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0" r:id="rId3"/>
    <p:sldId id="257" r:id="rId4"/>
    <p:sldId id="293" r:id="rId5"/>
    <p:sldId id="274" r:id="rId6"/>
    <p:sldId id="277" r:id="rId7"/>
    <p:sldId id="258" r:id="rId8"/>
    <p:sldId id="259" r:id="rId9"/>
    <p:sldId id="272" r:id="rId10"/>
    <p:sldId id="281" r:id="rId11"/>
    <p:sldId id="287" r:id="rId12"/>
    <p:sldId id="288" r:id="rId13"/>
    <p:sldId id="282" r:id="rId14"/>
    <p:sldId id="284" r:id="rId15"/>
    <p:sldId id="294" r:id="rId16"/>
    <p:sldId id="290" r:id="rId17"/>
    <p:sldId id="283" r:id="rId18"/>
    <p:sldId id="291" r:id="rId19"/>
    <p:sldId id="278" r:id="rId20"/>
    <p:sldId id="267" r:id="rId21"/>
    <p:sldId id="275" r:id="rId22"/>
    <p:sldId id="276" r:id="rId23"/>
    <p:sldId id="262"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6C82E-0F42-F253-B924-CEAE3259AB96}" name="Rosemary Wynnychenko" initials="RW" userId="S::rw103@wellesley.edu::941ecbdc-631f-45d6-bcf6-7ad3201a2b1d" providerId="AD"/>
  <p188:author id="{79B90836-F716-374D-A27C-E95CBC7EBBBD}" name="Teun van Schijndel" initials="Tv" userId="495cb45f7fbda0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77A7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91"/>
    <p:restoredTop sz="80493"/>
  </p:normalViewPr>
  <p:slideViewPr>
    <p:cSldViewPr snapToGrid="0" snapToObjects="1">
      <p:cViewPr varScale="1">
        <p:scale>
          <a:sx n="98" d="100"/>
          <a:sy n="98" d="100"/>
        </p:scale>
        <p:origin x="12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6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741E8-06C1-8048-958A-FB3B73EC9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8702272-16EE-BE4F-8FF1-6889301F09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EE9FF-F2B1-154F-84DE-42B535D99C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3FBEF-7AFF-6048-81CD-A2A0127DF520}" type="slidenum">
              <a:rPr lang="en-US" smtClean="0"/>
              <a:t>‹#›</a:t>
            </a:fld>
            <a:endParaRPr lang="en-US"/>
          </a:p>
        </p:txBody>
      </p:sp>
    </p:spTree>
    <p:extLst>
      <p:ext uri="{BB962C8B-B14F-4D97-AF65-F5344CB8AC3E}">
        <p14:creationId xmlns:p14="http://schemas.microsoft.com/office/powerpoint/2010/main" val="84442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994AF-D40F-C049-8F53-8999E12B5AB7}" type="datetimeFigureOut">
              <a:rPr lang="en-US" smtClean="0"/>
              <a:t>8/18/25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526B-4D11-5B47-ABB8-EA6BDB0149E2}" type="slidenum">
              <a:rPr lang="en-US" smtClean="0"/>
              <a:t>‹#›</a:t>
            </a:fld>
            <a:endParaRPr lang="en-US"/>
          </a:p>
        </p:txBody>
      </p:sp>
    </p:spTree>
    <p:extLst>
      <p:ext uri="{BB962C8B-B14F-4D97-AF65-F5344CB8AC3E}">
        <p14:creationId xmlns:p14="http://schemas.microsoft.com/office/powerpoint/2010/main" val="367122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a:t>
            </a:fld>
            <a:endParaRPr lang="en-US"/>
          </a:p>
        </p:txBody>
      </p:sp>
    </p:spTree>
    <p:extLst>
      <p:ext uri="{BB962C8B-B14F-4D97-AF65-F5344CB8AC3E}">
        <p14:creationId xmlns:p14="http://schemas.microsoft.com/office/powerpoint/2010/main" val="402178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Data points corresponding to the different samples</a:t>
            </a:r>
          </a:p>
          <a:p>
            <a:r>
              <a:rPr lang="en-US" sz="1800" baseline="0" dirty="0"/>
              <a:t>Lattice constant v composition ratio</a:t>
            </a:r>
          </a:p>
          <a:p>
            <a:r>
              <a:rPr lang="en-US" sz="1800" baseline="0" dirty="0"/>
              <a:t>Different colors correspond to different temperatures</a:t>
            </a:r>
          </a:p>
          <a:p>
            <a:endParaRPr lang="en-US" sz="1800" baseline="0" dirty="0"/>
          </a:p>
          <a:p>
            <a:r>
              <a:rPr lang="en-US" sz="1800" baseline="0" dirty="0"/>
              <a:t>Black line – lattice constant of </a:t>
            </a:r>
            <a:r>
              <a:rPr lang="en-US" sz="1800" baseline="0" dirty="0" err="1"/>
              <a:t>GaSb</a:t>
            </a:r>
            <a:endParaRPr lang="en-US" sz="1800" baseline="0" dirty="0"/>
          </a:p>
          <a:p>
            <a:endParaRPr lang="en-US" sz="1800" baseline="0" dirty="0"/>
          </a:p>
          <a:p>
            <a:endParaRPr lang="en-US" sz="1800" baseline="0" dirty="0"/>
          </a:p>
          <a:p>
            <a:endParaRPr lang="en-US" sz="1800" baseline="0" dirty="0"/>
          </a:p>
        </p:txBody>
      </p:sp>
      <p:sp>
        <p:nvSpPr>
          <p:cNvPr id="4" name="Slide Number Placeholder 3"/>
          <p:cNvSpPr>
            <a:spLocks noGrp="1"/>
          </p:cNvSpPr>
          <p:nvPr>
            <p:ph type="sldNum" sz="quarter" idx="5"/>
          </p:nvPr>
        </p:nvSpPr>
        <p:spPr/>
        <p:txBody>
          <a:bodyPr/>
          <a:lstStyle/>
          <a:p>
            <a:fld id="{3130526B-4D11-5B47-ABB8-EA6BDB0149E2}" type="slidenum">
              <a:rPr lang="en-US" smtClean="0"/>
              <a:t>10</a:t>
            </a:fld>
            <a:endParaRPr lang="en-US"/>
          </a:p>
        </p:txBody>
      </p:sp>
    </p:spTree>
    <p:extLst>
      <p:ext uri="{BB962C8B-B14F-4D97-AF65-F5344CB8AC3E}">
        <p14:creationId xmlns:p14="http://schemas.microsoft.com/office/powerpoint/2010/main" val="1283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5658E-1AB0-ACCE-8BB3-904FAD926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034A0-F412-6F78-F437-6CB0BEA38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59D94-3E1D-004E-407A-666798F29293}"/>
              </a:ext>
            </a:extLst>
          </p:cNvPr>
          <p:cNvSpPr>
            <a:spLocks noGrp="1"/>
          </p:cNvSpPr>
          <p:nvPr>
            <p:ph type="body" idx="1"/>
          </p:nvPr>
        </p:nvSpPr>
        <p:spPr/>
        <p:txBody>
          <a:bodyPr/>
          <a:lstStyle/>
          <a:p>
            <a:r>
              <a:rPr lang="en-US" sz="1800" baseline="0" dirty="0"/>
              <a:t>Explain outlier points for 430 degrees </a:t>
            </a:r>
          </a:p>
          <a:p>
            <a:endParaRPr lang="en-US" sz="1800" baseline="0" dirty="0"/>
          </a:p>
          <a:p>
            <a:r>
              <a:rPr lang="en-US" sz="1800" baseline="0" dirty="0"/>
              <a:t>Get close to </a:t>
            </a:r>
            <a:r>
              <a:rPr lang="en-US" sz="1800" baseline="0" dirty="0" err="1"/>
              <a:t>GaSb</a:t>
            </a:r>
            <a:r>
              <a:rPr lang="en-US" sz="1800" baseline="0" dirty="0"/>
              <a:t> lattice constant </a:t>
            </a:r>
            <a:r>
              <a:rPr lang="en-US" sz="1800" dirty="0">
                <a:latin typeface="Century Gothic" panose="020B0502020202020204" pitchFamily="34" charset="0"/>
              </a:rPr>
              <a:t>(within 0.35 % of </a:t>
            </a:r>
            <a:r>
              <a:rPr lang="en-US" sz="1800" dirty="0" err="1">
                <a:latin typeface="Century Gothic" panose="020B0502020202020204" pitchFamily="34" charset="0"/>
              </a:rPr>
              <a:t>GaSb</a:t>
            </a:r>
            <a:r>
              <a:rPr lang="en-US" sz="1800" dirty="0">
                <a:latin typeface="Century Gothic" panose="020B0502020202020204" pitchFamily="34" charset="0"/>
              </a:rPr>
              <a:t>)</a:t>
            </a:r>
            <a:endParaRPr lang="en-US" sz="1800" baseline="0" dirty="0"/>
          </a:p>
          <a:p>
            <a:endParaRPr lang="en-US" sz="1800" baseline="0" dirty="0"/>
          </a:p>
          <a:p>
            <a:pPr marL="285750" indent="-285750">
              <a:buFontTx/>
              <a:buChar char="-"/>
            </a:pPr>
            <a:r>
              <a:rPr lang="en-US" sz="1800" baseline="0" dirty="0"/>
              <a:t>Why is the data noisy</a:t>
            </a:r>
          </a:p>
          <a:p>
            <a:pPr marL="742950" lvl="1" indent="-285750">
              <a:buFontTx/>
              <a:buChar char="-"/>
            </a:pPr>
            <a:r>
              <a:rPr lang="en-US" sz="1800" baseline="0" dirty="0"/>
              <a:t>It’s difficult to measure temperature in a </a:t>
            </a:r>
            <a:r>
              <a:rPr lang="en-US" sz="1800" baseline="0" dirty="0" err="1"/>
              <a:t>vaccum</a:t>
            </a:r>
            <a:endParaRPr lang="en-US" sz="1800" baseline="0" dirty="0"/>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dirty="0">
                <a:latin typeface="Century Gothic" panose="020B0502020202020204" pitchFamily="34" charset="0"/>
              </a:rPr>
              <a:t>Use pyrometer to measure temperature</a:t>
            </a:r>
          </a:p>
          <a:p>
            <a:pPr marL="1200150" lvl="2" indent="-285750">
              <a:buFontTx/>
              <a:buChar char="-"/>
            </a:pPr>
            <a:r>
              <a:rPr lang="en-US" sz="1800" baseline="0" dirty="0"/>
              <a:t>Measures infrared radiation emitted by object</a:t>
            </a:r>
          </a:p>
          <a:p>
            <a:pPr marL="1200150" lvl="2" indent="-285750">
              <a:buFontTx/>
              <a:buChar char="-"/>
            </a:pPr>
            <a:r>
              <a:rPr lang="en-US" sz="1800" baseline="0" dirty="0"/>
              <a:t>This isn’t perfect so the data is noisy</a:t>
            </a:r>
          </a:p>
          <a:p>
            <a:pPr marL="1200150" lvl="2" indent="-285750">
              <a:buFontTx/>
              <a:buChar char="-"/>
            </a:pPr>
            <a:endParaRPr lang="en-US" sz="1800" baseline="0" dirty="0"/>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lang="en-US" sz="1800" baseline="0" dirty="0"/>
              <a:t>Different sample holders have different emissivity – inconsistencies between sample holders</a:t>
            </a:r>
          </a:p>
          <a:p>
            <a:pPr marL="1200150" lvl="2" indent="-285750">
              <a:buFontTx/>
              <a:buChar char="-"/>
            </a:pPr>
            <a:endParaRPr lang="en-US" sz="1800" baseline="0" dirty="0"/>
          </a:p>
          <a:p>
            <a:pPr marL="1200150" lvl="2" indent="-285750">
              <a:buFontTx/>
              <a:buChar char="-"/>
            </a:pPr>
            <a:endParaRPr lang="en-US" sz="1800" baseline="0" dirty="0"/>
          </a:p>
          <a:p>
            <a:pPr marL="1200150" lvl="2" indent="-285750">
              <a:buFontTx/>
              <a:buChar char="-"/>
            </a:pPr>
            <a:r>
              <a:rPr lang="en-US" sz="1800" baseline="0" dirty="0"/>
              <a:t>YW112</a:t>
            </a:r>
          </a:p>
          <a:p>
            <a:pPr rtl="0"/>
            <a:r>
              <a:rPr lang="en-US" sz="1200" b="0" i="0" u="none" strike="noStrike" kern="1200" dirty="0">
                <a:solidFill>
                  <a:schemeClr val="tx1"/>
                </a:solidFill>
                <a:effectLst/>
                <a:latin typeface="+mn-lt"/>
                <a:ea typeface="+mn-ea"/>
                <a:cs typeface="+mn-cs"/>
              </a:rPr>
              <a:t>300nm In0.5GaSb300As 65 - As_0.14 Sb_0.86 - 6.0518</a:t>
            </a:r>
            <a:endParaRPr lang="en-US" sz="14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300nm In0.5GaSb300A 60 - As_0.131 Sb_0.869</a:t>
            </a:r>
            <a:endParaRPr lang="en-US" sz="14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300nm In0.5GaSb300As 55 - As_0.122 Sb_0.878 - 6.1169</a:t>
            </a:r>
            <a:endParaRPr lang="en-US" sz="14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Temp 430C</a:t>
            </a:r>
            <a:endParaRPr lang="en-US" sz="1400" b="0" i="0" u="none" strike="noStrike" kern="1200" dirty="0">
              <a:solidFill>
                <a:schemeClr val="tx1"/>
              </a:solidFill>
              <a:effectLst/>
              <a:latin typeface="+mn-lt"/>
              <a:ea typeface="+mn-ea"/>
              <a:cs typeface="+mn-cs"/>
            </a:endParaRPr>
          </a:p>
          <a:p>
            <a:br>
              <a:rPr lang="en-US" dirty="0"/>
            </a:br>
            <a:br>
              <a:rPr lang="en-US" dirty="0"/>
            </a:br>
            <a:endParaRPr lang="en-US" sz="1800" baseline="0" dirty="0"/>
          </a:p>
          <a:p>
            <a:pPr marL="1200150" lvl="2" indent="-285750">
              <a:buFontTx/>
              <a:buChar char="-"/>
            </a:pPr>
            <a:endParaRPr lang="en-US" sz="1800" baseline="0" dirty="0"/>
          </a:p>
        </p:txBody>
      </p:sp>
      <p:sp>
        <p:nvSpPr>
          <p:cNvPr id="4" name="Slide Number Placeholder 3">
            <a:extLst>
              <a:ext uri="{FF2B5EF4-FFF2-40B4-BE49-F238E27FC236}">
                <a16:creationId xmlns:a16="http://schemas.microsoft.com/office/drawing/2014/main" id="{1BB13527-2855-3C9C-1AC1-2577D8F3E1AE}"/>
              </a:ext>
            </a:extLst>
          </p:cNvPr>
          <p:cNvSpPr>
            <a:spLocks noGrp="1"/>
          </p:cNvSpPr>
          <p:nvPr>
            <p:ph type="sldNum" sz="quarter" idx="5"/>
          </p:nvPr>
        </p:nvSpPr>
        <p:spPr/>
        <p:txBody>
          <a:bodyPr/>
          <a:lstStyle/>
          <a:p>
            <a:fld id="{3130526B-4D11-5B47-ABB8-EA6BDB0149E2}" type="slidenum">
              <a:rPr lang="en-US" smtClean="0"/>
              <a:t>11</a:t>
            </a:fld>
            <a:endParaRPr lang="en-US"/>
          </a:p>
        </p:txBody>
      </p:sp>
    </p:spTree>
    <p:extLst>
      <p:ext uri="{BB962C8B-B14F-4D97-AF65-F5344CB8AC3E}">
        <p14:creationId xmlns:p14="http://schemas.microsoft.com/office/powerpoint/2010/main" val="365334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D4118-0A33-AD80-D825-A40CFEEC7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80BAC-3F8A-1DB5-F8A7-25FD08C6F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3459E-6B43-4C1F-0678-A3A45EC3B89E}"/>
              </a:ext>
            </a:extLst>
          </p:cNvPr>
          <p:cNvSpPr>
            <a:spLocks noGrp="1"/>
          </p:cNvSpPr>
          <p:nvPr>
            <p:ph type="body" idx="1"/>
          </p:nvPr>
        </p:nvSpPr>
        <p:spPr/>
        <p:txBody>
          <a:bodyPr/>
          <a:lstStyle/>
          <a:p>
            <a:endParaRPr lang="en-US" sz="1800" baseline="0" dirty="0"/>
          </a:p>
        </p:txBody>
      </p:sp>
      <p:sp>
        <p:nvSpPr>
          <p:cNvPr id="4" name="Slide Number Placeholder 3">
            <a:extLst>
              <a:ext uri="{FF2B5EF4-FFF2-40B4-BE49-F238E27FC236}">
                <a16:creationId xmlns:a16="http://schemas.microsoft.com/office/drawing/2014/main" id="{0DD7C4B2-7873-3470-A9B1-913B8381A957}"/>
              </a:ext>
            </a:extLst>
          </p:cNvPr>
          <p:cNvSpPr>
            <a:spLocks noGrp="1"/>
          </p:cNvSpPr>
          <p:nvPr>
            <p:ph type="sldNum" sz="quarter" idx="5"/>
          </p:nvPr>
        </p:nvSpPr>
        <p:spPr/>
        <p:txBody>
          <a:bodyPr/>
          <a:lstStyle/>
          <a:p>
            <a:fld id="{3130526B-4D11-5B47-ABB8-EA6BDB0149E2}" type="slidenum">
              <a:rPr lang="en-US" smtClean="0"/>
              <a:t>12</a:t>
            </a:fld>
            <a:endParaRPr lang="en-US"/>
          </a:p>
        </p:txBody>
      </p:sp>
    </p:spTree>
    <p:extLst>
      <p:ext uri="{BB962C8B-B14F-4D97-AF65-F5344CB8AC3E}">
        <p14:creationId xmlns:p14="http://schemas.microsoft.com/office/powerpoint/2010/main" val="147516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flies off at lower temperatures – around 400 C</a:t>
            </a:r>
          </a:p>
          <a:p>
            <a:endParaRPr lang="en-US" dirty="0"/>
          </a:p>
          <a:p>
            <a:r>
              <a:rPr lang="en-US" dirty="0"/>
              <a:t>As and Sb tend to fly off above 400 C</a:t>
            </a:r>
          </a:p>
          <a:p>
            <a:r>
              <a:rPr lang="en-US" dirty="0"/>
              <a:t>As is more volatile</a:t>
            </a:r>
          </a:p>
          <a:p>
            <a:r>
              <a:rPr lang="en-US" dirty="0"/>
              <a:t>Under same Temperature As </a:t>
            </a:r>
            <a:r>
              <a:rPr lang="en-US" dirty="0" err="1"/>
              <a:t>flys</a:t>
            </a:r>
            <a:r>
              <a:rPr lang="en-US" dirty="0"/>
              <a:t> off more</a:t>
            </a:r>
          </a:p>
        </p:txBody>
      </p:sp>
      <p:sp>
        <p:nvSpPr>
          <p:cNvPr id="4" name="Slide Number Placeholder 3"/>
          <p:cNvSpPr>
            <a:spLocks noGrp="1"/>
          </p:cNvSpPr>
          <p:nvPr>
            <p:ph type="sldNum" sz="quarter" idx="5"/>
          </p:nvPr>
        </p:nvSpPr>
        <p:spPr/>
        <p:txBody>
          <a:bodyPr/>
          <a:lstStyle/>
          <a:p>
            <a:fld id="{3130526B-4D11-5B47-ABB8-EA6BDB0149E2}" type="slidenum">
              <a:rPr lang="en-US" smtClean="0"/>
              <a:t>13</a:t>
            </a:fld>
            <a:endParaRPr lang="en-US"/>
          </a:p>
        </p:txBody>
      </p:sp>
    </p:spTree>
    <p:extLst>
      <p:ext uri="{BB962C8B-B14F-4D97-AF65-F5344CB8AC3E}">
        <p14:creationId xmlns:p14="http://schemas.microsoft.com/office/powerpoint/2010/main" val="411932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a:p>
            <a:pPr marL="171450" indent="-171450">
              <a:lnSpc>
                <a:spcPct val="150000"/>
              </a:lnSpc>
              <a:buFont typeface="Arial" panose="020B0604020202020204" pitchFamily="34" charset="0"/>
              <a:buChar char="•"/>
            </a:pPr>
            <a:r>
              <a:rPr lang="en-US" sz="1800" baseline="0" dirty="0"/>
              <a:t>Lattice constant of 6.1169 (</a:t>
            </a:r>
            <a:r>
              <a:rPr lang="en-US" sz="1800" baseline="0" dirty="0" err="1"/>
              <a:t>Å</a:t>
            </a:r>
            <a:r>
              <a:rPr lang="en-US" sz="1800" baseline="0" dirty="0"/>
              <a:t>) achieved – within 1% of the lattice constant of </a:t>
            </a:r>
            <a:r>
              <a:rPr lang="en-US" sz="1800" baseline="0" dirty="0" err="1"/>
              <a:t>GaSb</a:t>
            </a:r>
            <a:r>
              <a:rPr lang="en-US" sz="1800" baseline="0" dirty="0"/>
              <a:t>- 6.095</a:t>
            </a:r>
          </a:p>
          <a:p>
            <a:pPr marL="628650" lvl="1" indent="-171450">
              <a:lnSpc>
                <a:spcPct val="150000"/>
              </a:lnSpc>
              <a:buFont typeface="Arial" panose="020B0604020202020204" pitchFamily="34" charset="0"/>
              <a:buChar char="•"/>
            </a:pPr>
            <a:r>
              <a:rPr lang="en-US" sz="1800" baseline="0" dirty="0"/>
              <a:t>.34% of lattice </a:t>
            </a:r>
            <a:r>
              <a:rPr lang="en-US" sz="1800" baseline="0" dirty="0" err="1"/>
              <a:t>constanf</a:t>
            </a:r>
            <a:r>
              <a:rPr lang="en-US" sz="1800" baseline="0" dirty="0"/>
              <a:t> of </a:t>
            </a:r>
            <a:r>
              <a:rPr lang="en-US" sz="1800" baseline="0" dirty="0" err="1"/>
              <a:t>GaSb</a:t>
            </a:r>
            <a:r>
              <a:rPr lang="en-US" sz="1800" baseline="0" dirty="0"/>
              <a:t> 6.0955</a:t>
            </a:r>
          </a:p>
          <a:p>
            <a:pPr marL="171450" indent="-171450">
              <a:lnSpc>
                <a:spcPct val="150000"/>
              </a:lnSpc>
              <a:buFont typeface="Arial" panose="020B0604020202020204" pitchFamily="34" charset="0"/>
              <a:buChar char="•"/>
            </a:pPr>
            <a:r>
              <a:rPr lang="en-US" sz="1800" baseline="0" dirty="0"/>
              <a:t>More measurements at higher temperature (470, 500) to investigate and confirm the pattern of rapid increase</a:t>
            </a:r>
          </a:p>
          <a:p>
            <a:pPr marL="171450" indent="-171450">
              <a:lnSpc>
                <a:spcPct val="150000"/>
              </a:lnSpc>
              <a:buFont typeface="Arial" panose="020B0604020202020204" pitchFamily="34" charset="0"/>
              <a:buChar char="•"/>
            </a:pPr>
            <a:r>
              <a:rPr lang="en-US" sz="1800" baseline="0" dirty="0"/>
              <a:t>More measurements at temperatures of 420 °C and 425 °C to try to get even closer to </a:t>
            </a:r>
            <a:r>
              <a:rPr lang="en-US" sz="1800" baseline="0" dirty="0" err="1"/>
              <a:t>GaSb</a:t>
            </a:r>
            <a:r>
              <a:rPr lang="en-US" sz="1800" baseline="0" dirty="0"/>
              <a:t> lattice constant</a:t>
            </a:r>
          </a:p>
          <a:p>
            <a:endParaRPr lang="en-US" dirty="0"/>
          </a:p>
          <a:p>
            <a:endParaRPr lang="en-US" dirty="0"/>
          </a:p>
          <a:p>
            <a:endParaRPr lang="en-US" dirty="0"/>
          </a:p>
          <a:p>
            <a:endParaRPr lang="en-US" dirty="0"/>
          </a:p>
          <a:p>
            <a:endParaRPr lang="en-US" dirty="0"/>
          </a:p>
          <a:p>
            <a:r>
              <a:rPr lang="en-US" dirty="0"/>
              <a:t>YW112</a:t>
            </a:r>
          </a:p>
          <a:p>
            <a:pPr rtl="0"/>
            <a:r>
              <a:rPr lang="en-US" sz="1200" b="0" i="0" u="none" strike="noStrike" kern="1200" dirty="0">
                <a:solidFill>
                  <a:schemeClr val="tx1"/>
                </a:solidFill>
                <a:effectLst/>
                <a:latin typeface="+mn-lt"/>
                <a:ea typeface="+mn-ea"/>
                <a:cs typeface="+mn-cs"/>
              </a:rPr>
              <a:t>300nm In0.5GaSb300As 65 - As_0.14 Sb_0.86 - 6.0518</a:t>
            </a:r>
          </a:p>
          <a:p>
            <a:pPr rtl="0"/>
            <a:r>
              <a:rPr lang="en-US" sz="1200" b="0" i="0" u="none" strike="noStrike" kern="1200" dirty="0">
                <a:solidFill>
                  <a:schemeClr val="tx1"/>
                </a:solidFill>
                <a:effectLst/>
                <a:latin typeface="+mn-lt"/>
                <a:ea typeface="+mn-ea"/>
                <a:cs typeface="+mn-cs"/>
              </a:rPr>
              <a:t>300nm In0.5GaSb300A 60 - As_0.131 Sb_0.869</a:t>
            </a:r>
          </a:p>
          <a:p>
            <a:pPr rtl="0"/>
            <a:r>
              <a:rPr lang="en-US" sz="1200" b="0" i="0" u="none" strike="noStrike" kern="1200" dirty="0">
                <a:solidFill>
                  <a:schemeClr val="tx1"/>
                </a:solidFill>
                <a:effectLst/>
                <a:latin typeface="+mn-lt"/>
                <a:ea typeface="+mn-ea"/>
                <a:cs typeface="+mn-cs"/>
              </a:rPr>
              <a:t>300nm In0.5GaSb300As 55 - As_0.122 Sb_0.878 - 6.1169</a:t>
            </a:r>
          </a:p>
          <a:p>
            <a:pPr rtl="0"/>
            <a:r>
              <a:rPr lang="en-US" sz="1200" b="0" i="0" u="none" strike="noStrike" kern="1200" dirty="0">
                <a:solidFill>
                  <a:schemeClr val="tx1"/>
                </a:solidFill>
                <a:effectLst/>
                <a:latin typeface="+mn-lt"/>
                <a:ea typeface="+mn-ea"/>
                <a:cs typeface="+mn-cs"/>
              </a:rPr>
              <a:t>Temp 430C</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14</a:t>
            </a:fld>
            <a:endParaRPr lang="en-US"/>
          </a:p>
        </p:txBody>
      </p:sp>
    </p:spTree>
    <p:extLst>
      <p:ext uri="{BB962C8B-B14F-4D97-AF65-F5344CB8AC3E}">
        <p14:creationId xmlns:p14="http://schemas.microsoft.com/office/powerpoint/2010/main" val="257170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0526B-4D11-5B47-ABB8-EA6BDB0149E2}" type="slidenum">
              <a:rPr lang="en-US" smtClean="0"/>
              <a:t>15</a:t>
            </a:fld>
            <a:endParaRPr lang="en-US"/>
          </a:p>
        </p:txBody>
      </p:sp>
    </p:spTree>
    <p:extLst>
      <p:ext uri="{BB962C8B-B14F-4D97-AF65-F5344CB8AC3E}">
        <p14:creationId xmlns:p14="http://schemas.microsoft.com/office/powerpoint/2010/main" val="42851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rtl="0"/>
            <a:r>
              <a:rPr lang="en-US" dirty="0"/>
              <a:t>YW097</a:t>
            </a:r>
          </a:p>
          <a:p>
            <a:pPr rtl="0"/>
            <a:r>
              <a:rPr lang="en-US" sz="1200" b="0" i="0" u="none" strike="noStrike" kern="1200" dirty="0">
                <a:solidFill>
                  <a:schemeClr val="tx1"/>
                </a:solidFill>
                <a:effectLst/>
                <a:latin typeface="+mn-lt"/>
                <a:ea typeface="+mn-ea"/>
                <a:cs typeface="+mn-cs"/>
              </a:rPr>
              <a:t>300nm In0.5GaSb300As 120 -&gt; As_0.192 Sb_0.808 -&gt; 5.9955</a:t>
            </a:r>
          </a:p>
          <a:p>
            <a:pPr rtl="0"/>
            <a:r>
              <a:rPr lang="en-US" sz="1200" b="0" i="0" u="none" strike="noStrike" kern="1200" dirty="0">
                <a:solidFill>
                  <a:schemeClr val="tx1"/>
                </a:solidFill>
                <a:effectLst/>
                <a:latin typeface="+mn-lt"/>
                <a:ea typeface="+mn-ea"/>
                <a:cs typeface="+mn-cs"/>
              </a:rPr>
              <a:t>300nm In0.5GaSb300As 110 -&gt; As_0.179 Sb_0.821 -&gt; 5.9955</a:t>
            </a:r>
          </a:p>
          <a:p>
            <a:pPr rtl="0"/>
            <a:r>
              <a:rPr lang="en-US" sz="1200" b="0" i="0" u="none" strike="noStrike" kern="1200" dirty="0">
                <a:solidFill>
                  <a:schemeClr val="tx1"/>
                </a:solidFill>
                <a:effectLst/>
                <a:latin typeface="+mn-lt"/>
                <a:ea typeface="+mn-ea"/>
                <a:cs typeface="+mn-cs"/>
              </a:rPr>
              <a:t>300nm In0.5GaSb300As 100 -&gt; As_0.161 Sb_0.839 -&gt; 6.2288</a:t>
            </a:r>
          </a:p>
          <a:p>
            <a:pPr rtl="0"/>
            <a:r>
              <a:rPr lang="en-US" sz="1200" b="0" i="0" u="none" strike="noStrike" kern="1200" dirty="0">
                <a:solidFill>
                  <a:schemeClr val="tx1"/>
                </a:solidFill>
                <a:effectLst/>
                <a:latin typeface="+mn-lt"/>
                <a:ea typeface="+mn-ea"/>
                <a:cs typeface="+mn-cs"/>
              </a:rPr>
              <a:t>Temp 400C</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17</a:t>
            </a:fld>
            <a:endParaRPr lang="en-US"/>
          </a:p>
        </p:txBody>
      </p:sp>
    </p:spTree>
    <p:extLst>
      <p:ext uri="{BB962C8B-B14F-4D97-AF65-F5344CB8AC3E}">
        <p14:creationId xmlns:p14="http://schemas.microsoft.com/office/powerpoint/2010/main" val="303500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21</a:t>
            </a:fld>
            <a:endParaRPr lang="en-US"/>
          </a:p>
        </p:txBody>
      </p:sp>
    </p:spTree>
    <p:extLst>
      <p:ext uri="{BB962C8B-B14F-4D97-AF65-F5344CB8AC3E}">
        <p14:creationId xmlns:p14="http://schemas.microsoft.com/office/powerpoint/2010/main" val="50396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t>
                </a:r>
                <a:r>
                  <a:rPr lang="en-US" dirty="0">
                    <a:highlight>
                      <a:srgbClr val="FFFF00"/>
                    </a:highlight>
                  </a:rPr>
                  <a:t>2</a:t>
                </a:r>
                <a14:m>
                  <m:oMath xmlns:m="http://schemas.openxmlformats.org/officeDocument/2006/math">
                    <m:r>
                      <a:rPr lang="en-US" i="1" dirty="0" smtClean="0">
                        <a:highlight>
                          <a:srgbClr val="FFFF00"/>
                        </a:highlight>
                        <a:latin typeface="Cambria Math" panose="02040503050406030204" pitchFamily="18" charset="0"/>
                        <a:ea typeface="Cambria Math" panose="02040503050406030204" pitchFamily="18" charset="0"/>
                      </a:rPr>
                      <m:t>𝜽</m:t>
                    </m:r>
                    <m:r>
                      <a:rPr lang="en-US" b="1" i="1" dirty="0" smtClean="0">
                        <a:highlight>
                          <a:srgbClr val="FFFF00"/>
                        </a:highlight>
                        <a:latin typeface="Cambria Math" panose="02040503050406030204" pitchFamily="18" charset="0"/>
                        <a:ea typeface="Cambria Math" panose="02040503050406030204" pitchFamily="18" charset="0"/>
                      </a:rPr>
                      <m:t>/</m:t>
                    </m:r>
                    <m:r>
                      <a:rPr lang="en-US" i="1" dirty="0" smtClean="0">
                        <a:highlight>
                          <a:srgbClr val="FFFF00"/>
                        </a:highlight>
                        <a:latin typeface="Cambria Math" panose="02040503050406030204" pitchFamily="18" charset="0"/>
                        <a:ea typeface="Cambria Math" panose="02040503050406030204" pitchFamily="18" charset="0"/>
                      </a:rPr>
                      <m:t>𝝎</m:t>
                    </m:r>
                  </m:oMath>
                </a14:m>
                <a:r>
                  <a:rPr lang="en-US" dirty="0">
                    <a:highlight>
                      <a:srgbClr val="FFFF00"/>
                    </a:highlight>
                  </a:rPr>
                  <a:t>  scans of materials deposited via MBE, one can</a:t>
                </a:r>
                <a:r>
                  <a:rPr lang="en-US" baseline="0" dirty="0">
                    <a:highlight>
                      <a:srgbClr val="FFFF00"/>
                    </a:highlight>
                  </a:rPr>
                  <a:t> determine whether a solid solution forms between the GaAs and </a:t>
                </a:r>
                <a:r>
                  <a:rPr lang="en-US" baseline="0" dirty="0" err="1">
                    <a:highlight>
                      <a:srgbClr val="FFFF00"/>
                    </a:highlight>
                  </a:rPr>
                  <a:t>InSb</a:t>
                </a:r>
                <a:r>
                  <a:rPr lang="en-US" baseline="0" dirty="0">
                    <a:highlight>
                      <a:srgbClr val="FFFF00"/>
                    </a:highlight>
                  </a:rPr>
                  <a:t>.  If a solid solution does not form, one will see peaks in the scan corresponding to both the substrate and GaAs and </a:t>
                </a:r>
                <a:r>
                  <a:rPr lang="en-US" baseline="0" dirty="0" err="1">
                    <a:highlight>
                      <a:srgbClr val="FFFF00"/>
                    </a:highlight>
                  </a:rPr>
                  <a:t>InSb</a:t>
                </a:r>
                <a:r>
                  <a:rPr lang="en-US" baseline="0" dirty="0">
                    <a:highlight>
                      <a:srgbClr val="FFFF00"/>
                    </a:highlight>
                  </a:rPr>
                  <a:t> separately.  However, if a solid solution does form, we will only see a set of peaks peaks corresponding to that solid solution and epitaxial film, which is what is shown in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highlight>
                      <a:srgbClr val="FFFF00"/>
                    </a:highlight>
                  </a:rPr>
                  <a:t>You can see this with the graph of simulated data for an epitaxial film on the left where the middle peak is from the substrate, the left peak is from first order interference, and the right peak if from second order interference – and is thus smaller in magnitude.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highlight>
                      <a:srgbClr val="FFFF00"/>
                    </a:highlight>
                  </a:rPr>
                  <a:t>Then using </a:t>
                </a:r>
                <a:r>
                  <a:rPr lang="en-US" baseline="0" dirty="0" err="1">
                    <a:highlight>
                      <a:srgbClr val="FFFF00"/>
                    </a:highlight>
                  </a:rPr>
                  <a:t>braggs</a:t>
                </a:r>
                <a:r>
                  <a:rPr lang="en-US" baseline="0" dirty="0">
                    <a:highlight>
                      <a:srgbClr val="FFFF00"/>
                    </a:highlight>
                  </a:rPr>
                  <a:t> law, we can find the lattice constant of the resulting film, there theta is half the two theta angle, l is the wavelength, n is the order of reflection, and d is the lattice constant.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highlight>
                      <a:srgbClr val="FFFF00"/>
                    </a:highlight>
                  </a:rPr>
                  <a:t>So we can find the lattice constant from a two theta omega scan.</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t>
                </a:r>
                <a:r>
                  <a:rPr lang="en-US" dirty="0">
                    <a:highlight>
                      <a:srgbClr val="FFFF00"/>
                    </a:highlight>
                  </a:rPr>
                  <a:t>2</a:t>
                </a:r>
                <a:r>
                  <a:rPr lang="en-US" i="0" dirty="0">
                    <a:highlight>
                      <a:srgbClr val="FFFF00"/>
                    </a:highlight>
                    <a:latin typeface="Cambria Math" panose="02040503050406030204" pitchFamily="18" charset="0"/>
                    <a:ea typeface="Cambria Math" panose="02040503050406030204" pitchFamily="18" charset="0"/>
                  </a:rPr>
                  <a:t>𝜽</a:t>
                </a:r>
                <a:r>
                  <a:rPr lang="en-US" b="1" i="0" dirty="0">
                    <a:highlight>
                      <a:srgbClr val="FFFF00"/>
                    </a:highlight>
                    <a:latin typeface="Cambria Math" panose="02040503050406030204" pitchFamily="18" charset="0"/>
                    <a:ea typeface="Cambria Math" panose="02040503050406030204" pitchFamily="18" charset="0"/>
                  </a:rPr>
                  <a:t>/</a:t>
                </a:r>
                <a:r>
                  <a:rPr lang="en-US" i="0" dirty="0">
                    <a:highlight>
                      <a:srgbClr val="FFFF00"/>
                    </a:highlight>
                    <a:latin typeface="Cambria Math" panose="02040503050406030204" pitchFamily="18" charset="0"/>
                    <a:ea typeface="Cambria Math" panose="02040503050406030204" pitchFamily="18" charset="0"/>
                  </a:rPr>
                  <a:t>𝝎</a:t>
                </a:r>
                <a:r>
                  <a:rPr lang="en-US" dirty="0">
                    <a:highlight>
                      <a:srgbClr val="FFFF00"/>
                    </a:highlight>
                  </a:rPr>
                  <a:t>  scans of materials deposited via MBE, one can</a:t>
                </a:r>
                <a:r>
                  <a:rPr lang="en-US" baseline="0" dirty="0">
                    <a:highlight>
                      <a:srgbClr val="FFFF00"/>
                    </a:highlight>
                  </a:rPr>
                  <a:t> determine whether a solid solution forms between the GaAs and </a:t>
                </a:r>
                <a:r>
                  <a:rPr lang="en-US" baseline="0" dirty="0" err="1">
                    <a:highlight>
                      <a:srgbClr val="FFFF00"/>
                    </a:highlight>
                  </a:rPr>
                  <a:t>InSb</a:t>
                </a:r>
                <a:r>
                  <a:rPr lang="en-US" baseline="0" dirty="0">
                    <a:highlight>
                      <a:srgbClr val="FFFF00"/>
                    </a:highlight>
                  </a:rPr>
                  <a:t>.  If a solid solution does not form, one will see peaks in the scan corresponding to both the substrate and GaAs and </a:t>
                </a:r>
                <a:r>
                  <a:rPr lang="en-US" baseline="0" dirty="0" err="1">
                    <a:highlight>
                      <a:srgbClr val="FFFF00"/>
                    </a:highlight>
                  </a:rPr>
                  <a:t>InSb</a:t>
                </a:r>
                <a:r>
                  <a:rPr lang="en-US" baseline="0" dirty="0">
                    <a:highlight>
                      <a:srgbClr val="FFFF00"/>
                    </a:highlight>
                  </a:rPr>
                  <a:t> separately.  However, if a solid solution does form, we will only see a set of peaks peaks corresponding to that solid solution and epitaxial film, which is what is shown in the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highlight>
                      <a:srgbClr val="FFFF00"/>
                    </a:highlight>
                  </a:rPr>
                  <a:t>The middle peak is from the substrate, the left peak is from first order interference (not sure if this is the correct way to phrase this?) and the right peak if from second order interference – and is thus smaller in magnitude.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this data, we can find the lattice constant of the solid solution, using the Scherrer equation which relates the peak broadening, beta, to the grain size – or lattice constant – tau.  In the equation, K is a </a:t>
                </a:r>
              </a:p>
              <a:p>
                <a:endParaRPr lang="en-US" dirty="0"/>
              </a:p>
              <a:p>
                <a:r>
                  <a:rPr lang="en-US" dirty="0"/>
                  <a:t>K = geometric constant = .9</a:t>
                </a:r>
              </a:p>
              <a:p>
                <a:r>
                  <a:rPr lang="en-US" dirty="0"/>
                  <a:t>Wavelength</a:t>
                </a:r>
              </a:p>
              <a:p>
                <a:r>
                  <a:rPr lang="en-US" dirty="0"/>
                  <a:t>Theta = half of </a:t>
                </a:r>
                <a:r>
                  <a:rPr lang="en-US" dirty="0" err="1"/>
                  <a:t>bragg</a:t>
                </a:r>
                <a:r>
                  <a:rPr lang="en-US" dirty="0"/>
                  <a:t> angle (or 2 theta where the peak is located)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beta = full width at half max; use code to find this for a more exact value</a:t>
                </a:r>
              </a:p>
              <a:p>
                <a:endParaRPr lang="en-US" dirty="0"/>
              </a:p>
              <a:p>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3130526B-4D11-5B47-ABB8-EA6BDB0149E2}" type="slidenum">
              <a:rPr lang="en-US" smtClean="0"/>
              <a:t>23</a:t>
            </a:fld>
            <a:endParaRPr lang="en-US"/>
          </a:p>
        </p:txBody>
      </p:sp>
    </p:spTree>
    <p:extLst>
      <p:ext uri="{BB962C8B-B14F-4D97-AF65-F5344CB8AC3E}">
        <p14:creationId xmlns:p14="http://schemas.microsoft.com/office/powerpoint/2010/main" val="45370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30526B-4D11-5B47-ABB8-EA6BDB0149E2}" type="slidenum">
              <a:rPr lang="en-US" smtClean="0"/>
              <a:t>24</a:t>
            </a:fld>
            <a:endParaRPr lang="en-US"/>
          </a:p>
        </p:txBody>
      </p:sp>
    </p:spTree>
    <p:extLst>
      <p:ext uri="{BB962C8B-B14F-4D97-AF65-F5344CB8AC3E}">
        <p14:creationId xmlns:p14="http://schemas.microsoft.com/office/powerpoint/2010/main" val="91842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samples characterized for this project are grown via MBE, or molecular beam epitaxy. </a:t>
            </a:r>
          </a:p>
          <a:p>
            <a:endParaRPr lang="en-US" sz="1600" dirty="0"/>
          </a:p>
          <a:p>
            <a:r>
              <a:rPr lang="en-US" sz="1600" dirty="0"/>
              <a:t>In MBE, a substrate is placed in an ultra high vacuum chamber and then effusion cells containing the elements one wishes to deposit on the substrate are heating up and the outcoming atoms are directed at the substrate, causing thin layers of atoms to grow on the substrate.  </a:t>
            </a:r>
          </a:p>
          <a:p>
            <a:endParaRPr lang="en-US" sz="1600" dirty="0"/>
          </a:p>
          <a:p>
            <a:r>
              <a:rPr lang="en-US" sz="1600" dirty="0"/>
              <a:t>Because of the ultra high vacuum chamber, the mean free path of the molecules is high and as a result there’s no scattering between the effusion cells and the substrate.  </a:t>
            </a:r>
          </a:p>
          <a:p>
            <a:endParaRPr lang="en-US" sz="1600" dirty="0"/>
          </a:p>
          <a:p>
            <a:r>
              <a:rPr lang="en-US" sz="1600" dirty="0"/>
              <a:t>Furthermore, in MBE the layers are grown very slowly leading to epitaxial growth, which is when the crystal pattern of the deposited thin film mimics the crystal structure of the substrate and the thin film that is grown is effectively a single crystal.</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3130526B-4D11-5B47-ABB8-EA6BDB0149E2}" type="slidenum">
              <a:rPr lang="en-US" smtClean="0"/>
              <a:t>2</a:t>
            </a:fld>
            <a:endParaRPr lang="en-US"/>
          </a:p>
        </p:txBody>
      </p:sp>
    </p:spTree>
    <p:extLst>
      <p:ext uri="{BB962C8B-B14F-4D97-AF65-F5344CB8AC3E}">
        <p14:creationId xmlns:p14="http://schemas.microsoft.com/office/powerpoint/2010/main" val="58842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One area of interest relates to combining different semiconductor compounds and thus growing new semiconductors with different electrical and optical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Here is a graph of different semiconductor compounds showing their band gap energy and lattice constant.  [explain lattice constant referencing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Imagine adding a little bit of Indium arsenide to GaAs.  [show where this would be on the curve], could add more </a:t>
            </a:r>
            <a:r>
              <a:rPr lang="en-US" sz="1800" dirty="0" err="1"/>
              <a:t>InAs</a:t>
            </a:r>
            <a:r>
              <a:rPr lang="en-US" sz="1800" dirty="0"/>
              <a:t>, which would be a bit farther along the curve.  The lattice constant of the film changes as more and more indium is added (as shown on the curve).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Point out that it’s specifically moving towards </a:t>
            </a:r>
            <a:r>
              <a:rPr lang="en-US" sz="1800" dirty="0" err="1"/>
              <a:t>InAs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That’s just combing three different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Goal of this project is to combine 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goal is to have compound with equal components of Indium and Gallium and then very the percentages of As and Sb to get a lattice constant equal to </a:t>
            </a:r>
            <a:r>
              <a:rPr lang="en-US" sz="1800" dirty="0" err="1"/>
              <a:t>GaSb</a:t>
            </a:r>
            <a:r>
              <a:rPr lang="en-US" sz="1800" dirty="0"/>
              <a:t>, so the thin film is lattice matched to </a:t>
            </a:r>
            <a:r>
              <a:rPr lang="en-US" sz="1800" dirty="0" err="1"/>
              <a:t>GaSb</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3</a:t>
            </a:fld>
            <a:endParaRPr lang="en-US"/>
          </a:p>
        </p:txBody>
      </p:sp>
    </p:spTree>
    <p:extLst>
      <p:ext uri="{BB962C8B-B14F-4D97-AF65-F5344CB8AC3E}">
        <p14:creationId xmlns:p14="http://schemas.microsoft.com/office/powerpoint/2010/main" val="198753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800" dirty="0" err="1"/>
              <a:t>InGaAsSb</a:t>
            </a:r>
            <a:r>
              <a:rPr lang="en-US" sz="1800" dirty="0"/>
              <a:t> generally has possible uses in: thermophotovoltaics and infrared devices such as detectors, imaging, LEDs and lasers</a:t>
            </a:r>
          </a:p>
          <a:p>
            <a:pPr>
              <a:lnSpc>
                <a:spcPct val="150000"/>
              </a:lnSpc>
            </a:pPr>
            <a:r>
              <a:rPr lang="en-US" sz="1800" dirty="0"/>
              <a:t>For </a:t>
            </a:r>
            <a:r>
              <a:rPr lang="en-US" sz="1800" dirty="0" err="1"/>
              <a:t>InGaAsSb</a:t>
            </a:r>
            <a:r>
              <a:rPr lang="en-US" sz="1800" dirty="0"/>
              <a:t> lattice matched to </a:t>
            </a:r>
            <a:r>
              <a:rPr lang="en-US" sz="1800" dirty="0" err="1"/>
              <a:t>GaSb</a:t>
            </a:r>
            <a:r>
              <a:rPr lang="en-US" sz="1800" dirty="0"/>
              <a:t> there are specific applications:</a:t>
            </a:r>
          </a:p>
          <a:p>
            <a:pPr lvl="1">
              <a:lnSpc>
                <a:spcPct val="150000"/>
              </a:lnSpc>
            </a:pPr>
            <a:r>
              <a:rPr lang="en-US" sz="1800" dirty="0"/>
              <a:t>Create structure with p/</a:t>
            </a:r>
            <a:r>
              <a:rPr lang="en-US" sz="1800" dirty="0" err="1"/>
              <a:t>i</a:t>
            </a:r>
            <a:r>
              <a:rPr lang="en-US" sz="1800" dirty="0"/>
              <a:t>/n doped layers which raises electrical conductivity without raising thermal conductivity -&gt; this leads to more efficient thermoelectric devices</a:t>
            </a:r>
          </a:p>
          <a:p>
            <a:pPr lvl="1">
              <a:lnSpc>
                <a:spcPct val="150000"/>
              </a:lnSpc>
            </a:pPr>
            <a:r>
              <a:rPr lang="en-US" sz="1800" dirty="0"/>
              <a:t>Theoretical predictions: In</a:t>
            </a:r>
            <a:r>
              <a:rPr lang="en-US" sz="1800" baseline="-25000" dirty="0"/>
              <a:t>0.5</a:t>
            </a:r>
            <a:r>
              <a:rPr lang="en-US" sz="1800" dirty="0"/>
              <a:t>Ga</a:t>
            </a:r>
            <a:r>
              <a:rPr lang="en-US" sz="1800" baseline="-25000" dirty="0"/>
              <a:t>0.5</a:t>
            </a:r>
            <a:r>
              <a:rPr lang="en-US" sz="1800" dirty="0"/>
              <a:t>AsSb lattice matched to </a:t>
            </a:r>
            <a:r>
              <a:rPr lang="en-US" sz="1800" dirty="0" err="1"/>
              <a:t>GaSb</a:t>
            </a:r>
            <a:r>
              <a:rPr lang="en-US" sz="1800" dirty="0"/>
              <a:t> is most efficient</a:t>
            </a:r>
          </a:p>
          <a:p>
            <a:endParaRPr lang="en-US" dirty="0"/>
          </a:p>
          <a:p>
            <a:r>
              <a:rPr lang="en-US" dirty="0"/>
              <a:t>“</a:t>
            </a:r>
            <a:r>
              <a:rPr lang="en-US" sz="1200" b="0" i="0" u="none" strike="noStrike" kern="1200" dirty="0">
                <a:solidFill>
                  <a:schemeClr val="tx1"/>
                </a:solidFill>
                <a:effectLst/>
                <a:latin typeface="+mn-lt"/>
                <a:ea typeface="+mn-ea"/>
                <a:cs typeface="+mn-cs"/>
              </a:rPr>
              <a:t>In semiconductor physics, n-doped and p-doped materials are created by adding specific impurities to a semiconductor to alter its electrical conductivity. N-type doping introduces extra electrons (negative charge carriers), while p-type doping introduces "holes" (positive charge carriers).This distinction significantly impacts the material's behavior in electronic devices”</a:t>
            </a:r>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4</a:t>
            </a:fld>
            <a:endParaRPr lang="en-US"/>
          </a:p>
        </p:txBody>
      </p:sp>
    </p:spTree>
    <p:extLst>
      <p:ext uri="{BB962C8B-B14F-4D97-AF65-F5344CB8AC3E}">
        <p14:creationId xmlns:p14="http://schemas.microsoft.com/office/powerpoint/2010/main" val="354247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However, this is difficult because of something called the miscibility gap, which is when a homogenous solution does not form after the elements are deposited and instead </a:t>
            </a:r>
            <a:r>
              <a:rPr lang="en-US" sz="1800" baseline="0" dirty="0"/>
              <a:t>there is phase separation</a:t>
            </a:r>
            <a:r>
              <a:rPr lang="en-US" sz="1800" dirty="0"/>
              <a:t>.</a:t>
            </a:r>
          </a:p>
          <a:p>
            <a:endParaRPr lang="en-US" sz="180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Can see phase diagram</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This is a theoretical prediction of the miscibility gap – area inside curve is in the miscibility gap</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Different curves show different temperatures</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 red line shows composition we want to grow at</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At MBE temperatures – we’re always in the miscibility gap</a:t>
            </a:r>
          </a:p>
          <a:p>
            <a:endParaRPr lang="en-US" sz="1800" dirty="0"/>
          </a:p>
          <a:p>
            <a:pPr>
              <a:lnSpc>
                <a:spcPct val="100000"/>
              </a:lnSpc>
            </a:pPr>
            <a:endParaRPr lang="en-US" sz="1800" dirty="0"/>
          </a:p>
          <a:p>
            <a:pPr>
              <a:lnSpc>
                <a:spcPct val="100000"/>
              </a:lnSpc>
            </a:pPr>
            <a:endParaRPr lang="en-US" sz="1800" dirty="0"/>
          </a:p>
          <a:p>
            <a:pPr>
              <a:lnSpc>
                <a:spcPct val="100000"/>
              </a:lnSpc>
            </a:pPr>
            <a:endParaRPr lang="en-US" sz="1800" dirty="0"/>
          </a:p>
          <a:p>
            <a:pPr>
              <a:lnSpc>
                <a:spcPct val="100000"/>
              </a:lnSpc>
            </a:pPr>
            <a:r>
              <a:rPr lang="en-US" sz="1800" dirty="0"/>
              <a:t>Previous work:</a:t>
            </a:r>
          </a:p>
          <a:p>
            <a:pPr>
              <a:lnSpc>
                <a:spcPct val="100000"/>
              </a:lnSpc>
            </a:pPr>
            <a:endParaRPr lang="en-US" sz="1800" dirty="0"/>
          </a:p>
          <a:p>
            <a:pPr>
              <a:lnSpc>
                <a:spcPct val="100000"/>
              </a:lnSpc>
            </a:pPr>
            <a:r>
              <a:rPr lang="en-US" sz="1800" dirty="0" err="1"/>
              <a:t>Sabardeil</a:t>
            </a:r>
            <a:r>
              <a:rPr lang="en-US" sz="1800" dirty="0"/>
              <a:t> et al : varied Ga composition in </a:t>
            </a:r>
            <a:r>
              <a:rPr lang="en-US" sz="1800" dirty="0" err="1"/>
              <a:t>GaAsInSb</a:t>
            </a:r>
            <a:r>
              <a:rPr lang="en-US" sz="1800" dirty="0"/>
              <a:t> alloys latticed matched to </a:t>
            </a:r>
            <a:r>
              <a:rPr lang="en-US" sz="1800" dirty="0" err="1"/>
              <a:t>GaSb</a:t>
            </a:r>
            <a:r>
              <a:rPr lang="en-US" sz="1800" dirty="0"/>
              <a:t>: </a:t>
            </a:r>
          </a:p>
          <a:p>
            <a:pPr lvl="1">
              <a:lnSpc>
                <a:spcPct val="100000"/>
              </a:lnSpc>
            </a:pPr>
            <a:r>
              <a:rPr lang="en-US" sz="1800" dirty="0"/>
              <a:t>At &lt;40% Ga or &gt;80% Ga -&gt; good crystal quality</a:t>
            </a:r>
          </a:p>
          <a:p>
            <a:pPr lvl="1">
              <a:lnSpc>
                <a:spcPct val="100000"/>
              </a:lnSpc>
            </a:pPr>
            <a:r>
              <a:rPr lang="en-US" sz="1800" dirty="0"/>
              <a:t>For 50% Ga -&gt; there was poor crystal quality, indicating a miscibility gap (broad XRD peak indicating altered crystal quality)</a:t>
            </a:r>
          </a:p>
          <a:p>
            <a:pPr lvl="1">
              <a:lnSpc>
                <a:spcPct val="100000"/>
              </a:lnSpc>
            </a:pPr>
            <a:endParaRPr lang="en-US" sz="1800" dirty="0"/>
          </a:p>
          <a:p>
            <a:pPr>
              <a:lnSpc>
                <a:spcPct val="100000"/>
              </a:lnSpc>
            </a:pPr>
            <a:r>
              <a:rPr lang="en-US" sz="1800" dirty="0"/>
              <a:t>Müller and Richards: </a:t>
            </a:r>
          </a:p>
          <a:p>
            <a:pPr>
              <a:lnSpc>
                <a:spcPct val="100000"/>
              </a:lnSpc>
            </a:pPr>
            <a:r>
              <a:rPr lang="en-US" sz="1800" dirty="0"/>
              <a:t>	combined different semiconductor compounds</a:t>
            </a:r>
          </a:p>
          <a:p>
            <a:pPr>
              <a:lnSpc>
                <a:spcPct val="100000"/>
              </a:lnSpc>
            </a:pPr>
            <a:r>
              <a:rPr lang="en-US" sz="1800" dirty="0"/>
              <a:t>	at ~50% in </a:t>
            </a:r>
            <a:r>
              <a:rPr lang="en-US" sz="1800" dirty="0" err="1"/>
              <a:t>InAs-GaSb</a:t>
            </a:r>
            <a:r>
              <a:rPr lang="en-US" sz="1800" dirty="0"/>
              <a:t> or GaAs-</a:t>
            </a:r>
            <a:r>
              <a:rPr lang="en-US" sz="1800" dirty="0" err="1"/>
              <a:t>InSb</a:t>
            </a:r>
            <a:r>
              <a:rPr lang="en-US" sz="1800" dirty="0"/>
              <a:t> compositions, there’s a wide composition range (indicated by broad XRD peaks)</a:t>
            </a:r>
          </a:p>
          <a:p>
            <a:pPr>
              <a:lnSpc>
                <a:spcPct val="100000"/>
              </a:lnSpc>
            </a:pPr>
            <a:r>
              <a:rPr lang="en-US" sz="1800" dirty="0"/>
              <a:t>	-&gt; miscibility gap</a:t>
            </a:r>
          </a:p>
          <a:p>
            <a:pPr>
              <a:lnSpc>
                <a:spcPct val="100000"/>
              </a:lnSpc>
            </a:pPr>
            <a:endParaRPr lang="en-US" sz="1800" dirty="0"/>
          </a:p>
          <a:p>
            <a:pPr>
              <a:lnSpc>
                <a:spcPct val="100000"/>
              </a:lnSpc>
            </a:pPr>
            <a:endParaRPr lang="en-US" sz="1800" dirty="0"/>
          </a:p>
          <a:p>
            <a:pPr>
              <a:lnSpc>
                <a:spcPct val="150000"/>
              </a:lnSpc>
            </a:pPr>
            <a:r>
              <a:rPr lang="en-US" dirty="0" err="1"/>
              <a:t>Sabardeil</a:t>
            </a:r>
            <a:r>
              <a:rPr lang="en-US" dirty="0"/>
              <a:t> et al: </a:t>
            </a:r>
            <a:r>
              <a:rPr lang="en-US" dirty="0" err="1"/>
              <a:t>GaAsInSb</a:t>
            </a:r>
            <a:r>
              <a:rPr lang="en-US" dirty="0"/>
              <a:t> films latticed matched to </a:t>
            </a:r>
            <a:r>
              <a:rPr lang="en-US" dirty="0" err="1"/>
              <a:t>GaSb</a:t>
            </a:r>
            <a:r>
              <a:rPr lang="en-US" dirty="0"/>
              <a:t>; vary Ga composition: </a:t>
            </a:r>
          </a:p>
          <a:p>
            <a:pPr lvl="1">
              <a:lnSpc>
                <a:spcPct val="150000"/>
              </a:lnSpc>
            </a:pPr>
            <a:r>
              <a:rPr lang="en-US" sz="2000" dirty="0"/>
              <a:t>&lt;40% Ga or &gt;80% Ga ⇒ good crystal quality</a:t>
            </a:r>
          </a:p>
          <a:p>
            <a:pPr lvl="1">
              <a:lnSpc>
                <a:spcPct val="150000"/>
              </a:lnSpc>
            </a:pPr>
            <a:r>
              <a:rPr lang="en-US" sz="2000" dirty="0"/>
              <a:t>~50% Ga ⇒ altered crystal quality</a:t>
            </a:r>
          </a:p>
          <a:p>
            <a:pPr>
              <a:lnSpc>
                <a:spcPct val="150000"/>
              </a:lnSpc>
            </a:pPr>
            <a:r>
              <a:rPr lang="en-US" dirty="0"/>
              <a:t>Müller and Richards: combined different semiconductor compounds </a:t>
            </a:r>
          </a:p>
          <a:p>
            <a:pPr lvl="1">
              <a:lnSpc>
                <a:spcPct val="150000"/>
              </a:lnSpc>
            </a:pPr>
            <a:r>
              <a:rPr lang="en-US" sz="2000" dirty="0"/>
              <a:t>at ~50% mix of </a:t>
            </a:r>
            <a:r>
              <a:rPr lang="en-US" sz="2000" dirty="0" err="1"/>
              <a:t>InAs-GaSb</a:t>
            </a:r>
            <a:r>
              <a:rPr lang="en-US" sz="2000" dirty="0"/>
              <a:t> or GaAs-</a:t>
            </a:r>
            <a:r>
              <a:rPr lang="en-US" sz="2000" dirty="0" err="1"/>
              <a:t>InSb</a:t>
            </a:r>
            <a:r>
              <a:rPr lang="en-US" sz="2000" dirty="0"/>
              <a:t>: there’s a wide composition range in the resulting alloy</a:t>
            </a:r>
          </a:p>
          <a:p>
            <a:endParaRPr lang="en-US" sz="1800" dirty="0"/>
          </a:p>
          <a:p>
            <a:r>
              <a:rPr lang="en-US" sz="1800" dirty="0"/>
              <a:t>Muller: crushed 3-5 compounds into powder and evaporated using flash evaporation different than MBE – less controlled, rapid vaporization; higher substrate temperature -&gt; then completely separate peaks</a:t>
            </a:r>
          </a:p>
          <a:p>
            <a:r>
              <a:rPr lang="en-US" sz="1800" dirty="0" err="1"/>
              <a:t>Sabardeil</a:t>
            </a:r>
            <a:r>
              <a:rPr lang="en-US" sz="1800" dirty="0"/>
              <a:t> et al : above 80% or below 40% can be used for infrared applications; perhaps with gap can be decreased by optimizing growth conditions</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Sabardeil</a:t>
            </a:r>
            <a:r>
              <a:rPr lang="en-US" sz="1800" dirty="0"/>
              <a:t> et al, “MBE growth and properties of InGaAsSb alloys deep inside the miscibility gap”, Journal of Crystal Growth </a:t>
            </a:r>
            <a:r>
              <a:rPr lang="en-US" sz="1800" b="1" dirty="0"/>
              <a:t>657</a:t>
            </a:r>
            <a:r>
              <a:rPr lang="en-US" sz="1800" dirty="0"/>
              <a:t>, 128107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 K. M</a:t>
            </a:r>
            <a:r>
              <a:rPr lang="en-US" sz="1800" b="0" i="0" u="none" strike="noStrike" kern="1200" dirty="0">
                <a:solidFill>
                  <a:schemeClr val="tx1"/>
                </a:solidFill>
                <a:effectLst/>
                <a:latin typeface="+mn-lt"/>
                <a:ea typeface="+mn-ea"/>
                <a:cs typeface="+mn-cs"/>
              </a:rPr>
              <a:t>ü</a:t>
            </a:r>
            <a:r>
              <a:rPr lang="en-US" sz="1800" dirty="0"/>
              <a:t>ller and J. L. Richards, “Miscibility of iii-v semiconductors studied by flash evaporation”, Journal of Applied Physics </a:t>
            </a:r>
            <a:r>
              <a:rPr lang="en-US" sz="1800" b="1" dirty="0"/>
              <a:t>35</a:t>
            </a:r>
            <a:r>
              <a:rPr lang="en-US" sz="1800" dirty="0"/>
              <a:t>, 1233 (1964).</a:t>
            </a:r>
          </a:p>
          <a:p>
            <a:endParaRPr lang="en-US" sz="1800" dirty="0"/>
          </a:p>
        </p:txBody>
      </p:sp>
      <p:sp>
        <p:nvSpPr>
          <p:cNvPr id="4" name="Slide Number Placeholder 3"/>
          <p:cNvSpPr>
            <a:spLocks noGrp="1"/>
          </p:cNvSpPr>
          <p:nvPr>
            <p:ph type="sldNum" sz="quarter" idx="5"/>
          </p:nvPr>
        </p:nvSpPr>
        <p:spPr/>
        <p:txBody>
          <a:bodyPr/>
          <a:lstStyle/>
          <a:p>
            <a:fld id="{3130526B-4D11-5B47-ABB8-EA6BDB0149E2}" type="slidenum">
              <a:rPr lang="en-US" smtClean="0"/>
              <a:t>5</a:t>
            </a:fld>
            <a:endParaRPr lang="en-US"/>
          </a:p>
        </p:txBody>
      </p:sp>
    </p:spTree>
    <p:extLst>
      <p:ext uri="{BB962C8B-B14F-4D97-AF65-F5344CB8AC3E}">
        <p14:creationId xmlns:p14="http://schemas.microsoft.com/office/powerpoint/2010/main" val="111520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How will this project work towards growing a InGaAsSb sample lattice constant to </a:t>
            </a:r>
            <a:r>
              <a:rPr lang="en-US" sz="1800" baseline="0" dirty="0" err="1"/>
              <a:t>GaSb</a:t>
            </a:r>
            <a:r>
              <a:rPr lang="en-US" sz="1800" baseline="0" dirty="0"/>
              <a:t>?</a:t>
            </a:r>
          </a:p>
          <a:p>
            <a:endParaRPr lang="en-US" sz="1800" baseline="0" dirty="0"/>
          </a:p>
          <a:p>
            <a:r>
              <a:rPr lang="en-US" sz="1800" baseline="0" dirty="0"/>
              <a:t>Two methods of avoiding the miscibility gap</a:t>
            </a:r>
          </a:p>
          <a:p>
            <a:endParaRPr lang="en-US" sz="1800"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Use a digital alloy; done previously with </a:t>
            </a:r>
            <a:r>
              <a:rPr lang="en-US" sz="1800" kern="1200" baseline="0" dirty="0" err="1">
                <a:solidFill>
                  <a:schemeClr val="tx1"/>
                </a:solidFill>
                <a:effectLst/>
                <a:latin typeface="+mn-lt"/>
                <a:ea typeface="+mn-ea"/>
                <a:cs typeface="+mn-cs"/>
              </a:rPr>
              <a:t>AlInAsSb</a:t>
            </a:r>
            <a:r>
              <a:rPr lang="en-US" sz="1800" kern="1200" baseline="0" dirty="0">
                <a:solidFill>
                  <a:schemeClr val="tx1"/>
                </a:solidFill>
                <a:effectLst/>
                <a:latin typeface="+mn-lt"/>
                <a:ea typeface="+mn-ea"/>
                <a:cs typeface="+mn-cs"/>
              </a:rPr>
              <a:t> lattice matched to </a:t>
            </a:r>
            <a:r>
              <a:rPr lang="en-US" sz="1800" kern="1200" baseline="0" dirty="0" err="1">
                <a:solidFill>
                  <a:schemeClr val="tx1"/>
                </a:solidFill>
                <a:effectLst/>
                <a:latin typeface="+mn-lt"/>
                <a:ea typeface="+mn-ea"/>
                <a:cs typeface="+mn-cs"/>
              </a:rPr>
              <a:t>GaSb</a:t>
            </a:r>
            <a:endParaRPr lang="en-US" sz="1800" kern="1200" baseline="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800" kern="1200" baseline="0" dirty="0">
                <a:solidFill>
                  <a:schemeClr val="tx1"/>
                </a:solidFill>
                <a:effectLst/>
                <a:latin typeface="+mn-lt"/>
                <a:ea typeface="+mn-ea"/>
                <a:cs typeface="+mn-cs"/>
              </a:rPr>
              <a:t>This is when you create different layers that together mimic the compound you hope to grow without actually growing that compound</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kern="1200" baseline="0" dirty="0">
                <a:solidFill>
                  <a:schemeClr val="tx1"/>
                </a:solidFill>
                <a:effectLst/>
                <a:latin typeface="+mn-lt"/>
                <a:ea typeface="+mn-ea"/>
                <a:cs typeface="+mn-cs"/>
              </a:rPr>
              <a:t>Can this this in picture on the bottom</a:t>
            </a:r>
          </a:p>
          <a:p>
            <a:pPr marL="1143000" marR="0" lvl="2" indent="-228600" algn="l" defTabSz="914400" rtl="0" eaLnBrk="1" fontAlgn="auto" latinLnBrk="0" hangingPunct="1">
              <a:lnSpc>
                <a:spcPct val="100000"/>
              </a:lnSpc>
              <a:spcBef>
                <a:spcPts val="0"/>
              </a:spcBef>
              <a:spcAft>
                <a:spcPts val="0"/>
              </a:spcAft>
              <a:buClrTx/>
              <a:buSzTx/>
              <a:buFontTx/>
              <a:buAutoNum type="arabicParenR"/>
              <a:tabLst/>
              <a:defRPr/>
            </a:pPr>
            <a:r>
              <a:rPr lang="en-US" sz="1800" kern="1200" baseline="0" dirty="0">
                <a:solidFill>
                  <a:schemeClr val="tx1"/>
                </a:solidFill>
                <a:effectLst/>
                <a:latin typeface="+mn-lt"/>
                <a:ea typeface="+mn-ea"/>
                <a:cs typeface="+mn-cs"/>
              </a:rPr>
              <a:t>One of the ways this has been done in the past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The second method is relying on MBE being an non equilibrium process</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Non </a:t>
            </a:r>
            <a:r>
              <a:rPr lang="en-US" sz="1800" baseline="0" dirty="0" err="1"/>
              <a:t>equibiibrium</a:t>
            </a:r>
            <a:r>
              <a:rPr lang="en-US" sz="1800" baseline="0" dirty="0"/>
              <a:t> process -&gt; can access a metastable phase that’s not accessible via other growth mechanism</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Low enough temperature -&gt; lack of sufficient kinetic energy to phase separate -&gt; no phase separation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______________________________________________________________</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800" baseline="0" dirty="0"/>
              <a:t>“</a:t>
            </a:r>
            <a:r>
              <a:rPr lang="en-US" sz="1200" kern="1200" dirty="0">
                <a:solidFill>
                  <a:schemeClr val="tx1"/>
                </a:solidFill>
                <a:effectLst/>
                <a:latin typeface="+mn-lt"/>
                <a:ea typeface="+mn-ea"/>
                <a:cs typeface="+mn-cs"/>
              </a:rPr>
              <a:t>Fig. 2. Spinodal isotherms in </a:t>
            </a:r>
            <a:r>
              <a:rPr lang="en-US" sz="1200" kern="1200" dirty="0" err="1">
                <a:solidFill>
                  <a:schemeClr val="tx1"/>
                </a:solidFill>
                <a:effectLst/>
                <a:latin typeface="+mn-lt"/>
                <a:ea typeface="+mn-ea"/>
                <a:cs typeface="+mn-cs"/>
              </a:rPr>
              <a:t>GaInAsSb</a:t>
            </a:r>
            <a:r>
              <a:rPr lang="en-US" sz="1200" kern="1200" dirty="0">
                <a:solidFill>
                  <a:schemeClr val="tx1"/>
                </a:solidFill>
                <a:effectLst/>
                <a:latin typeface="+mn-lt"/>
                <a:ea typeface="+mn-ea"/>
                <a:cs typeface="+mn-cs"/>
              </a:rPr>
              <a:t> in comparison with available experimental data: 1* calculation of this work; 2* calculation using expression (6) at 1"800 K [12]; 3* </a:t>
            </a:r>
            <a:r>
              <a:rPr lang="en-US" sz="1200" kern="1200" dirty="0" err="1">
                <a:solidFill>
                  <a:schemeClr val="tx1"/>
                </a:solidFill>
                <a:effectLst/>
                <a:latin typeface="+mn-lt"/>
                <a:ea typeface="+mn-ea"/>
                <a:cs typeface="+mn-cs"/>
              </a:rPr>
              <a:t>experi</a:t>
            </a:r>
            <a:r>
              <a:rPr lang="en-US" sz="1200" kern="1200" dirty="0">
                <a:solidFill>
                  <a:schemeClr val="tx1"/>
                </a:solidFill>
                <a:effectLst/>
                <a:latin typeface="+mn-lt"/>
                <a:ea typeface="+mn-ea"/>
                <a:cs typeface="+mn-cs"/>
              </a:rPr>
              <a:t>- mental data of Nakajima et al. [10], LPE; 4* experimental data of </a:t>
            </a:r>
            <a:r>
              <a:rPr lang="en-US" sz="1200" kern="1200" dirty="0" err="1">
                <a:solidFill>
                  <a:schemeClr val="tx1"/>
                </a:solidFill>
                <a:effectLst/>
                <a:latin typeface="+mn-lt"/>
                <a:ea typeface="+mn-ea"/>
                <a:cs typeface="+mn-cs"/>
              </a:rPr>
              <a:t>Vasil'ev</a:t>
            </a:r>
            <a:r>
              <a:rPr lang="en-US" sz="1200" kern="1200" dirty="0">
                <a:solidFill>
                  <a:schemeClr val="tx1"/>
                </a:solidFill>
                <a:effectLst/>
                <a:latin typeface="+mn-lt"/>
                <a:ea typeface="+mn-ea"/>
                <a:cs typeface="+mn-cs"/>
              </a:rPr>
              <a:t> et al. [23], LPE, 1"575}6003C; 5* experimental data of Cheng et al. [24], MOVPE, 1"4863C; 6* </a:t>
            </a:r>
            <a:r>
              <a:rPr lang="en-US" sz="1200" kern="1200" dirty="0" err="1">
                <a:solidFill>
                  <a:schemeClr val="tx1"/>
                </a:solidFill>
                <a:effectLst/>
                <a:latin typeface="+mn-lt"/>
                <a:ea typeface="+mn-ea"/>
                <a:cs typeface="+mn-cs"/>
              </a:rPr>
              <a:t>experi</a:t>
            </a:r>
            <a:r>
              <a:rPr lang="en-US" sz="1200" kern="1200" dirty="0">
                <a:solidFill>
                  <a:schemeClr val="tx1"/>
                </a:solidFill>
                <a:effectLst/>
                <a:latin typeface="+mn-lt"/>
                <a:ea typeface="+mn-ea"/>
                <a:cs typeface="+mn-cs"/>
              </a:rPr>
              <a:t>- mental data of Cheng et al. [24], MOVPE, 1"6003C; 7* experimental data of Baranov et al. [25], MBE, 1"4803C; 8* line of compositions lattice-matched to </a:t>
            </a:r>
            <a:r>
              <a:rPr lang="en-US" sz="1200" kern="1200" dirty="0" err="1">
                <a:solidFill>
                  <a:schemeClr val="tx1"/>
                </a:solidFill>
                <a:effectLst/>
                <a:latin typeface="+mn-lt"/>
                <a:ea typeface="+mn-ea"/>
                <a:cs typeface="+mn-cs"/>
              </a:rPr>
              <a:t>GaSb</a:t>
            </a:r>
            <a:r>
              <a:rPr lang="en-US" sz="1200" kern="1200" dirty="0">
                <a:solidFill>
                  <a:schemeClr val="tx1"/>
                </a:solidFill>
                <a:effectLst/>
                <a:latin typeface="+mn-lt"/>
                <a:ea typeface="+mn-ea"/>
                <a:cs typeface="+mn-cs"/>
              </a:rPr>
              <a:t>; 9* line of com- positions lattice-matched to </a:t>
            </a:r>
            <a:r>
              <a:rPr lang="en-US" sz="1200" kern="1200" dirty="0" err="1">
                <a:solidFill>
                  <a:schemeClr val="tx1"/>
                </a:solidFill>
                <a:effectLst/>
                <a:latin typeface="+mn-lt"/>
                <a:ea typeface="+mn-ea"/>
                <a:cs typeface="+mn-cs"/>
              </a:rPr>
              <a:t>InAs</a:t>
            </a:r>
            <a:r>
              <a:rPr lang="en-US" sz="1200" kern="1200" dirty="0">
                <a:solidFill>
                  <a:schemeClr val="tx1"/>
                </a:solidFill>
                <a:effectLst/>
                <a:latin typeface="+mn-lt"/>
                <a:ea typeface="+mn-ea"/>
                <a:cs typeface="+mn-cs"/>
              </a:rPr>
              <a:t>. “</a:t>
            </a:r>
            <a:endParaRPr lang="en-US" sz="180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800" baseline="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6</a:t>
            </a:fld>
            <a:endParaRPr lang="en-US"/>
          </a:p>
        </p:txBody>
      </p:sp>
    </p:spTree>
    <p:extLst>
      <p:ext uri="{BB962C8B-B14F-4D97-AF65-F5344CB8AC3E}">
        <p14:creationId xmlns:p14="http://schemas.microsoft.com/office/powerpoint/2010/main" val="133929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800" baseline="0" dirty="0"/>
              <a:t>For InGaAsSb thin films grown via MBE:</a:t>
            </a:r>
          </a:p>
          <a:p>
            <a:pPr marL="457200" indent="-457200">
              <a:lnSpc>
                <a:spcPct val="150000"/>
              </a:lnSpc>
              <a:buFont typeface="Arial" panose="020B0604020202020204" pitchFamily="34" charset="0"/>
              <a:buAutoNum type="arabicParenR"/>
            </a:pPr>
            <a:r>
              <a:rPr lang="en-US" sz="1800" baseline="0" dirty="0"/>
              <a:t>Utilize XRD to calculate lattice constant</a:t>
            </a:r>
          </a:p>
          <a:p>
            <a:pPr marL="457200" indent="-457200">
              <a:lnSpc>
                <a:spcPct val="150000"/>
              </a:lnSpc>
              <a:buAutoNum type="arabicParenR"/>
            </a:pPr>
            <a:r>
              <a:rPr lang="en-US" sz="1800" baseline="0" dirty="0"/>
              <a:t>Analyze XRD data along with growth conditions to determine how growth conditions effect the lattice constant</a:t>
            </a:r>
          </a:p>
          <a:p>
            <a:pPr marL="0" indent="0">
              <a:lnSpc>
                <a:spcPct val="150000"/>
              </a:lnSpc>
              <a:buNone/>
            </a:pPr>
            <a:r>
              <a:rPr lang="en-US" sz="1800" baseline="0" dirty="0"/>
              <a:t>Final goal: grow In.5Ga.5AsSb lattice matched to </a:t>
            </a:r>
            <a:r>
              <a:rPr lang="en-US" sz="1800" baseline="0" dirty="0" err="1"/>
              <a:t>GaSb</a:t>
            </a:r>
            <a:endParaRPr lang="en-US" sz="1800" baseline="0" dirty="0"/>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7</a:t>
            </a:fld>
            <a:endParaRPr lang="en-US"/>
          </a:p>
        </p:txBody>
      </p:sp>
    </p:spTree>
    <p:extLst>
      <p:ext uri="{BB962C8B-B14F-4D97-AF65-F5344CB8AC3E}">
        <p14:creationId xmlns:p14="http://schemas.microsoft.com/office/powerpoint/2010/main" val="217440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dirty="0"/>
                  <a:t>In order to study the crystallinity of a material and its lattice constant, we use x ray diffraction, or XRD</a:t>
                </a:r>
              </a:p>
              <a:p>
                <a:endParaRPr lang="en-US" sz="1800" dirty="0"/>
              </a:p>
              <a:p>
                <a:r>
                  <a:rPr lang="en-US" sz="1800" dirty="0"/>
                  <a:t>X rays are reflected off the surface of a sample – as shown in the left hand figure – and the reflected beam is sent to a detector</a:t>
                </a:r>
              </a:p>
              <a:p>
                <a:endParaRPr lang="en-US" sz="1800" dirty="0"/>
              </a:p>
              <a:p>
                <a:r>
                  <a:rPr lang="en-US" sz="1800" dirty="0"/>
                  <a:t>We use a specific</a:t>
                </a:r>
                <a:r>
                  <a:rPr lang="en-US" sz="1800" baseline="0" dirty="0"/>
                  <a:t> type of scan called a</a:t>
                </a:r>
                <a:r>
                  <a:rPr lang="en-US" sz="1800" dirty="0"/>
                  <a:t> </a:t>
                </a:r>
                <a:r>
                  <a:rPr lang="en-US" sz="1800" dirty="0">
                    <a:highlight>
                      <a:srgbClr val="FFFF00"/>
                    </a:highlight>
                  </a:rPr>
                  <a:t>2</a:t>
                </a:r>
                <a14:m>
                  <m:oMath xmlns:m="http://schemas.openxmlformats.org/officeDocument/2006/math">
                    <m:r>
                      <a:rPr lang="en-US" sz="1800" i="1" dirty="0" smtClean="0">
                        <a:highlight>
                          <a:srgbClr val="FFFF00"/>
                        </a:highlight>
                        <a:latin typeface="Cambria Math" panose="02040503050406030204" pitchFamily="18" charset="0"/>
                        <a:ea typeface="Cambria Math" panose="02040503050406030204" pitchFamily="18" charset="0"/>
                      </a:rPr>
                      <m:t>𝜽</m:t>
                    </m:r>
                    <m:r>
                      <a:rPr lang="en-US" sz="1800" b="1" i="1" dirty="0" smtClean="0">
                        <a:highlight>
                          <a:srgbClr val="FFFF00"/>
                        </a:highlight>
                        <a:latin typeface="Cambria Math" panose="02040503050406030204" pitchFamily="18" charset="0"/>
                        <a:ea typeface="Cambria Math" panose="02040503050406030204" pitchFamily="18" charset="0"/>
                      </a:rPr>
                      <m:t>/</m:t>
                    </m:r>
                    <m:r>
                      <a:rPr lang="en-US" sz="1800" i="1" dirty="0" smtClean="0">
                        <a:highlight>
                          <a:srgbClr val="FFFF00"/>
                        </a:highlight>
                        <a:latin typeface="Cambria Math" panose="02040503050406030204" pitchFamily="18" charset="0"/>
                        <a:ea typeface="Cambria Math" panose="02040503050406030204" pitchFamily="18" charset="0"/>
                      </a:rPr>
                      <m:t>𝝎</m:t>
                    </m:r>
                  </m:oMath>
                </a14:m>
                <a:r>
                  <a:rPr lang="en-US" sz="1800" dirty="0">
                    <a:highlight>
                      <a:srgbClr val="FFFF00"/>
                    </a:highlight>
                  </a:rPr>
                  <a:t> scan, this</a:t>
                </a:r>
                <a:r>
                  <a:rPr lang="en-US" sz="1800" baseline="0" dirty="0">
                    <a:highlight>
                      <a:srgbClr val="FFFF00"/>
                    </a:highlight>
                  </a:rPr>
                  <a:t> is when omega is kept to half of the 2 theta angle.</a:t>
                </a:r>
              </a:p>
              <a:p>
                <a:endParaRPr lang="en-US" sz="1800" baseline="0" dirty="0">
                  <a:highlight>
                    <a:srgbClr val="FFFF00"/>
                  </a:highlight>
                </a:endParaRPr>
              </a:p>
              <a:p>
                <a:r>
                  <a:rPr lang="en-US" sz="1800" baseline="0" dirty="0">
                    <a:highlight>
                      <a:srgbClr val="FFFF00"/>
                    </a:highlight>
                  </a:rPr>
                  <a:t>Can see a diagram of this on the right</a:t>
                </a:r>
              </a:p>
              <a:p>
                <a:endParaRPr lang="en-US" sz="1800" baseline="0" dirty="0">
                  <a:highlight>
                    <a:srgbClr val="FFFF00"/>
                  </a:highlight>
                </a:endParaRPr>
              </a:p>
              <a:p>
                <a:r>
                  <a:rPr lang="en-US" sz="1800" baseline="0" dirty="0">
                    <a:highlight>
                      <a:srgbClr val="FFFF00"/>
                    </a:highlight>
                  </a:rPr>
                  <a:t>Some x rays reflect off of first layer of atoms, some off the second, and so one.</a:t>
                </a:r>
              </a:p>
              <a:p>
                <a:endParaRPr lang="en-US" sz="1800" baseline="0" dirty="0">
                  <a:highlight>
                    <a:srgbClr val="FFFF00"/>
                  </a:highlight>
                </a:endParaRPr>
              </a:p>
              <a:p>
                <a:r>
                  <a:rPr lang="en-US" sz="1800" dirty="0"/>
                  <a:t>For x rays reflected off the surface of a sample, there will be a path length difference between x rays reflected off of the first layer versus those in the second layer and so on</a:t>
                </a:r>
              </a:p>
              <a:p>
                <a:endParaRPr lang="en-US" sz="1800" dirty="0"/>
              </a:p>
              <a:p>
                <a:r>
                  <a:rPr lang="en-US" sz="1800" dirty="0"/>
                  <a:t>When this path length difference is the multiple of the wavelength of the x rays, there will be constructive interference – leading to peaks in the signal detected. When this path length difference is not the multiple of the wavelength of the x rays, there will be destructive interference.</a:t>
                </a:r>
              </a:p>
              <a:p>
                <a:endParaRPr lang="en-US" sz="1800" dirty="0"/>
              </a:p>
              <a:p>
                <a:r>
                  <a:rPr lang="en-US" sz="1800" dirty="0"/>
                  <a:t>2dsin theta = path length difference</a:t>
                </a:r>
              </a:p>
              <a:p>
                <a:r>
                  <a:rPr lang="en-US" sz="1800" dirty="0"/>
                  <a:t>N lambda = multiple of wavelengths </a:t>
                </a:r>
              </a:p>
              <a:p>
                <a:pPr marL="171450" indent="-171450">
                  <a:buFont typeface="Wingdings" pitchFamily="2" charset="2"/>
                  <a:buChar char="è"/>
                </a:pPr>
                <a:r>
                  <a:rPr lang="en-US" sz="1800" dirty="0"/>
                  <a:t>Bragg’s law</a:t>
                </a:r>
              </a:p>
              <a:p>
                <a:pPr marL="171450" indent="-171450">
                  <a:buFont typeface="Wingdings" pitchFamily="2" charset="2"/>
                  <a:buChar char="è"/>
                </a:pPr>
                <a:r>
                  <a:rPr lang="en-US" sz="1800" dirty="0"/>
                  <a:t> use this to calculate lattice constant based on the peak locations</a:t>
                </a:r>
              </a:p>
              <a:p>
                <a:endParaRPr lang="en-US" dirty="0"/>
              </a:p>
            </p:txBody>
          </p:sp>
        </mc:Choice>
        <mc:Fallback xmlns="">
          <p:sp>
            <p:nvSpPr>
              <p:cNvPr id="3" name="Notes Placeholder 2"/>
              <p:cNvSpPr>
                <a:spLocks noGrp="1"/>
              </p:cNvSpPr>
              <p:nvPr>
                <p:ph type="body" idx="1"/>
              </p:nvPr>
            </p:nvSpPr>
            <p:spPr/>
            <p:txBody>
              <a:bodyPr/>
              <a:lstStyle/>
              <a:p>
                <a:r>
                  <a:rPr lang="en-US" dirty="0"/>
                  <a:t>In order to determine the lattice constant, we use x ray diffraction, or XRD</a:t>
                </a:r>
              </a:p>
              <a:p>
                <a:endParaRPr lang="en-US" dirty="0"/>
              </a:p>
              <a:p>
                <a:r>
                  <a:rPr lang="en-US" dirty="0"/>
                  <a:t>X ray diffraction is a method of characterizing materials</a:t>
                </a:r>
              </a:p>
              <a:p>
                <a:r>
                  <a:rPr lang="en-US" dirty="0"/>
                  <a:t>X rays, which have wavelengths on the order of the distance between atoms in a solid, are reflected off the surface of a sample – as shown in the left hand figure – and the reflected beam is sent to a detector</a:t>
                </a:r>
              </a:p>
              <a:p>
                <a:endParaRPr lang="en-US" dirty="0"/>
              </a:p>
              <a:p>
                <a:endParaRPr lang="en-US" dirty="0"/>
              </a:p>
              <a:p>
                <a:r>
                  <a:rPr lang="en-US" dirty="0"/>
                  <a:t>A </a:t>
                </a:r>
                <a:r>
                  <a:rPr lang="en-US" dirty="0">
                    <a:highlight>
                      <a:srgbClr val="FFFF00"/>
                    </a:highlight>
                  </a:rPr>
                  <a:t>2</a:t>
                </a:r>
                <a:r>
                  <a:rPr lang="en-US" i="0" dirty="0">
                    <a:highlight>
                      <a:srgbClr val="FFFF00"/>
                    </a:highlight>
                    <a:latin typeface="Cambria Math" panose="02040503050406030204" pitchFamily="18" charset="0"/>
                    <a:ea typeface="Cambria Math" panose="02040503050406030204" pitchFamily="18" charset="0"/>
                  </a:rPr>
                  <a:t>𝜽</a:t>
                </a:r>
                <a:r>
                  <a:rPr lang="en-US" b="1" i="0" dirty="0">
                    <a:highlight>
                      <a:srgbClr val="FFFF00"/>
                    </a:highlight>
                    <a:latin typeface="Cambria Math" panose="02040503050406030204" pitchFamily="18" charset="0"/>
                    <a:ea typeface="Cambria Math" panose="02040503050406030204" pitchFamily="18" charset="0"/>
                  </a:rPr>
                  <a:t>/</a:t>
                </a:r>
                <a:r>
                  <a:rPr lang="en-US" i="0" dirty="0">
                    <a:highlight>
                      <a:srgbClr val="FFFF00"/>
                    </a:highlight>
                    <a:latin typeface="Cambria Math" panose="02040503050406030204" pitchFamily="18" charset="0"/>
                    <a:ea typeface="Cambria Math" panose="02040503050406030204" pitchFamily="18" charset="0"/>
                  </a:rPr>
                  <a:t>𝝎</a:t>
                </a:r>
                <a:r>
                  <a:rPr lang="en-US" dirty="0">
                    <a:highlight>
                      <a:srgbClr val="FFFF00"/>
                    </a:highlight>
                  </a:rPr>
                  <a:t> scan</a:t>
                </a:r>
                <a:r>
                  <a:rPr lang="en-US" baseline="0" dirty="0">
                    <a:highlight>
                      <a:srgbClr val="FFFF00"/>
                    </a:highlight>
                  </a:rPr>
                  <a:t> is when omega is kept to half of the 2 theta angle</a:t>
                </a:r>
              </a:p>
              <a:p>
                <a:endParaRPr lang="en-US" baseline="0" dirty="0">
                  <a:highlight>
                    <a:srgbClr val="FFFF00"/>
                  </a:highlight>
                </a:endParaRPr>
              </a:p>
              <a:p>
                <a:r>
                  <a:rPr lang="en-US" dirty="0"/>
                  <a:t>For x rays reflected off the surface of a sample, there will be a path length difference between x rays reflected off of the first layer versus those in the second layer and so on</a:t>
                </a:r>
              </a:p>
              <a:p>
                <a:endParaRPr lang="en-US" dirty="0"/>
              </a:p>
              <a:p>
                <a:r>
                  <a:rPr lang="en-US" dirty="0"/>
                  <a:t>When this path length difference is the multiple of the wavelength of the x rays, there will be constructive interference – leading to peaks in the signal detected. When this path length difference is not the multiple of the wavelength of the x rays, there will be destructive interference.</a:t>
                </a:r>
              </a:p>
              <a:p>
                <a:endParaRPr lang="en-US" dirty="0"/>
              </a:p>
            </p:txBody>
          </p:sp>
        </mc:Fallback>
      </mc:AlternateContent>
      <p:sp>
        <p:nvSpPr>
          <p:cNvPr id="4" name="Slide Number Placeholder 3"/>
          <p:cNvSpPr>
            <a:spLocks noGrp="1"/>
          </p:cNvSpPr>
          <p:nvPr>
            <p:ph type="sldNum" sz="quarter" idx="5"/>
          </p:nvPr>
        </p:nvSpPr>
        <p:spPr/>
        <p:txBody>
          <a:bodyPr/>
          <a:lstStyle/>
          <a:p>
            <a:fld id="{3130526B-4D11-5B47-ABB8-EA6BDB0149E2}" type="slidenum">
              <a:rPr lang="en-US" smtClean="0"/>
              <a:t>8</a:t>
            </a:fld>
            <a:endParaRPr lang="en-US"/>
          </a:p>
        </p:txBody>
      </p:sp>
    </p:spTree>
    <p:extLst>
      <p:ext uri="{BB962C8B-B14F-4D97-AF65-F5344CB8AC3E}">
        <p14:creationId xmlns:p14="http://schemas.microsoft.com/office/powerpoint/2010/main" val="340326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This is example XRD data.</a:t>
            </a:r>
          </a:p>
          <a:p>
            <a:endParaRPr lang="en-US" sz="1800" baseline="0" dirty="0"/>
          </a:p>
          <a:p>
            <a:r>
              <a:rPr lang="en-US" sz="1800" baseline="0" dirty="0"/>
              <a:t>Left graph: data from 20 to 130 degrees</a:t>
            </a:r>
          </a:p>
          <a:p>
            <a:r>
              <a:rPr lang="en-US" sz="1800" baseline="0" dirty="0"/>
              <a:t>Right graph: zoomed in data for the first order peak – the one in the middle</a:t>
            </a:r>
          </a:p>
          <a:p>
            <a:r>
              <a:rPr lang="en-US" sz="1800" baseline="0" dirty="0"/>
              <a:t>Both intensity as a function of theta</a:t>
            </a:r>
          </a:p>
          <a:p>
            <a:endParaRPr lang="en-US" sz="1800" baseline="0" dirty="0"/>
          </a:p>
          <a:p>
            <a:r>
              <a:rPr lang="en-US" sz="1800" baseline="0" dirty="0"/>
              <a:t>This sample has a substrate and then three different layers grown on top, we see sets of 4 peaks.</a:t>
            </a:r>
          </a:p>
          <a:p>
            <a:r>
              <a:rPr lang="en-US" sz="1800" baseline="0" dirty="0"/>
              <a:t>There are multiple different sets of peaks because there are different orders of reflection</a:t>
            </a:r>
          </a:p>
          <a:p>
            <a:endParaRPr lang="en-US" sz="1800" baseline="0" dirty="0"/>
          </a:p>
          <a:p>
            <a:r>
              <a:rPr lang="en-US" sz="1800" baseline="0" dirty="0"/>
              <a:t>Then using </a:t>
            </a:r>
            <a:r>
              <a:rPr lang="en-US" sz="1800" baseline="0" dirty="0" err="1"/>
              <a:t>braggs</a:t>
            </a:r>
            <a:r>
              <a:rPr lang="en-US" sz="1800" baseline="0" dirty="0"/>
              <a:t> law we calculate the lattice constant corresponding to each peak.</a:t>
            </a:r>
          </a:p>
          <a:p>
            <a:endParaRPr lang="en-US" sz="1800" baseline="0" dirty="0"/>
          </a:p>
          <a:p>
            <a:r>
              <a:rPr lang="en-US" sz="1800" baseline="0" dirty="0"/>
              <a:t>From there, each lattice constant can be correlated with a layer of the sample.</a:t>
            </a:r>
          </a:p>
          <a:p>
            <a:pPr marL="171450" indent="-171450">
              <a:buFontTx/>
              <a:buChar char="-"/>
            </a:pPr>
            <a:r>
              <a:rPr lang="en-US" sz="1800" baseline="0" dirty="0"/>
              <a:t>We know the sample composition based on the valve values during growth</a:t>
            </a:r>
          </a:p>
          <a:p>
            <a:pPr marL="171450" indent="-171450">
              <a:buFontTx/>
              <a:buChar char="-"/>
            </a:pPr>
            <a:r>
              <a:rPr lang="en-US" sz="1800" baseline="0" dirty="0"/>
              <a:t>And we know that Sb has a higher lattice constant that As</a:t>
            </a:r>
          </a:p>
          <a:p>
            <a:pPr marL="171450" indent="-171450">
              <a:buFontTx/>
              <a:buChar char="-"/>
            </a:pPr>
            <a:r>
              <a:rPr lang="en-US" sz="1800" baseline="0" dirty="0"/>
              <a:t>So films higher in Sb have a higher lattice constant</a:t>
            </a:r>
          </a:p>
          <a:p>
            <a:endParaRPr lang="en-US" sz="1800" baseline="0" dirty="0"/>
          </a:p>
          <a:p>
            <a:endParaRPr lang="en-US" sz="1800" baseline="0" dirty="0"/>
          </a:p>
          <a:p>
            <a:r>
              <a:rPr lang="en-US" sz="1800" baseline="0" dirty="0"/>
              <a:t>So by doing this for many samples, we can begin to correlate growth conditions with the lattice constant of the resulting sample.</a:t>
            </a:r>
          </a:p>
          <a:p>
            <a:endParaRPr lang="en-US" sz="1800" baseline="0" dirty="0"/>
          </a:p>
          <a:p>
            <a:endParaRPr lang="en-US" sz="1800" baseline="0" dirty="0"/>
          </a:p>
          <a:p>
            <a:r>
              <a:rPr lang="en-US" sz="1800" baseline="0" dirty="0"/>
              <a:t>RW notes</a:t>
            </a:r>
          </a:p>
          <a:p>
            <a:pPr marL="171450" indent="-171450">
              <a:buFontTx/>
              <a:buChar char="-"/>
            </a:pPr>
            <a:r>
              <a:rPr lang="en-US" sz="1800" baseline="0" dirty="0"/>
              <a:t>300 nm for each layer</a:t>
            </a:r>
          </a:p>
          <a:p>
            <a:pPr marL="171450" indent="-171450">
              <a:buFontTx/>
              <a:buChar char="-"/>
            </a:pPr>
            <a:r>
              <a:rPr lang="en-US" sz="1800" baseline="0" dirty="0"/>
              <a:t>YW092</a:t>
            </a:r>
          </a:p>
          <a:p>
            <a:pPr marL="171450" indent="-171450">
              <a:buFontTx/>
              <a:buChar char="-"/>
            </a:pPr>
            <a:r>
              <a:rPr lang="en-US" sz="1800" baseline="0" dirty="0"/>
              <a:t>T=500C</a:t>
            </a:r>
          </a:p>
        </p:txBody>
      </p:sp>
      <p:sp>
        <p:nvSpPr>
          <p:cNvPr id="4" name="Slide Number Placeholder 3"/>
          <p:cNvSpPr>
            <a:spLocks noGrp="1"/>
          </p:cNvSpPr>
          <p:nvPr>
            <p:ph type="sldNum" sz="quarter" idx="5"/>
          </p:nvPr>
        </p:nvSpPr>
        <p:spPr/>
        <p:txBody>
          <a:bodyPr/>
          <a:lstStyle/>
          <a:p>
            <a:fld id="{3130526B-4D11-5B47-ABB8-EA6BDB0149E2}" type="slidenum">
              <a:rPr lang="en-US" smtClean="0"/>
              <a:t>9</a:t>
            </a:fld>
            <a:endParaRPr lang="en-US"/>
          </a:p>
        </p:txBody>
      </p:sp>
    </p:spTree>
    <p:extLst>
      <p:ext uri="{BB962C8B-B14F-4D97-AF65-F5344CB8AC3E}">
        <p14:creationId xmlns:p14="http://schemas.microsoft.com/office/powerpoint/2010/main" val="2294255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BD438E-54C3-1542-AD4D-7C03686E93D3}"/>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C29C91-D1E5-C148-B8F1-D5C38B745EF3}"/>
              </a:ext>
            </a:extLst>
          </p:cNvPr>
          <p:cNvSpPr>
            <a:spLocks noGrp="1"/>
          </p:cNvSpPr>
          <p:nvPr>
            <p:ph type="ctrTitle"/>
          </p:nvPr>
        </p:nvSpPr>
        <p:spPr>
          <a:xfrm>
            <a:off x="317809" y="1539061"/>
            <a:ext cx="8452118" cy="922626"/>
          </a:xfrm>
        </p:spPr>
        <p:txBody>
          <a:bodyPr anchor="b" anchorCtr="0">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B5F596-65D0-A341-9573-4D5B53D50F7E}"/>
              </a:ext>
            </a:extLst>
          </p:cNvPr>
          <p:cNvSpPr>
            <a:spLocks noGrp="1"/>
          </p:cNvSpPr>
          <p:nvPr>
            <p:ph type="subTitle" idx="1"/>
          </p:nvPr>
        </p:nvSpPr>
        <p:spPr>
          <a:xfrm>
            <a:off x="317809" y="2553763"/>
            <a:ext cx="8452118" cy="894506"/>
          </a:xfrm>
        </p:spPr>
        <p:txBody>
          <a:bodyPr>
            <a:normAutofit/>
          </a:bodyPr>
          <a:lstStyle>
            <a:lvl1pPr marL="0" indent="0" algn="l">
              <a:buNone/>
              <a:defRPr sz="225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F3A0EC5-DDFC-8549-8138-32583BD9BB4B}"/>
              </a:ext>
            </a:extLst>
          </p:cNvPr>
          <p:cNvPicPr>
            <a:picLocks noChangeAspect="1"/>
          </p:cNvPicPr>
          <p:nvPr userDrawn="1"/>
        </p:nvPicPr>
        <p:blipFill>
          <a:blip r:embed="rId2"/>
          <a:stretch>
            <a:fillRect/>
          </a:stretch>
        </p:blipFill>
        <p:spPr>
          <a:xfrm>
            <a:off x="6350147" y="6455664"/>
            <a:ext cx="2576623" cy="191686"/>
          </a:xfrm>
          <a:prstGeom prst="rect">
            <a:avLst/>
          </a:prstGeom>
        </p:spPr>
      </p:pic>
      <p:sp>
        <p:nvSpPr>
          <p:cNvPr id="5" name="Text Placeholder 4">
            <a:extLst>
              <a:ext uri="{FF2B5EF4-FFF2-40B4-BE49-F238E27FC236}">
                <a16:creationId xmlns:a16="http://schemas.microsoft.com/office/drawing/2014/main" id="{98292E38-076C-EB41-8603-A55427D67604}"/>
              </a:ext>
            </a:extLst>
          </p:cNvPr>
          <p:cNvSpPr>
            <a:spLocks noGrp="1"/>
          </p:cNvSpPr>
          <p:nvPr>
            <p:ph type="body" sz="quarter" idx="10" hasCustomPrompt="1"/>
          </p:nvPr>
        </p:nvSpPr>
        <p:spPr>
          <a:xfrm>
            <a:off x="317809" y="320040"/>
            <a:ext cx="806631" cy="274991"/>
          </a:xfrm>
        </p:spPr>
        <p:txBody>
          <a:bodyPr>
            <a:noAutofit/>
          </a:bodyPr>
          <a:lstStyle>
            <a:lvl1pPr marL="0" indent="0">
              <a:buNone/>
              <a:defRPr sz="900">
                <a:solidFill>
                  <a:schemeClr val="bg1"/>
                </a:solidFill>
              </a:defRPr>
            </a:lvl1pPr>
            <a:lvl2pPr marL="342900" indent="0">
              <a:buNone/>
              <a:defRPr sz="900">
                <a:solidFill>
                  <a:schemeClr val="bg1"/>
                </a:solidFill>
              </a:defRPr>
            </a:lvl2pPr>
            <a:lvl3pPr marL="685800" indent="0">
              <a:buNone/>
              <a:defRPr sz="90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MM/DD/YY</a:t>
            </a:r>
          </a:p>
        </p:txBody>
      </p:sp>
      <p:sp>
        <p:nvSpPr>
          <p:cNvPr id="6" name="Text Placeholder 5">
            <a:extLst>
              <a:ext uri="{FF2B5EF4-FFF2-40B4-BE49-F238E27FC236}">
                <a16:creationId xmlns:a16="http://schemas.microsoft.com/office/drawing/2014/main" id="{8AC4349C-0BCF-8045-9796-523469306F36}"/>
              </a:ext>
            </a:extLst>
          </p:cNvPr>
          <p:cNvSpPr>
            <a:spLocks noGrp="1"/>
          </p:cNvSpPr>
          <p:nvPr>
            <p:ph type="body" sz="quarter" idx="11" hasCustomPrompt="1"/>
          </p:nvPr>
        </p:nvSpPr>
        <p:spPr>
          <a:xfrm>
            <a:off x="167238" y="6455664"/>
            <a:ext cx="4404762" cy="256742"/>
          </a:xfrm>
        </p:spPr>
        <p:txBody>
          <a:bodyPr anchor="ctr" anchorCtr="0">
            <a:normAutofit/>
          </a:bodyPr>
          <a:lstStyle>
            <a:lvl1pPr marL="0" indent="0">
              <a:buNone/>
              <a:defRPr sz="10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sz="1000" dirty="0"/>
              <a:t>Office/Department/Division Name</a:t>
            </a:r>
            <a:endParaRPr lang="en-US" dirty="0"/>
          </a:p>
        </p:txBody>
      </p:sp>
    </p:spTree>
    <p:extLst>
      <p:ext uri="{BB962C8B-B14F-4D97-AF65-F5344CB8AC3E}">
        <p14:creationId xmlns:p14="http://schemas.microsoft.com/office/powerpoint/2010/main" val="122621950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qua">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D4A97A8-43D7-F94A-804D-F2509E2A54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9096781-2EAB-AA41-A18B-BE5F99DCF8F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150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os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0F876699-58AE-B843-BF2C-CDF9111EB8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B978750-9265-2F42-B1FE-2C5F098F10A5}"/>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655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Sea Green">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33644280-2B94-1F43-9F9D-005751069C1E}"/>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93B9B106-9A81-3A4E-91A5-71CBBB636A24}"/>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476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Coral">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782ADD1F-C4BC-934B-9603-A2E4E0DE9782}"/>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60149829-E60C-E548-BAF8-EC7F8D7B45E6}"/>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4097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o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95FD081-AA49-494B-8BF7-8841DD035DA6}"/>
              </a:ext>
            </a:extLst>
          </p:cNvPr>
          <p:cNvSpPr>
            <a:spLocks noGrp="1"/>
          </p:cNvSpPr>
          <p:nvPr>
            <p:ph type="title"/>
          </p:nvPr>
        </p:nvSpPr>
        <p:spPr>
          <a:xfrm>
            <a:off x="623888" y="4094023"/>
            <a:ext cx="7886700" cy="1154257"/>
          </a:xfrm>
        </p:spPr>
        <p:txBody>
          <a:bodyPr anchor="b">
            <a:normAutofit/>
          </a:bodyPr>
          <a:lstStyle>
            <a:lvl1pPr>
              <a:defRPr sz="2700">
                <a:solidFill>
                  <a:schemeClr val="tx2"/>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C919967-9EDC-654B-8BBC-D55887E7A32B}"/>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166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06F1E-85A4-E549-8CCC-F44CAE24C63C}"/>
              </a:ext>
            </a:extLst>
          </p:cNvPr>
          <p:cNvSpPr/>
          <p:nvPr userDrawn="1"/>
        </p:nvSpPr>
        <p:spPr>
          <a:xfrm>
            <a:off x="0" y="6165274"/>
            <a:ext cx="9144000" cy="692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A9864544-3AA1-364C-851D-9AF1C0790C31}"/>
              </a:ext>
            </a:extLst>
          </p:cNvPr>
          <p:cNvPicPr>
            <a:picLocks noChangeAspect="1"/>
          </p:cNvPicPr>
          <p:nvPr userDrawn="1"/>
        </p:nvPicPr>
        <p:blipFill>
          <a:blip r:embed="rId2"/>
          <a:stretch>
            <a:fillRect/>
          </a:stretch>
        </p:blipFill>
        <p:spPr>
          <a:xfrm>
            <a:off x="1257673" y="3139438"/>
            <a:ext cx="6628653" cy="493135"/>
          </a:xfrm>
          <a:prstGeom prst="rect">
            <a:avLst/>
          </a:prstGeom>
        </p:spPr>
      </p:pic>
    </p:spTree>
    <p:extLst>
      <p:ext uri="{BB962C8B-B14F-4D97-AF65-F5344CB8AC3E}">
        <p14:creationId xmlns:p14="http://schemas.microsoft.com/office/powerpoint/2010/main" val="32046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A9-1A8A-E64F-9D05-95B9CCF2FB29}"/>
              </a:ext>
            </a:extLst>
          </p:cNvPr>
          <p:cNvSpPr>
            <a:spLocks noGrp="1"/>
          </p:cNvSpPr>
          <p:nvPr>
            <p:ph type="title"/>
          </p:nvPr>
        </p:nvSpPr>
        <p:spPr>
          <a:xfrm>
            <a:off x="394852" y="365126"/>
            <a:ext cx="8330183" cy="4663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31EB4E-BB72-914E-8B6C-9B81EF8D8D64}"/>
              </a:ext>
            </a:extLst>
          </p:cNvPr>
          <p:cNvSpPr>
            <a:spLocks noGrp="1"/>
          </p:cNvSpPr>
          <p:nvPr>
            <p:ph idx="1"/>
          </p:nvPr>
        </p:nvSpPr>
        <p:spPr>
          <a:xfrm>
            <a:off x="571500" y="1825625"/>
            <a:ext cx="79958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144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4527-BD31-454E-9107-69E39D6B921F}"/>
              </a:ext>
            </a:extLst>
          </p:cNvPr>
          <p:cNvSpPr>
            <a:spLocks noGrp="1"/>
          </p:cNvSpPr>
          <p:nvPr>
            <p:ph type="title"/>
          </p:nvPr>
        </p:nvSpPr>
        <p:spPr>
          <a:xfrm>
            <a:off x="394853" y="365125"/>
            <a:ext cx="8330183" cy="466344"/>
          </a:xfrm>
        </p:spPr>
        <p:txBody>
          <a:bodyPr/>
          <a:lstStyle/>
          <a:p>
            <a:r>
              <a:rPr lang="en-US"/>
              <a:t>Click to edit Master title style</a:t>
            </a:r>
          </a:p>
        </p:txBody>
      </p:sp>
      <p:sp>
        <p:nvSpPr>
          <p:cNvPr id="4" name="Text Placeholder 3">
            <a:extLst>
              <a:ext uri="{FF2B5EF4-FFF2-40B4-BE49-F238E27FC236}">
                <a16:creationId xmlns:a16="http://schemas.microsoft.com/office/drawing/2014/main" id="{620E3AB4-4EDC-2F4E-9329-91A2FE36ED96}"/>
              </a:ext>
            </a:extLst>
          </p:cNvPr>
          <p:cNvSpPr>
            <a:spLocks noGrp="1"/>
          </p:cNvSpPr>
          <p:nvPr>
            <p:ph type="body" sz="quarter" idx="10" hasCustomPrompt="1"/>
          </p:nvPr>
        </p:nvSpPr>
        <p:spPr>
          <a:xfrm>
            <a:off x="571500" y="1264044"/>
            <a:ext cx="7995802" cy="1289969"/>
          </a:xfrm>
        </p:spPr>
        <p:txBody>
          <a:bodyPr>
            <a:noAutofit/>
          </a:bodyPr>
          <a:lstStyle>
            <a:lvl1pPr marL="0" indent="0">
              <a:buNone/>
              <a:defRPr sz="1800">
                <a:solidFill>
                  <a:schemeClr val="tx1"/>
                </a:solidFill>
              </a:defRPr>
            </a:lvl1pPr>
            <a:lvl2pPr marL="342900" indent="0">
              <a:buNone/>
              <a:defRPr sz="1800">
                <a:solidFill>
                  <a:schemeClr val="tx1"/>
                </a:solidFill>
              </a:defRPr>
            </a:lvl2pPr>
            <a:lvl3pPr marL="685800" indent="0">
              <a:buNone/>
              <a:defRPr sz="1800">
                <a:solidFill>
                  <a:schemeClr val="tx1"/>
                </a:solidFill>
              </a:defRPr>
            </a:lvl3pPr>
            <a:lvl4pPr marL="1028700" indent="0">
              <a:buNone/>
              <a:defRPr sz="1800">
                <a:solidFill>
                  <a:schemeClr val="tx1"/>
                </a:solidFill>
              </a:defRPr>
            </a:lvl4pPr>
            <a:lvl5pPr marL="1371600" indent="0">
              <a:buNone/>
              <a:defRPr sz="1800">
                <a:solidFill>
                  <a:schemeClr val="tx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0"/>
            <a:endParaRPr lang="en-US" dirty="0"/>
          </a:p>
          <a:p>
            <a:pPr lvl="4"/>
            <a:endParaRPr lang="en-US" dirty="0"/>
          </a:p>
        </p:txBody>
      </p:sp>
      <p:sp>
        <p:nvSpPr>
          <p:cNvPr id="6" name="Picture Placeholder 5">
            <a:extLst>
              <a:ext uri="{FF2B5EF4-FFF2-40B4-BE49-F238E27FC236}">
                <a16:creationId xmlns:a16="http://schemas.microsoft.com/office/drawing/2014/main" id="{C8D8CD89-FCB8-EC44-88B7-A7D2288BDF7D}"/>
              </a:ext>
            </a:extLst>
          </p:cNvPr>
          <p:cNvSpPr>
            <a:spLocks noGrp="1"/>
          </p:cNvSpPr>
          <p:nvPr>
            <p:ph type="pic" sz="quarter" idx="11"/>
          </p:nvPr>
        </p:nvSpPr>
        <p:spPr>
          <a:xfrm>
            <a:off x="571500" y="3096694"/>
            <a:ext cx="7995802" cy="2816225"/>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846720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1825625"/>
            <a:ext cx="3924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C6B5A-63BB-4E4D-BC5F-3E79E1ADE94F}"/>
              </a:ext>
            </a:extLst>
          </p:cNvPr>
          <p:cNvSpPr>
            <a:spLocks noGrp="1"/>
          </p:cNvSpPr>
          <p:nvPr>
            <p:ph sz="half" idx="2"/>
          </p:nvPr>
        </p:nvSpPr>
        <p:spPr>
          <a:xfrm>
            <a:off x="4648200" y="1825625"/>
            <a:ext cx="39191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9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locks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12" name="Picture Placeholder 11">
            <a:extLst>
              <a:ext uri="{FF2B5EF4-FFF2-40B4-BE49-F238E27FC236}">
                <a16:creationId xmlns:a16="http://schemas.microsoft.com/office/drawing/2014/main" id="{B5C16FF6-B5DF-0C42-A500-F2E8C80DF71D}"/>
              </a:ext>
            </a:extLst>
          </p:cNvPr>
          <p:cNvSpPr>
            <a:spLocks noGrp="1"/>
          </p:cNvSpPr>
          <p:nvPr>
            <p:ph type="pic" sz="quarter" idx="13"/>
          </p:nvPr>
        </p:nvSpPr>
        <p:spPr>
          <a:xfrm>
            <a:off x="4665805" y="1825625"/>
            <a:ext cx="3886200" cy="4351338"/>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4337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Rows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9" name="Content Placeholder 2">
            <a:extLst>
              <a:ext uri="{FF2B5EF4-FFF2-40B4-BE49-F238E27FC236}">
                <a16:creationId xmlns:a16="http://schemas.microsoft.com/office/drawing/2014/main" id="{DEBD32F5-35B3-D748-8BC3-8E9E25E502B5}"/>
              </a:ext>
            </a:extLst>
          </p:cNvPr>
          <p:cNvSpPr>
            <a:spLocks noGrp="1"/>
          </p:cNvSpPr>
          <p:nvPr>
            <p:ph sz="half" idx="13"/>
          </p:nvPr>
        </p:nvSpPr>
        <p:spPr>
          <a:xfrm>
            <a:off x="4677640" y="2284122"/>
            <a:ext cx="3867150" cy="1478036"/>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4B267FC4-B2EF-DA47-AA11-5BF6913B6720}"/>
              </a:ext>
            </a:extLst>
          </p:cNvPr>
          <p:cNvSpPr>
            <a:spLocks noGrp="1"/>
          </p:cNvSpPr>
          <p:nvPr>
            <p:ph sz="half" idx="14"/>
          </p:nvPr>
        </p:nvSpPr>
        <p:spPr>
          <a:xfrm>
            <a:off x="4677640" y="4365625"/>
            <a:ext cx="3867150" cy="1811193"/>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603B3A9A-9264-7E49-A031-4581AFA21517}"/>
              </a:ext>
            </a:extLst>
          </p:cNvPr>
          <p:cNvSpPr>
            <a:spLocks noGrp="1"/>
          </p:cNvSpPr>
          <p:nvPr>
            <p:ph type="body" sz="quarter" idx="15" hasCustomPrompt="1"/>
          </p:nvPr>
        </p:nvSpPr>
        <p:spPr>
          <a:xfrm>
            <a:off x="4677640" y="3906693"/>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4</a:t>
            </a:r>
          </a:p>
        </p:txBody>
      </p:sp>
      <p:sp>
        <p:nvSpPr>
          <p:cNvPr id="13" name="Text Placeholder 6">
            <a:extLst>
              <a:ext uri="{FF2B5EF4-FFF2-40B4-BE49-F238E27FC236}">
                <a16:creationId xmlns:a16="http://schemas.microsoft.com/office/drawing/2014/main" id="{73E58B0F-56D2-8D46-B63E-37D8C16EEDDF}"/>
              </a:ext>
            </a:extLst>
          </p:cNvPr>
          <p:cNvSpPr>
            <a:spLocks noGrp="1"/>
          </p:cNvSpPr>
          <p:nvPr>
            <p:ph type="body" sz="quarter" idx="16" hasCustomPrompt="1"/>
          </p:nvPr>
        </p:nvSpPr>
        <p:spPr>
          <a:xfrm>
            <a:off x="4677640" y="1825335"/>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3</a:t>
            </a:r>
          </a:p>
        </p:txBody>
      </p:sp>
    </p:spTree>
    <p:extLst>
      <p:ext uri="{BB962C8B-B14F-4D97-AF65-F5344CB8AC3E}">
        <p14:creationId xmlns:p14="http://schemas.microsoft.com/office/powerpoint/2010/main" val="314433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FE5BE-4DA3-0040-85D4-10ED4DE0463A}"/>
              </a:ext>
            </a:extLst>
          </p:cNvPr>
          <p:cNvSpPr>
            <a:spLocks noGrp="1"/>
          </p:cNvSpPr>
          <p:nvPr>
            <p:ph type="body" idx="1"/>
          </p:nvPr>
        </p:nvSpPr>
        <p:spPr>
          <a:xfrm>
            <a:off x="571500" y="1681163"/>
            <a:ext cx="3927475"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DA9CA-B66B-E34F-B1B6-BC9931475CD2}"/>
              </a:ext>
            </a:extLst>
          </p:cNvPr>
          <p:cNvSpPr>
            <a:spLocks noGrp="1"/>
          </p:cNvSpPr>
          <p:nvPr>
            <p:ph sz="half" idx="2"/>
          </p:nvPr>
        </p:nvSpPr>
        <p:spPr>
          <a:xfrm>
            <a:off x="571500" y="2505075"/>
            <a:ext cx="3927475" cy="3684588"/>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D562A-BDA8-6946-ADE8-8AD6EF0CF899}"/>
              </a:ext>
            </a:extLst>
          </p:cNvPr>
          <p:cNvSpPr>
            <a:spLocks noGrp="1"/>
          </p:cNvSpPr>
          <p:nvPr>
            <p:ph type="body" sz="quarter" idx="3"/>
          </p:nvPr>
        </p:nvSpPr>
        <p:spPr>
          <a:xfrm>
            <a:off x="4629150" y="1681163"/>
            <a:ext cx="3938152"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15DDEE-EBF8-934D-9120-77750C4EACDC}"/>
              </a:ext>
            </a:extLst>
          </p:cNvPr>
          <p:cNvSpPr>
            <a:spLocks noGrp="1"/>
          </p:cNvSpPr>
          <p:nvPr>
            <p:ph sz="quarter" idx="4"/>
          </p:nvPr>
        </p:nvSpPr>
        <p:spPr>
          <a:xfrm>
            <a:off x="4629150" y="2505075"/>
            <a:ext cx="3938152" cy="3684588"/>
          </a:xfrm>
        </p:spPr>
        <p:txBody>
          <a:bodyPr>
            <a:normAutofit/>
          </a:bodyPr>
          <a:lstStyle>
            <a:lvl1pPr>
              <a:defRPr sz="18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1A12BF7-2D7E-BD40-997F-1E0233E1E2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424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Navy">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C0015E5-05D3-9748-926A-64DD9D886C2B}"/>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D1770C-BA65-584A-919E-FFBBDCA8F58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5927421"/>
      </p:ext>
    </p:extLst>
  </p:cSld>
  <p:clrMapOvr>
    <a:masterClrMapping/>
  </p:clrMapOvr>
  <p:extLst>
    <p:ext uri="{DCECCB84-F9BA-43D5-87BE-67443E8EF086}">
      <p15:sldGuideLst xmlns:p15="http://schemas.microsoft.com/office/powerpoint/2012/main">
        <p15:guide id="1" orient="horz" pos="3312"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852" y="432599"/>
            <a:ext cx="8334734" cy="466344"/>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9485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943FF736-D0C6-3B4D-AD8F-F459C7F6B9D7}"/>
              </a:ext>
            </a:extLst>
          </p:cNvPr>
          <p:cNvPicPr>
            <a:picLocks noChangeAspect="1"/>
          </p:cNvPicPr>
          <p:nvPr userDrawn="1"/>
        </p:nvPicPr>
        <p:blipFill>
          <a:blip r:embed="rId17"/>
          <a:stretch>
            <a:fillRect/>
          </a:stretch>
        </p:blipFill>
        <p:spPr>
          <a:xfrm>
            <a:off x="6350147" y="6459142"/>
            <a:ext cx="2576623" cy="187879"/>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3" r:id="rId3"/>
    <p:sldLayoutId id="2147483661" r:id="rId4"/>
    <p:sldLayoutId id="2147483668" r:id="rId5"/>
    <p:sldLayoutId id="2147483669" r:id="rId6"/>
    <p:sldLayoutId id="2147483662" r:id="rId7"/>
    <p:sldLayoutId id="2147483650" r:id="rId8"/>
    <p:sldLayoutId id="2147483660" r:id="rId9"/>
    <p:sldLayoutId id="2147483667" r:id="rId10"/>
    <p:sldLayoutId id="2147483663" r:id="rId11"/>
    <p:sldLayoutId id="2147483664" r:id="rId12"/>
    <p:sldLayoutId id="2147483666" r:id="rId13"/>
    <p:sldLayoutId id="2147483665" r:id="rId14"/>
    <p:sldLayoutId id="2147483656" r:id="rId15"/>
  </p:sldLayoutIdLst>
  <p:hf hdr="0" ftr="0" dt="0"/>
  <p:txStyles>
    <p:titleStyle>
      <a:lvl1pPr algn="l" defTabSz="685800" rtl="0" eaLnBrk="1" latinLnBrk="0" hangingPunct="1">
        <a:lnSpc>
          <a:spcPct val="90000"/>
        </a:lnSpc>
        <a:spcBef>
          <a:spcPct val="0"/>
        </a:spcBef>
        <a:buNone/>
        <a:defRPr sz="2700" b="1" kern="1200">
          <a:solidFill>
            <a:schemeClr val="tx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00.pn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10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2B1A-D252-6946-B849-0A271A80BD99}"/>
              </a:ext>
            </a:extLst>
          </p:cNvPr>
          <p:cNvSpPr>
            <a:spLocks noGrp="1"/>
          </p:cNvSpPr>
          <p:nvPr>
            <p:ph type="ctrTitle"/>
          </p:nvPr>
        </p:nvSpPr>
        <p:spPr>
          <a:xfrm>
            <a:off x="345941" y="2148661"/>
            <a:ext cx="8452118" cy="922626"/>
          </a:xfrm>
        </p:spPr>
        <p:txBody>
          <a:bodyPr/>
          <a:lstStyle/>
          <a:p>
            <a:r>
              <a:rPr lang="en-US" dirty="0"/>
              <a:t>Structural Analysis of MBE Grown InGaAsSb Thin Films</a:t>
            </a:r>
          </a:p>
        </p:txBody>
      </p:sp>
      <p:sp>
        <p:nvSpPr>
          <p:cNvPr id="3" name="Subtitle 2">
            <a:extLst>
              <a:ext uri="{FF2B5EF4-FFF2-40B4-BE49-F238E27FC236}">
                <a16:creationId xmlns:a16="http://schemas.microsoft.com/office/drawing/2014/main" id="{05998DB1-FA48-1E40-9FB4-26D238984153}"/>
              </a:ext>
            </a:extLst>
          </p:cNvPr>
          <p:cNvSpPr>
            <a:spLocks noGrp="1"/>
          </p:cNvSpPr>
          <p:nvPr>
            <p:ph type="subTitle" idx="1"/>
          </p:nvPr>
        </p:nvSpPr>
        <p:spPr>
          <a:xfrm>
            <a:off x="317809" y="3429001"/>
            <a:ext cx="8452118" cy="1062318"/>
          </a:xfrm>
        </p:spPr>
        <p:txBody>
          <a:bodyPr>
            <a:normAutofit fontScale="92500" lnSpcReduction="20000"/>
          </a:bodyPr>
          <a:lstStyle/>
          <a:p>
            <a:r>
              <a:rPr lang="en-US" dirty="0"/>
              <a:t>Rosemary Wynnychenko</a:t>
            </a:r>
          </a:p>
          <a:p>
            <a:r>
              <a:rPr lang="en-US" dirty="0"/>
              <a:t>Mentors: Yu Wu and Teun Van </a:t>
            </a:r>
            <a:r>
              <a:rPr lang="en-US" dirty="0" err="1"/>
              <a:t>Schijndel</a:t>
            </a:r>
            <a:endParaRPr lang="en-US" dirty="0"/>
          </a:p>
          <a:p>
            <a:r>
              <a:rPr lang="en-US" dirty="0"/>
              <a:t>PI: Chris Palmstrøm</a:t>
            </a:r>
          </a:p>
          <a:p>
            <a:endParaRPr lang="en-US" dirty="0"/>
          </a:p>
        </p:txBody>
      </p:sp>
      <p:pic>
        <p:nvPicPr>
          <p:cNvPr id="4" name="Picture 3">
            <a:extLst>
              <a:ext uri="{FF2B5EF4-FFF2-40B4-BE49-F238E27FC236}">
                <a16:creationId xmlns:a16="http://schemas.microsoft.com/office/drawing/2014/main" id="{F1D8F01F-B35E-28FA-E368-2165193C9C32}"/>
              </a:ext>
            </a:extLst>
          </p:cNvPr>
          <p:cNvPicPr>
            <a:picLocks noChangeAspect="1"/>
          </p:cNvPicPr>
          <p:nvPr/>
        </p:nvPicPr>
        <p:blipFill>
          <a:blip r:embed="rId3"/>
          <a:stretch>
            <a:fillRect/>
          </a:stretch>
        </p:blipFill>
        <p:spPr>
          <a:xfrm>
            <a:off x="2268680" y="6017428"/>
            <a:ext cx="1046166" cy="730181"/>
          </a:xfrm>
          <a:prstGeom prst="rect">
            <a:avLst/>
          </a:prstGeom>
        </p:spPr>
      </p:pic>
      <p:pic>
        <p:nvPicPr>
          <p:cNvPr id="5" name="Picture 4">
            <a:extLst>
              <a:ext uri="{FF2B5EF4-FFF2-40B4-BE49-F238E27FC236}">
                <a16:creationId xmlns:a16="http://schemas.microsoft.com/office/drawing/2014/main" id="{15F9713B-250B-D0E9-1A11-552DCA690AE6}"/>
              </a:ext>
            </a:extLst>
          </p:cNvPr>
          <p:cNvPicPr>
            <a:picLocks noChangeAspect="1"/>
          </p:cNvPicPr>
          <p:nvPr/>
        </p:nvPicPr>
        <p:blipFill>
          <a:blip r:embed="rId4"/>
          <a:stretch>
            <a:fillRect/>
          </a:stretch>
        </p:blipFill>
        <p:spPr>
          <a:xfrm>
            <a:off x="119006" y="5904917"/>
            <a:ext cx="2000250" cy="952500"/>
          </a:xfrm>
          <a:prstGeom prst="rect">
            <a:avLst/>
          </a:prstGeom>
        </p:spPr>
      </p:pic>
      <p:pic>
        <p:nvPicPr>
          <p:cNvPr id="6" name="Picture 2" descr="National Science Foundation - Wikipedia">
            <a:extLst>
              <a:ext uri="{FF2B5EF4-FFF2-40B4-BE49-F238E27FC236}">
                <a16:creationId xmlns:a16="http://schemas.microsoft.com/office/drawing/2014/main" id="{9134E4D0-E9B1-61BD-2197-DA989150F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452" y="5971775"/>
            <a:ext cx="849511" cy="8539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globe with white text&#10;&#10;AI-generated content may be incorrect.">
            <a:extLst>
              <a:ext uri="{FF2B5EF4-FFF2-40B4-BE49-F238E27FC236}">
                <a16:creationId xmlns:a16="http://schemas.microsoft.com/office/drawing/2014/main" id="{00153869-B7CE-DBD3-A2B5-3E9B68C99BB7}"/>
              </a:ext>
            </a:extLst>
          </p:cNvPr>
          <p:cNvPicPr>
            <a:picLocks noChangeAspect="1"/>
          </p:cNvPicPr>
          <p:nvPr/>
        </p:nvPicPr>
        <p:blipFill>
          <a:blip r:embed="rId6"/>
          <a:stretch>
            <a:fillRect/>
          </a:stretch>
        </p:blipFill>
        <p:spPr>
          <a:xfrm>
            <a:off x="4740537" y="6014725"/>
            <a:ext cx="1347833" cy="732884"/>
          </a:xfrm>
          <a:prstGeom prst="rect">
            <a:avLst/>
          </a:prstGeom>
        </p:spPr>
      </p:pic>
    </p:spTree>
    <p:extLst>
      <p:ext uri="{BB962C8B-B14F-4D97-AF65-F5344CB8AC3E}">
        <p14:creationId xmlns:p14="http://schemas.microsoft.com/office/powerpoint/2010/main" val="62792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BF62-A719-C455-B9C0-A464FFA1F630}"/>
              </a:ext>
            </a:extLst>
          </p:cNvPr>
          <p:cNvSpPr>
            <a:spLocks noGrp="1"/>
          </p:cNvSpPr>
          <p:nvPr>
            <p:ph type="title"/>
          </p:nvPr>
        </p:nvSpPr>
        <p:spPr/>
        <p:txBody>
          <a:bodyPr/>
          <a:lstStyle/>
          <a:p>
            <a:r>
              <a:rPr lang="en-US" dirty="0"/>
              <a:t>Lattice Constant v Composition</a:t>
            </a:r>
          </a:p>
        </p:txBody>
      </p:sp>
      <p:pic>
        <p:nvPicPr>
          <p:cNvPr id="9" name="Picture 8" descr="A screenshot of a graph&#10;&#10;AI-generated content may be incorrect.">
            <a:extLst>
              <a:ext uri="{FF2B5EF4-FFF2-40B4-BE49-F238E27FC236}">
                <a16:creationId xmlns:a16="http://schemas.microsoft.com/office/drawing/2014/main" id="{6CCAFCBE-07E5-01A9-BC30-F3D34A269795}"/>
              </a:ext>
            </a:extLst>
          </p:cNvPr>
          <p:cNvPicPr>
            <a:picLocks noChangeAspect="1"/>
          </p:cNvPicPr>
          <p:nvPr/>
        </p:nvPicPr>
        <p:blipFill>
          <a:blip r:embed="rId3"/>
          <a:srcRect t="53137"/>
          <a:stretch>
            <a:fillRect/>
          </a:stretch>
        </p:blipFill>
        <p:spPr>
          <a:xfrm>
            <a:off x="249094" y="1623124"/>
            <a:ext cx="8645811" cy="4668044"/>
          </a:xfrm>
          <a:prstGeom prst="rect">
            <a:avLst/>
          </a:prstGeom>
        </p:spPr>
      </p:pic>
    </p:spTree>
    <p:extLst>
      <p:ext uri="{BB962C8B-B14F-4D97-AF65-F5344CB8AC3E}">
        <p14:creationId xmlns:p14="http://schemas.microsoft.com/office/powerpoint/2010/main" val="357844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BE64-709D-441F-563F-02011277A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EF2D5-C55A-85B6-E5DA-E7FB2ED6248D}"/>
              </a:ext>
            </a:extLst>
          </p:cNvPr>
          <p:cNvSpPr>
            <a:spLocks noGrp="1"/>
          </p:cNvSpPr>
          <p:nvPr>
            <p:ph type="title"/>
          </p:nvPr>
        </p:nvSpPr>
        <p:spPr/>
        <p:txBody>
          <a:bodyPr/>
          <a:lstStyle/>
          <a:p>
            <a:r>
              <a:rPr lang="en-US" dirty="0"/>
              <a:t>Lattice Constant v Composition</a:t>
            </a:r>
          </a:p>
        </p:txBody>
      </p:sp>
      <p:sp>
        <p:nvSpPr>
          <p:cNvPr id="6" name="TextBox 5">
            <a:extLst>
              <a:ext uri="{FF2B5EF4-FFF2-40B4-BE49-F238E27FC236}">
                <a16:creationId xmlns:a16="http://schemas.microsoft.com/office/drawing/2014/main" id="{5A8B6D39-CDEF-2229-38C4-168C8CF4E373}"/>
              </a:ext>
            </a:extLst>
          </p:cNvPr>
          <p:cNvSpPr txBox="1"/>
          <p:nvPr/>
        </p:nvSpPr>
        <p:spPr>
          <a:xfrm>
            <a:off x="6138714" y="2297786"/>
            <a:ext cx="2939971" cy="29481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Century Gothic" panose="020B0502020202020204" pitchFamily="34" charset="0"/>
              </a:rPr>
              <a:t>See linear trend at 430 </a:t>
            </a:r>
            <a:r>
              <a:rPr lang="en-US" dirty="0">
                <a:latin typeface="Century Gothic" panose="020B0502020202020204" pitchFamily="34" charset="0"/>
              </a:rPr>
              <a:t>°C</a:t>
            </a:r>
          </a:p>
          <a:p>
            <a:pPr marL="285750" indent="-285750">
              <a:lnSpc>
                <a:spcPct val="150000"/>
              </a:lnSpc>
              <a:buFont typeface="Arial" panose="020B0604020202020204" pitchFamily="34" charset="0"/>
              <a:buChar char="•"/>
            </a:pPr>
            <a:r>
              <a:rPr lang="en-US" dirty="0">
                <a:latin typeface="Century Gothic" panose="020B0502020202020204" pitchFamily="34" charset="0"/>
              </a:rPr>
              <a:t>Achieved lattice constant of 6.1169 </a:t>
            </a:r>
            <a:r>
              <a:rPr lang="en-US" dirty="0" err="1">
                <a:latin typeface="Century Gothic" panose="020B0502020202020204" pitchFamily="34" charset="0"/>
              </a:rPr>
              <a:t>Å</a:t>
            </a:r>
            <a:endParaRPr lang="en-US" dirty="0">
              <a:latin typeface="Century Gothic" panose="020B0502020202020204" pitchFamily="34" charset="0"/>
            </a:endParaRPr>
          </a:p>
          <a:p>
            <a:pPr marL="285750" indent="-285750">
              <a:lnSpc>
                <a:spcPct val="150000"/>
              </a:lnSpc>
              <a:buFont typeface="Arial" panose="020B0604020202020204" pitchFamily="34" charset="0"/>
              <a:buChar char="•"/>
            </a:pPr>
            <a:r>
              <a:rPr lang="en-US" dirty="0">
                <a:latin typeface="Century Gothic" panose="020B0502020202020204" pitchFamily="34" charset="0"/>
              </a:rPr>
              <a:t>Difficulties measuring temperature in a vacuum</a:t>
            </a:r>
          </a:p>
        </p:txBody>
      </p:sp>
      <p:pic>
        <p:nvPicPr>
          <p:cNvPr id="4" name="Picture 3" descr="A screenshot of a graph&#10;&#10;AI-generated content may be incorrect.">
            <a:extLst>
              <a:ext uri="{FF2B5EF4-FFF2-40B4-BE49-F238E27FC236}">
                <a16:creationId xmlns:a16="http://schemas.microsoft.com/office/drawing/2014/main" id="{D4860A0F-425D-200C-C718-4EAFDDFAD1A9}"/>
              </a:ext>
            </a:extLst>
          </p:cNvPr>
          <p:cNvPicPr>
            <a:picLocks noChangeAspect="1"/>
          </p:cNvPicPr>
          <p:nvPr/>
        </p:nvPicPr>
        <p:blipFill>
          <a:blip r:embed="rId3"/>
          <a:srcRect t="52883" r="22439"/>
          <a:stretch>
            <a:fillRect/>
          </a:stretch>
        </p:blipFill>
        <p:spPr>
          <a:xfrm>
            <a:off x="173223" y="1896035"/>
            <a:ext cx="5959125" cy="4179202"/>
          </a:xfrm>
          <a:prstGeom prst="rect">
            <a:avLst/>
          </a:prstGeom>
        </p:spPr>
      </p:pic>
    </p:spTree>
    <p:extLst>
      <p:ext uri="{BB962C8B-B14F-4D97-AF65-F5344CB8AC3E}">
        <p14:creationId xmlns:p14="http://schemas.microsoft.com/office/powerpoint/2010/main" val="220689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A439-E9B2-4132-64C5-9C5E9EA372D5}"/>
            </a:ext>
          </a:extLst>
        </p:cNvPr>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93A46E37-F920-B5A0-713D-0E8CCB81EBE4}"/>
              </a:ext>
            </a:extLst>
          </p:cNvPr>
          <p:cNvPicPr>
            <a:picLocks noChangeAspect="1"/>
          </p:cNvPicPr>
          <p:nvPr/>
        </p:nvPicPr>
        <p:blipFill>
          <a:blip r:embed="rId3"/>
          <a:srcRect t="50719"/>
          <a:stretch>
            <a:fillRect/>
          </a:stretch>
        </p:blipFill>
        <p:spPr>
          <a:xfrm>
            <a:off x="139700" y="1604677"/>
            <a:ext cx="7903426" cy="4487419"/>
          </a:xfrm>
          <a:prstGeom prst="rect">
            <a:avLst/>
          </a:prstGeom>
        </p:spPr>
      </p:pic>
      <p:sp>
        <p:nvSpPr>
          <p:cNvPr id="2" name="Title 1">
            <a:extLst>
              <a:ext uri="{FF2B5EF4-FFF2-40B4-BE49-F238E27FC236}">
                <a16:creationId xmlns:a16="http://schemas.microsoft.com/office/drawing/2014/main" id="{44AE5ADA-E76D-F43A-11A6-810C26A0A1D9}"/>
              </a:ext>
            </a:extLst>
          </p:cNvPr>
          <p:cNvSpPr>
            <a:spLocks noGrp="1"/>
          </p:cNvSpPr>
          <p:nvPr>
            <p:ph type="title"/>
          </p:nvPr>
        </p:nvSpPr>
        <p:spPr/>
        <p:txBody>
          <a:bodyPr/>
          <a:lstStyle/>
          <a:p>
            <a:r>
              <a:rPr lang="en-US" dirty="0"/>
              <a:t>Lattice Constant v Composition</a:t>
            </a:r>
          </a:p>
        </p:txBody>
      </p:sp>
      <p:sp>
        <p:nvSpPr>
          <p:cNvPr id="6" name="TextBox 5">
            <a:extLst>
              <a:ext uri="{FF2B5EF4-FFF2-40B4-BE49-F238E27FC236}">
                <a16:creationId xmlns:a16="http://schemas.microsoft.com/office/drawing/2014/main" id="{4768779D-1CAA-CC0E-DCD7-4400F419FAE4}"/>
              </a:ext>
            </a:extLst>
          </p:cNvPr>
          <p:cNvSpPr txBox="1"/>
          <p:nvPr/>
        </p:nvSpPr>
        <p:spPr>
          <a:xfrm>
            <a:off x="6326355" y="3546784"/>
            <a:ext cx="2677945" cy="2017155"/>
          </a:xfrm>
          <a:prstGeom prst="rect">
            <a:avLst/>
          </a:prstGeom>
          <a:noFill/>
        </p:spPr>
        <p:txBody>
          <a:bodyPr wrap="square" rtlCol="0">
            <a:spAutoFit/>
          </a:bodyPr>
          <a:lstStyle/>
          <a:p>
            <a:pPr>
              <a:lnSpc>
                <a:spcPct val="150000"/>
              </a:lnSpc>
            </a:pPr>
            <a:r>
              <a:rPr lang="en-US" dirty="0">
                <a:latin typeface="Century Gothic" panose="020B0502020202020204" pitchFamily="34" charset="0"/>
              </a:rPr>
              <a:t>470 °C or above: rapid increase at values close to the lattice constant</a:t>
            </a:r>
          </a:p>
          <a:p>
            <a:pPr marL="285750" indent="-285750">
              <a:lnSpc>
                <a:spcPts val="2160"/>
              </a:lnSpc>
              <a:buFont typeface="Arial" panose="020B0604020202020204" pitchFamily="34" charset="0"/>
              <a:buChar char="•"/>
            </a:pPr>
            <a:endParaRPr lang="en-US" sz="1800" dirty="0">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771C9601-8004-422E-EA06-595AAFC8F720}"/>
              </a:ext>
            </a:extLst>
          </p:cNvPr>
          <p:cNvCxnSpPr>
            <a:cxnSpLocks/>
          </p:cNvCxnSpPr>
          <p:nvPr/>
        </p:nvCxnSpPr>
        <p:spPr>
          <a:xfrm flipH="1" flipV="1">
            <a:off x="1126275" y="2772076"/>
            <a:ext cx="747130" cy="1634205"/>
          </a:xfrm>
          <a:prstGeom prst="line">
            <a:avLst/>
          </a:prstGeom>
          <a:ln w="381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32588A-59BC-20F8-61F2-B980CAAF12AD}"/>
              </a:ext>
            </a:extLst>
          </p:cNvPr>
          <p:cNvCxnSpPr>
            <a:cxnSpLocks/>
          </p:cNvCxnSpPr>
          <p:nvPr/>
        </p:nvCxnSpPr>
        <p:spPr>
          <a:xfrm flipV="1">
            <a:off x="3085172" y="2352908"/>
            <a:ext cx="0" cy="1951362"/>
          </a:xfrm>
          <a:prstGeom prst="line">
            <a:avLst/>
          </a:prstGeom>
          <a:ln w="38100">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2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203A-002B-C7B8-D368-A5D92760BA2F}"/>
              </a:ext>
            </a:extLst>
          </p:cNvPr>
          <p:cNvSpPr>
            <a:spLocks noGrp="1"/>
          </p:cNvSpPr>
          <p:nvPr>
            <p:ph type="title"/>
          </p:nvPr>
        </p:nvSpPr>
        <p:spPr/>
        <p:txBody>
          <a:bodyPr/>
          <a:lstStyle/>
          <a:p>
            <a:r>
              <a:rPr lang="en-US" dirty="0"/>
              <a:t>Sb Flux does not Impact the Lattice Constant</a:t>
            </a:r>
          </a:p>
        </p:txBody>
      </p:sp>
      <p:sp>
        <p:nvSpPr>
          <p:cNvPr id="3" name="TextBox 2">
            <a:extLst>
              <a:ext uri="{FF2B5EF4-FFF2-40B4-BE49-F238E27FC236}">
                <a16:creationId xmlns:a16="http://schemas.microsoft.com/office/drawing/2014/main" id="{5E877E4F-4CA2-3AD6-8D47-8662E652163F}"/>
              </a:ext>
            </a:extLst>
          </p:cNvPr>
          <p:cNvSpPr txBox="1"/>
          <p:nvPr/>
        </p:nvSpPr>
        <p:spPr>
          <a:xfrm>
            <a:off x="6008915" y="2677131"/>
            <a:ext cx="3135085" cy="24326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Century Gothic" panose="020B0502020202020204" pitchFamily="34" charset="0"/>
              </a:rPr>
              <a:t>Only Arsenic flux matters for determining the lattice constant</a:t>
            </a:r>
          </a:p>
          <a:p>
            <a:pPr marL="285750" indent="-285750">
              <a:lnSpc>
                <a:spcPct val="150000"/>
              </a:lnSpc>
              <a:buFont typeface="Arial" panose="020B0604020202020204" pitchFamily="34" charset="0"/>
              <a:buChar char="•"/>
            </a:pPr>
            <a:r>
              <a:rPr lang="en-US" dirty="0">
                <a:latin typeface="Century Gothic" panose="020B0502020202020204" pitchFamily="34" charset="0"/>
              </a:rPr>
              <a:t>Antimony sticks better</a:t>
            </a:r>
            <a:endParaRPr lang="en-US" sz="1800" dirty="0">
              <a:latin typeface="Century Gothic" panose="020B0502020202020204" pitchFamily="34" charset="0"/>
            </a:endParaRPr>
          </a:p>
          <a:p>
            <a:pPr>
              <a:lnSpc>
                <a:spcPct val="150000"/>
              </a:lnSpc>
            </a:pPr>
            <a:endParaRPr lang="en-US" dirty="0">
              <a:latin typeface="Century Gothic" panose="020B0502020202020204" pitchFamily="34" charset="0"/>
            </a:endParaRPr>
          </a:p>
          <a:p>
            <a:pPr marL="285750" indent="-285750">
              <a:lnSpc>
                <a:spcPts val="2160"/>
              </a:lnSpc>
              <a:buFont typeface="Arial" panose="020B0604020202020204" pitchFamily="34" charset="0"/>
              <a:buChar char="•"/>
            </a:pPr>
            <a:endParaRPr lang="en-US" sz="1800" dirty="0">
              <a:latin typeface="Century Gothic" panose="020B0502020202020204" pitchFamily="34" charset="0"/>
            </a:endParaRPr>
          </a:p>
        </p:txBody>
      </p:sp>
      <p:pic>
        <p:nvPicPr>
          <p:cNvPr id="5" name="Picture 4" descr="A graph with numbers and symbols&#10;&#10;AI-generated content may be incorrect.">
            <a:extLst>
              <a:ext uri="{FF2B5EF4-FFF2-40B4-BE49-F238E27FC236}">
                <a16:creationId xmlns:a16="http://schemas.microsoft.com/office/drawing/2014/main" id="{324CC163-44B4-1774-8DB0-D42D917A55B2}"/>
              </a:ext>
            </a:extLst>
          </p:cNvPr>
          <p:cNvPicPr>
            <a:picLocks noChangeAspect="1"/>
          </p:cNvPicPr>
          <p:nvPr/>
        </p:nvPicPr>
        <p:blipFill>
          <a:blip r:embed="rId3"/>
          <a:stretch>
            <a:fillRect/>
          </a:stretch>
        </p:blipFill>
        <p:spPr>
          <a:xfrm>
            <a:off x="96865" y="1828800"/>
            <a:ext cx="5620328" cy="4470715"/>
          </a:xfrm>
          <a:prstGeom prst="rect">
            <a:avLst/>
          </a:prstGeom>
        </p:spPr>
      </p:pic>
    </p:spTree>
    <p:extLst>
      <p:ext uri="{BB962C8B-B14F-4D97-AF65-F5344CB8AC3E}">
        <p14:creationId xmlns:p14="http://schemas.microsoft.com/office/powerpoint/2010/main" val="166743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41DA39DC-2E04-A506-E50E-6A51E61B2290}"/>
              </a:ext>
            </a:extLst>
          </p:cNvPr>
          <p:cNvPicPr>
            <a:picLocks noChangeAspect="1"/>
          </p:cNvPicPr>
          <p:nvPr/>
        </p:nvPicPr>
        <p:blipFill>
          <a:blip r:embed="rId3"/>
          <a:srcRect t="53137" r="24527"/>
          <a:stretch>
            <a:fillRect/>
          </a:stretch>
        </p:blipFill>
        <p:spPr>
          <a:xfrm>
            <a:off x="394852" y="3054062"/>
            <a:ext cx="5081924" cy="3635496"/>
          </a:xfrm>
          <a:prstGeom prst="rect">
            <a:avLst/>
          </a:prstGeom>
        </p:spPr>
      </p:pic>
      <p:sp>
        <p:nvSpPr>
          <p:cNvPr id="2" name="Title 1">
            <a:extLst>
              <a:ext uri="{FF2B5EF4-FFF2-40B4-BE49-F238E27FC236}">
                <a16:creationId xmlns:a16="http://schemas.microsoft.com/office/drawing/2014/main" id="{655FEA36-59AF-FDCF-94A2-F845A01A2E8A}"/>
              </a:ext>
            </a:extLst>
          </p:cNvPr>
          <p:cNvSpPr>
            <a:spLocks noGrp="1"/>
          </p:cNvSpPr>
          <p:nvPr>
            <p:ph type="title"/>
          </p:nvPr>
        </p:nvSpPr>
        <p:spPr/>
        <p:txBody>
          <a:bodyPr/>
          <a:lstStyle/>
          <a:p>
            <a:r>
              <a:rPr lang="en-US" dirty="0"/>
              <a:t>Conclusion &amp; Next Steps</a:t>
            </a:r>
          </a:p>
        </p:txBody>
      </p:sp>
      <p:sp>
        <p:nvSpPr>
          <p:cNvPr id="3" name="Content Placeholder 2">
            <a:extLst>
              <a:ext uri="{FF2B5EF4-FFF2-40B4-BE49-F238E27FC236}">
                <a16:creationId xmlns:a16="http://schemas.microsoft.com/office/drawing/2014/main" id="{0E0C8760-D11F-59F2-3089-D62D4A73B9B4}"/>
              </a:ext>
            </a:extLst>
          </p:cNvPr>
          <p:cNvSpPr>
            <a:spLocks noGrp="1"/>
          </p:cNvSpPr>
          <p:nvPr>
            <p:ph idx="1"/>
          </p:nvPr>
        </p:nvSpPr>
        <p:spPr>
          <a:xfrm>
            <a:off x="497810" y="1519552"/>
            <a:ext cx="9209108" cy="4351338"/>
          </a:xfrm>
        </p:spPr>
        <p:txBody>
          <a:bodyPr>
            <a:normAutofit/>
          </a:bodyPr>
          <a:lstStyle/>
          <a:p>
            <a:pPr>
              <a:lnSpc>
                <a:spcPct val="100000"/>
              </a:lnSpc>
            </a:pPr>
            <a:r>
              <a:rPr lang="en-US" dirty="0"/>
              <a:t>Lattice constant of 6.1169 </a:t>
            </a:r>
            <a:r>
              <a:rPr lang="en-US" dirty="0" err="1"/>
              <a:t>Å</a:t>
            </a:r>
            <a:r>
              <a:rPr lang="en-US" dirty="0"/>
              <a:t> achieved </a:t>
            </a:r>
          </a:p>
          <a:p>
            <a:pPr>
              <a:lnSpc>
                <a:spcPct val="100000"/>
              </a:lnSpc>
            </a:pPr>
            <a:r>
              <a:rPr lang="en-US" dirty="0"/>
              <a:t>More measurements at higher temperature </a:t>
            </a:r>
          </a:p>
          <a:p>
            <a:pPr>
              <a:lnSpc>
                <a:spcPct val="100000"/>
              </a:lnSpc>
            </a:pPr>
            <a:r>
              <a:rPr lang="en-US" dirty="0"/>
              <a:t>More measurements at temperatures of 420 °C and 425 °C</a:t>
            </a:r>
          </a:p>
          <a:p>
            <a:pPr>
              <a:lnSpc>
                <a:spcPct val="150000"/>
              </a:lnSpc>
            </a:pPr>
            <a:endParaRPr lang="en-US" dirty="0"/>
          </a:p>
        </p:txBody>
      </p:sp>
      <p:pic>
        <p:nvPicPr>
          <p:cNvPr id="7" name="Picture 6" descr="A screenshot of a graph&#10;&#10;AI-generated content may be incorrect.">
            <a:extLst>
              <a:ext uri="{FF2B5EF4-FFF2-40B4-BE49-F238E27FC236}">
                <a16:creationId xmlns:a16="http://schemas.microsoft.com/office/drawing/2014/main" id="{1E7CC448-B1AC-2E22-8303-446907799F47}"/>
              </a:ext>
            </a:extLst>
          </p:cNvPr>
          <p:cNvPicPr>
            <a:picLocks noChangeAspect="1"/>
          </p:cNvPicPr>
          <p:nvPr/>
        </p:nvPicPr>
        <p:blipFill>
          <a:blip r:embed="rId3"/>
          <a:srcRect l="77355" t="53137" b="25538"/>
          <a:stretch>
            <a:fillRect/>
          </a:stretch>
        </p:blipFill>
        <p:spPr>
          <a:xfrm>
            <a:off x="5698155" y="3825849"/>
            <a:ext cx="1524745" cy="1654296"/>
          </a:xfrm>
          <a:prstGeom prst="rect">
            <a:avLst/>
          </a:prstGeom>
        </p:spPr>
      </p:pic>
    </p:spTree>
    <p:extLst>
      <p:ext uri="{BB962C8B-B14F-4D97-AF65-F5344CB8AC3E}">
        <p14:creationId xmlns:p14="http://schemas.microsoft.com/office/powerpoint/2010/main" val="198587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2EC2-1705-4319-5EF6-3AB06F7A871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D56189F-43ED-FD22-BEB9-366C11327337}"/>
              </a:ext>
            </a:extLst>
          </p:cNvPr>
          <p:cNvSpPr>
            <a:spLocks noGrp="1"/>
          </p:cNvSpPr>
          <p:nvPr>
            <p:ph idx="1"/>
          </p:nvPr>
        </p:nvSpPr>
        <p:spPr/>
        <p:txBody>
          <a:bodyPr>
            <a:normAutofit/>
          </a:bodyPr>
          <a:lstStyle/>
          <a:p>
            <a:pPr marL="0" indent="0">
              <a:lnSpc>
                <a:spcPct val="150000"/>
              </a:lnSpc>
              <a:buNone/>
            </a:pPr>
            <a:r>
              <a:rPr lang="en-US" dirty="0"/>
              <a:t>A special thanks to: Professor Chris Palmstrøm, Yu Wu, Teun van </a:t>
            </a:r>
            <a:r>
              <a:rPr lang="en-US" dirty="0" err="1"/>
              <a:t>Schijndel</a:t>
            </a:r>
            <a:r>
              <a:rPr lang="en-US" dirty="0"/>
              <a:t>, the Palmstrøm Lab, Professor Sathya Guruswamy</a:t>
            </a:r>
          </a:p>
          <a:p>
            <a:pPr marL="0" indent="0">
              <a:lnSpc>
                <a:spcPct val="150000"/>
              </a:lnSpc>
              <a:buNone/>
            </a:pPr>
            <a:endParaRPr lang="en-US" dirty="0"/>
          </a:p>
          <a:p>
            <a:pPr marL="0" indent="0">
              <a:lnSpc>
                <a:spcPct val="150000"/>
              </a:lnSpc>
              <a:buNone/>
            </a:pPr>
            <a:r>
              <a:rPr lang="en-US" dirty="0"/>
              <a:t>This work is supported by NSF REU grant PHY-2349677.</a:t>
            </a:r>
          </a:p>
        </p:txBody>
      </p:sp>
      <p:pic>
        <p:nvPicPr>
          <p:cNvPr id="4" name="Picture 4" descr="Wilson Group | Materials Department | UC Santa Barbara">
            <a:extLst>
              <a:ext uri="{FF2B5EF4-FFF2-40B4-BE49-F238E27FC236}">
                <a16:creationId xmlns:a16="http://schemas.microsoft.com/office/drawing/2014/main" id="{CB9E9213-96FF-2D4F-7192-C16CA57C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86" y="4613021"/>
            <a:ext cx="3085038" cy="1469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lectrical Engineering | College of Engineering - UC Santa Barbara">
            <a:extLst>
              <a:ext uri="{FF2B5EF4-FFF2-40B4-BE49-F238E27FC236}">
                <a16:creationId xmlns:a16="http://schemas.microsoft.com/office/drawing/2014/main" id="{858FD699-0240-2B07-7F64-7DF950FF5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224" y="4863993"/>
            <a:ext cx="1385639" cy="967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ational Science Foundation - Wikipedia">
            <a:extLst>
              <a:ext uri="{FF2B5EF4-FFF2-40B4-BE49-F238E27FC236}">
                <a16:creationId xmlns:a16="http://schemas.microsoft.com/office/drawing/2014/main" id="{E9BE3758-57D9-6E8D-ACF5-F78FFF807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443" y="4613021"/>
            <a:ext cx="1461428" cy="14690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globe with white text&#10;&#10;AI-generated content may be incorrect.">
            <a:extLst>
              <a:ext uri="{FF2B5EF4-FFF2-40B4-BE49-F238E27FC236}">
                <a16:creationId xmlns:a16="http://schemas.microsoft.com/office/drawing/2014/main" id="{6AACE70B-3FB6-FD94-6859-B2F1C95B8BD8}"/>
              </a:ext>
            </a:extLst>
          </p:cNvPr>
          <p:cNvPicPr>
            <a:picLocks noChangeAspect="1"/>
          </p:cNvPicPr>
          <p:nvPr/>
        </p:nvPicPr>
        <p:blipFill>
          <a:blip r:embed="rId6"/>
          <a:stretch>
            <a:fillRect/>
          </a:stretch>
        </p:blipFill>
        <p:spPr>
          <a:xfrm>
            <a:off x="6977216" y="4826853"/>
            <a:ext cx="1930400" cy="1041400"/>
          </a:xfrm>
          <a:prstGeom prst="rect">
            <a:avLst/>
          </a:prstGeom>
        </p:spPr>
      </p:pic>
    </p:spTree>
    <p:extLst>
      <p:ext uri="{BB962C8B-B14F-4D97-AF65-F5344CB8AC3E}">
        <p14:creationId xmlns:p14="http://schemas.microsoft.com/office/powerpoint/2010/main" val="428105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12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12F6-E61E-E535-EE47-7435894E0298}"/>
              </a:ext>
            </a:extLst>
          </p:cNvPr>
          <p:cNvSpPr>
            <a:spLocks noGrp="1"/>
          </p:cNvSpPr>
          <p:nvPr>
            <p:ph type="title"/>
          </p:nvPr>
        </p:nvSpPr>
        <p:spPr/>
        <p:txBody>
          <a:bodyPr/>
          <a:lstStyle/>
          <a:p>
            <a:r>
              <a:rPr lang="en-US" dirty="0"/>
              <a:t>Too Low of a Temperature</a:t>
            </a:r>
          </a:p>
        </p:txBody>
      </p:sp>
      <p:sp>
        <p:nvSpPr>
          <p:cNvPr id="3" name="Content Placeholder 2">
            <a:extLst>
              <a:ext uri="{FF2B5EF4-FFF2-40B4-BE49-F238E27FC236}">
                <a16:creationId xmlns:a16="http://schemas.microsoft.com/office/drawing/2014/main" id="{38FC5BE5-6103-FEF0-DFA8-B4ED9F66B88C}"/>
              </a:ext>
            </a:extLst>
          </p:cNvPr>
          <p:cNvSpPr>
            <a:spLocks noGrp="1"/>
          </p:cNvSpPr>
          <p:nvPr>
            <p:ph idx="1"/>
          </p:nvPr>
        </p:nvSpPr>
        <p:spPr/>
        <p:txBody>
          <a:bodyPr/>
          <a:lstStyle/>
          <a:p>
            <a:r>
              <a:rPr lang="en-US" dirty="0"/>
              <a:t>Add graph here</a:t>
            </a:r>
          </a:p>
        </p:txBody>
      </p:sp>
      <p:pic>
        <p:nvPicPr>
          <p:cNvPr id="5" name="Picture 4" descr="A graph and chart of data&#10;&#10;AI-generated content may be incorrect.">
            <a:extLst>
              <a:ext uri="{FF2B5EF4-FFF2-40B4-BE49-F238E27FC236}">
                <a16:creationId xmlns:a16="http://schemas.microsoft.com/office/drawing/2014/main" id="{C528C89E-1CD4-F94D-A49C-463F6C54E5D2}"/>
              </a:ext>
            </a:extLst>
          </p:cNvPr>
          <p:cNvPicPr>
            <a:picLocks noChangeAspect="1"/>
          </p:cNvPicPr>
          <p:nvPr/>
        </p:nvPicPr>
        <p:blipFill>
          <a:blip r:embed="rId3"/>
          <a:srcRect t="8829" b="15912"/>
          <a:stretch>
            <a:fillRect/>
          </a:stretch>
        </p:blipFill>
        <p:spPr>
          <a:xfrm>
            <a:off x="261850" y="1315845"/>
            <a:ext cx="8620299" cy="3401122"/>
          </a:xfrm>
          <a:prstGeom prst="rect">
            <a:avLst/>
          </a:prstGeom>
        </p:spPr>
      </p:pic>
      <p:sp>
        <p:nvSpPr>
          <p:cNvPr id="6" name="TextBox 5">
            <a:extLst>
              <a:ext uri="{FF2B5EF4-FFF2-40B4-BE49-F238E27FC236}">
                <a16:creationId xmlns:a16="http://schemas.microsoft.com/office/drawing/2014/main" id="{79E438C1-67CA-2193-9B17-F5C125A5B401}"/>
              </a:ext>
            </a:extLst>
          </p:cNvPr>
          <p:cNvSpPr txBox="1"/>
          <p:nvPr/>
        </p:nvSpPr>
        <p:spPr>
          <a:xfrm>
            <a:off x="2093292" y="5399964"/>
            <a:ext cx="5404711" cy="355162"/>
          </a:xfrm>
          <a:prstGeom prst="rect">
            <a:avLst/>
          </a:prstGeom>
          <a:noFill/>
        </p:spPr>
        <p:txBody>
          <a:bodyPr wrap="square" rtlCol="0">
            <a:spAutoFit/>
          </a:bodyPr>
          <a:lstStyle/>
          <a:p>
            <a:pPr>
              <a:lnSpc>
                <a:spcPts val="2160"/>
              </a:lnSpc>
            </a:pPr>
            <a:r>
              <a:rPr lang="en-US" sz="1800" dirty="0">
                <a:latin typeface="Century Gothic" panose="020B0502020202020204" pitchFamily="34" charset="0"/>
              </a:rPr>
              <a:t>Sample grown </a:t>
            </a:r>
            <a:r>
              <a:rPr lang="en-US" dirty="0">
                <a:latin typeface="Century Gothic" panose="020B0502020202020204" pitchFamily="34" charset="0"/>
              </a:rPr>
              <a:t>at 400 °C -&gt; phase separation </a:t>
            </a:r>
            <a:endParaRPr lang="en-US" sz="1800" dirty="0">
              <a:latin typeface="Century Gothic" panose="020B0502020202020204" pitchFamily="34" charset="0"/>
            </a:endParaRPr>
          </a:p>
        </p:txBody>
      </p:sp>
      <p:sp>
        <p:nvSpPr>
          <p:cNvPr id="7" name="TextBox 6">
            <a:extLst>
              <a:ext uri="{FF2B5EF4-FFF2-40B4-BE49-F238E27FC236}">
                <a16:creationId xmlns:a16="http://schemas.microsoft.com/office/drawing/2014/main" id="{42AF5CE2-B397-43DA-23BC-35C572DF0CBA}"/>
              </a:ext>
            </a:extLst>
          </p:cNvPr>
          <p:cNvSpPr txBox="1"/>
          <p:nvPr/>
        </p:nvSpPr>
        <p:spPr>
          <a:xfrm>
            <a:off x="5737537" y="2751545"/>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59.31</a:t>
            </a:r>
          </a:p>
        </p:txBody>
      </p:sp>
      <p:sp>
        <p:nvSpPr>
          <p:cNvPr id="8" name="TextBox 7">
            <a:extLst>
              <a:ext uri="{FF2B5EF4-FFF2-40B4-BE49-F238E27FC236}">
                <a16:creationId xmlns:a16="http://schemas.microsoft.com/office/drawing/2014/main" id="{849633EC-7174-6D39-13CC-BC60DC06BE97}"/>
              </a:ext>
            </a:extLst>
          </p:cNvPr>
          <p:cNvSpPr txBox="1"/>
          <p:nvPr/>
        </p:nvSpPr>
        <p:spPr>
          <a:xfrm>
            <a:off x="6083120" y="1585131"/>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60.73</a:t>
            </a:r>
          </a:p>
        </p:txBody>
      </p:sp>
      <p:sp>
        <p:nvSpPr>
          <p:cNvPr id="9" name="TextBox 8">
            <a:extLst>
              <a:ext uri="{FF2B5EF4-FFF2-40B4-BE49-F238E27FC236}">
                <a16:creationId xmlns:a16="http://schemas.microsoft.com/office/drawing/2014/main" id="{464C6DFC-7ECD-C201-A942-4D94F89C77D2}"/>
              </a:ext>
            </a:extLst>
          </p:cNvPr>
          <p:cNvSpPr txBox="1"/>
          <p:nvPr/>
        </p:nvSpPr>
        <p:spPr>
          <a:xfrm>
            <a:off x="6855853" y="1585131"/>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61.84</a:t>
            </a:r>
          </a:p>
        </p:txBody>
      </p:sp>
      <p:sp>
        <p:nvSpPr>
          <p:cNvPr id="10" name="TextBox 9">
            <a:extLst>
              <a:ext uri="{FF2B5EF4-FFF2-40B4-BE49-F238E27FC236}">
                <a16:creationId xmlns:a16="http://schemas.microsoft.com/office/drawing/2014/main" id="{69451251-8046-47D2-513D-E9FA8E9FFE28}"/>
              </a:ext>
            </a:extLst>
          </p:cNvPr>
          <p:cNvSpPr txBox="1"/>
          <p:nvPr/>
        </p:nvSpPr>
        <p:spPr>
          <a:xfrm>
            <a:off x="7229340" y="3016406"/>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64.68</a:t>
            </a:r>
          </a:p>
        </p:txBody>
      </p:sp>
      <p:sp>
        <p:nvSpPr>
          <p:cNvPr id="12" name="TextBox 11">
            <a:extLst>
              <a:ext uri="{FF2B5EF4-FFF2-40B4-BE49-F238E27FC236}">
                <a16:creationId xmlns:a16="http://schemas.microsoft.com/office/drawing/2014/main" id="{984B3368-0152-009A-7638-8BC8B475A354}"/>
              </a:ext>
            </a:extLst>
          </p:cNvPr>
          <p:cNvSpPr txBox="1"/>
          <p:nvPr/>
        </p:nvSpPr>
        <p:spPr>
          <a:xfrm>
            <a:off x="7655427" y="3152559"/>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65.73</a:t>
            </a:r>
          </a:p>
        </p:txBody>
      </p:sp>
      <p:sp>
        <p:nvSpPr>
          <p:cNvPr id="13" name="TextBox 12">
            <a:extLst>
              <a:ext uri="{FF2B5EF4-FFF2-40B4-BE49-F238E27FC236}">
                <a16:creationId xmlns:a16="http://schemas.microsoft.com/office/drawing/2014/main" id="{5FCE14B8-88FC-0A5B-C440-35894BA500D3}"/>
              </a:ext>
            </a:extLst>
          </p:cNvPr>
          <p:cNvSpPr txBox="1"/>
          <p:nvPr/>
        </p:nvSpPr>
        <p:spPr>
          <a:xfrm>
            <a:off x="8081514" y="3228637"/>
            <a:ext cx="537327" cy="344518"/>
          </a:xfrm>
          <a:prstGeom prst="rect">
            <a:avLst/>
          </a:prstGeom>
          <a:noFill/>
        </p:spPr>
        <p:txBody>
          <a:bodyPr wrap="none" rtlCol="0">
            <a:spAutoFit/>
          </a:bodyPr>
          <a:lstStyle/>
          <a:p>
            <a:pPr algn="l">
              <a:lnSpc>
                <a:spcPts val="2160"/>
              </a:lnSpc>
            </a:pPr>
            <a:r>
              <a:rPr lang="en-US" sz="1200" dirty="0">
                <a:latin typeface="Calibri" panose="020F0502020204030204" pitchFamily="34" charset="0"/>
                <a:cs typeface="Calibri" panose="020F0502020204030204" pitchFamily="34" charset="0"/>
              </a:rPr>
              <a:t>68.38</a:t>
            </a:r>
          </a:p>
        </p:txBody>
      </p:sp>
    </p:spTree>
    <p:extLst>
      <p:ext uri="{BB962C8B-B14F-4D97-AF65-F5344CB8AC3E}">
        <p14:creationId xmlns:p14="http://schemas.microsoft.com/office/powerpoint/2010/main" val="241781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819D04-14BA-C675-AC27-6798CBF5F9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10" b="15429"/>
          <a:stretch>
            <a:fillRect/>
          </a:stretch>
        </p:blipFill>
        <p:spPr bwMode="auto">
          <a:xfrm>
            <a:off x="311640" y="106098"/>
            <a:ext cx="8037175" cy="3172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79DF41-7759-73F7-8B14-EEC6733A30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3" b="14902"/>
          <a:stretch>
            <a:fillRect/>
          </a:stretch>
        </p:blipFill>
        <p:spPr bwMode="auto">
          <a:xfrm>
            <a:off x="311641" y="3278214"/>
            <a:ext cx="8037175" cy="318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6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F90E-47BE-A3D7-E3A1-6AFB82D0C92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4942BBC-D76B-5853-39CD-2D7A3B6A9F23}"/>
              </a:ext>
            </a:extLst>
          </p:cNvPr>
          <p:cNvPicPr>
            <a:picLocks noGrp="1" noChangeAspect="1"/>
          </p:cNvPicPr>
          <p:nvPr>
            <p:ph idx="1"/>
          </p:nvPr>
        </p:nvPicPr>
        <p:blipFill>
          <a:blip r:embed="rId2"/>
          <a:stretch>
            <a:fillRect/>
          </a:stretch>
        </p:blipFill>
        <p:spPr>
          <a:xfrm>
            <a:off x="1024084" y="1825625"/>
            <a:ext cx="7091069" cy="4351338"/>
          </a:xfrm>
          <a:prstGeom prst="rect">
            <a:avLst/>
          </a:prstGeom>
        </p:spPr>
      </p:pic>
    </p:spTree>
    <p:extLst>
      <p:ext uri="{BB962C8B-B14F-4D97-AF65-F5344CB8AC3E}">
        <p14:creationId xmlns:p14="http://schemas.microsoft.com/office/powerpoint/2010/main" val="101563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3495-A340-A265-00C0-31B5E06A19B5}"/>
              </a:ext>
            </a:extLst>
          </p:cNvPr>
          <p:cNvSpPr>
            <a:spLocks noGrp="1"/>
          </p:cNvSpPr>
          <p:nvPr>
            <p:ph type="title"/>
          </p:nvPr>
        </p:nvSpPr>
        <p:spPr>
          <a:xfrm>
            <a:off x="394852" y="432599"/>
            <a:ext cx="8334734" cy="840230"/>
          </a:xfrm>
        </p:spPr>
        <p:txBody>
          <a:bodyPr/>
          <a:lstStyle/>
          <a:p>
            <a:r>
              <a:rPr lang="en-US" dirty="0"/>
              <a:t>Molecular Beam Epitaxy: A Method of Growing Thin Films</a:t>
            </a:r>
          </a:p>
        </p:txBody>
      </p:sp>
      <p:pic>
        <p:nvPicPr>
          <p:cNvPr id="8" name="Content Placeholder 7" descr="Diagram of a diagram of a ray beam&#10;&#10;AI-generated content may be incorrect.">
            <a:extLst>
              <a:ext uri="{FF2B5EF4-FFF2-40B4-BE49-F238E27FC236}">
                <a16:creationId xmlns:a16="http://schemas.microsoft.com/office/drawing/2014/main" id="{8E421F47-3200-FE53-16EB-9C2170DAE1B0}"/>
              </a:ext>
            </a:extLst>
          </p:cNvPr>
          <p:cNvPicPr>
            <a:picLocks noGrp="1" noChangeAspect="1"/>
          </p:cNvPicPr>
          <p:nvPr>
            <p:ph sz="half" idx="2"/>
          </p:nvPr>
        </p:nvPicPr>
        <p:blipFill>
          <a:blip r:embed="rId3"/>
          <a:stretch>
            <a:fillRect/>
          </a:stretch>
        </p:blipFill>
        <p:spPr>
          <a:xfrm>
            <a:off x="1100799" y="1757175"/>
            <a:ext cx="7094802" cy="4426403"/>
          </a:xfrm>
        </p:spPr>
      </p:pic>
      <p:sp>
        <p:nvSpPr>
          <p:cNvPr id="6" name="TextBox 5">
            <a:extLst>
              <a:ext uri="{FF2B5EF4-FFF2-40B4-BE49-F238E27FC236}">
                <a16:creationId xmlns:a16="http://schemas.microsoft.com/office/drawing/2014/main" id="{81791453-3086-DA49-0B5C-660DB0BA157A}"/>
              </a:ext>
            </a:extLst>
          </p:cNvPr>
          <p:cNvSpPr txBox="1"/>
          <p:nvPr/>
        </p:nvSpPr>
        <p:spPr>
          <a:xfrm>
            <a:off x="76200" y="6406593"/>
            <a:ext cx="4572000" cy="261610"/>
          </a:xfrm>
          <a:prstGeom prst="rect">
            <a:avLst/>
          </a:prstGeom>
          <a:noFill/>
        </p:spPr>
        <p:txBody>
          <a:bodyPr wrap="square">
            <a:spAutoFit/>
          </a:bodyPr>
          <a:lstStyle/>
          <a:p>
            <a:r>
              <a:rPr lang="en-US" sz="1100" dirty="0"/>
              <a:t>https://</a:t>
            </a:r>
            <a:r>
              <a:rPr lang="en-US" sz="1100" dirty="0" err="1"/>
              <a:t>wulixb.iphy.ac.cn</a:t>
            </a:r>
            <a:r>
              <a:rPr lang="en-US" sz="1100" dirty="0"/>
              <a:t>/</a:t>
            </a:r>
            <a:r>
              <a:rPr lang="en-US" sz="1100" dirty="0" err="1"/>
              <a:t>en</a:t>
            </a:r>
            <a:r>
              <a:rPr lang="en-US" sz="1100" dirty="0"/>
              <a:t>/article/</a:t>
            </a:r>
            <a:r>
              <a:rPr lang="en-US" sz="1100" dirty="0" err="1"/>
              <a:t>doi</a:t>
            </a:r>
            <a:r>
              <a:rPr lang="en-US" sz="1100" dirty="0"/>
              <a:t>/10.7498/aps.71.20220727</a:t>
            </a:r>
          </a:p>
        </p:txBody>
      </p:sp>
      <p:sp>
        <p:nvSpPr>
          <p:cNvPr id="10" name="TextBox 9">
            <a:extLst>
              <a:ext uri="{FF2B5EF4-FFF2-40B4-BE49-F238E27FC236}">
                <a16:creationId xmlns:a16="http://schemas.microsoft.com/office/drawing/2014/main" id="{5E67225B-4DCD-FB0F-2C69-A734364F2937}"/>
              </a:ext>
            </a:extLst>
          </p:cNvPr>
          <p:cNvSpPr txBox="1"/>
          <p:nvPr/>
        </p:nvSpPr>
        <p:spPr>
          <a:xfrm>
            <a:off x="76200" y="6583441"/>
            <a:ext cx="6324600" cy="261610"/>
          </a:xfrm>
          <a:prstGeom prst="rect">
            <a:avLst/>
          </a:prstGeom>
          <a:noFill/>
        </p:spPr>
        <p:txBody>
          <a:bodyPr wrap="square">
            <a:spAutoFit/>
          </a:bodyPr>
          <a:lstStyle/>
          <a:p>
            <a:r>
              <a:rPr lang="en-US" sz="1100" dirty="0"/>
              <a:t>https://</a:t>
            </a:r>
            <a:r>
              <a:rPr lang="en-US" sz="1100" dirty="0" err="1"/>
              <a:t>resources.pcb.cadence.com</a:t>
            </a:r>
            <a:r>
              <a:rPr lang="en-US" sz="1100" dirty="0"/>
              <a:t>/blog/2024-the-molecular-beam-epitaxy-mbe-process</a:t>
            </a:r>
          </a:p>
        </p:txBody>
      </p:sp>
    </p:spTree>
    <p:extLst>
      <p:ext uri="{BB962C8B-B14F-4D97-AF65-F5344CB8AC3E}">
        <p14:creationId xmlns:p14="http://schemas.microsoft.com/office/powerpoint/2010/main" val="37409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D8185-5B91-8321-8CA8-EDD1963D10F4}"/>
            </a:ext>
          </a:extLst>
        </p:cNvPr>
        <p:cNvGrpSpPr/>
        <p:nvPr/>
      </p:nvGrpSpPr>
      <p:grpSpPr>
        <a:xfrm>
          <a:off x="0" y="0"/>
          <a:ext cx="0" cy="0"/>
          <a:chOff x="0" y="0"/>
          <a:chExt cx="0" cy="0"/>
        </a:xfrm>
      </p:grpSpPr>
      <p:pic>
        <p:nvPicPr>
          <p:cNvPr id="6" name="Picture 5" descr="A diagram of different materials&#10;&#10;AI-generated content may be incorrect.">
            <a:extLst>
              <a:ext uri="{FF2B5EF4-FFF2-40B4-BE49-F238E27FC236}">
                <a16:creationId xmlns:a16="http://schemas.microsoft.com/office/drawing/2014/main" id="{29F15133-72E4-9E80-DFDA-3B1249B00500}"/>
              </a:ext>
            </a:extLst>
          </p:cNvPr>
          <p:cNvPicPr>
            <a:picLocks noChangeAspect="1"/>
          </p:cNvPicPr>
          <p:nvPr/>
        </p:nvPicPr>
        <p:blipFill>
          <a:blip r:embed="rId2"/>
          <a:stretch>
            <a:fillRect/>
          </a:stretch>
        </p:blipFill>
        <p:spPr>
          <a:xfrm>
            <a:off x="1146874" y="812368"/>
            <a:ext cx="6301353" cy="4756904"/>
          </a:xfrm>
          <a:prstGeom prst="rect">
            <a:avLst/>
          </a:prstGeom>
        </p:spPr>
      </p:pic>
      <p:sp>
        <p:nvSpPr>
          <p:cNvPr id="14" name="TextBox 13">
            <a:extLst>
              <a:ext uri="{FF2B5EF4-FFF2-40B4-BE49-F238E27FC236}">
                <a16:creationId xmlns:a16="http://schemas.microsoft.com/office/drawing/2014/main" id="{55FBE195-2743-262B-3DF0-D4CAB3571E94}"/>
              </a:ext>
            </a:extLst>
          </p:cNvPr>
          <p:cNvSpPr txBox="1"/>
          <p:nvPr/>
        </p:nvSpPr>
        <p:spPr>
          <a:xfrm>
            <a:off x="131736" y="6396335"/>
            <a:ext cx="5649132" cy="461665"/>
          </a:xfrm>
          <a:prstGeom prst="rect">
            <a:avLst/>
          </a:prstGeom>
          <a:noFill/>
        </p:spPr>
        <p:txBody>
          <a:bodyPr wrap="square">
            <a:spAutoFit/>
          </a:bodyPr>
          <a:lstStyle/>
          <a:p>
            <a:r>
              <a:rPr lang="en-US" sz="1200" dirty="0"/>
              <a:t>https://</a:t>
            </a:r>
            <a:r>
              <a:rPr lang="en-US" sz="1200" dirty="0" err="1"/>
              <a:t>www.researchgate.net</a:t>
            </a:r>
            <a:r>
              <a:rPr lang="en-US" sz="1200" dirty="0"/>
              <a:t>/figure/Lattice-mismatch-of-the-film-and-substrate_fig3_368222418</a:t>
            </a:r>
          </a:p>
        </p:txBody>
      </p:sp>
    </p:spTree>
    <p:extLst>
      <p:ext uri="{BB962C8B-B14F-4D97-AF65-F5344CB8AC3E}">
        <p14:creationId xmlns:p14="http://schemas.microsoft.com/office/powerpoint/2010/main" val="53058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93CC-97DF-E123-685F-AEEFCAB670C5}"/>
              </a:ext>
            </a:extLst>
          </p:cNvPr>
          <p:cNvSpPr>
            <a:spLocks noGrp="1"/>
          </p:cNvSpPr>
          <p:nvPr>
            <p:ph type="title"/>
          </p:nvPr>
        </p:nvSpPr>
        <p:spPr/>
        <p:txBody>
          <a:bodyPr/>
          <a:lstStyle/>
          <a:p>
            <a:endParaRPr lang="en-US"/>
          </a:p>
        </p:txBody>
      </p:sp>
      <p:pic>
        <p:nvPicPr>
          <p:cNvPr id="5" name="Content Placeholder 4" descr="A comparison of a graph&#10;&#10;AI-generated content may be incorrect.">
            <a:extLst>
              <a:ext uri="{FF2B5EF4-FFF2-40B4-BE49-F238E27FC236}">
                <a16:creationId xmlns:a16="http://schemas.microsoft.com/office/drawing/2014/main" id="{72262E68-431A-F6B8-2A36-7A7E8C5E070E}"/>
              </a:ext>
            </a:extLst>
          </p:cNvPr>
          <p:cNvPicPr>
            <a:picLocks noGrp="1" noChangeAspect="1"/>
          </p:cNvPicPr>
          <p:nvPr>
            <p:ph idx="1"/>
          </p:nvPr>
        </p:nvPicPr>
        <p:blipFill>
          <a:blip r:embed="rId3"/>
          <a:stretch>
            <a:fillRect/>
          </a:stretch>
        </p:blipFill>
        <p:spPr>
          <a:xfrm>
            <a:off x="245545" y="2018959"/>
            <a:ext cx="8614319" cy="3657022"/>
          </a:xfrm>
        </p:spPr>
      </p:pic>
      <p:sp>
        <p:nvSpPr>
          <p:cNvPr id="7" name="TextBox 6">
            <a:extLst>
              <a:ext uri="{FF2B5EF4-FFF2-40B4-BE49-F238E27FC236}">
                <a16:creationId xmlns:a16="http://schemas.microsoft.com/office/drawing/2014/main" id="{20277F2E-A43D-712E-0F6C-70CC806A7584}"/>
              </a:ext>
            </a:extLst>
          </p:cNvPr>
          <p:cNvSpPr txBox="1"/>
          <p:nvPr/>
        </p:nvSpPr>
        <p:spPr>
          <a:xfrm>
            <a:off x="163956" y="6311478"/>
            <a:ext cx="1514004" cy="362792"/>
          </a:xfrm>
          <a:prstGeom prst="rect">
            <a:avLst/>
          </a:prstGeom>
          <a:noFill/>
        </p:spPr>
        <p:txBody>
          <a:bodyPr wrap="none" rtlCol="0">
            <a:spAutoFit/>
          </a:bodyPr>
          <a:lstStyle/>
          <a:p>
            <a:pPr>
              <a:lnSpc>
                <a:spcPts val="2160"/>
              </a:lnSpc>
            </a:pPr>
            <a:r>
              <a:rPr lang="en-US" dirty="0" err="1"/>
              <a:t>Sabardeil</a:t>
            </a:r>
            <a:r>
              <a:rPr lang="en-US" dirty="0"/>
              <a:t> et al</a:t>
            </a:r>
            <a:endParaRPr lang="en-US" sz="1800" dirty="0">
              <a:latin typeface="Century Gothic" panose="020B0502020202020204" pitchFamily="34" charset="0"/>
            </a:endParaRPr>
          </a:p>
        </p:txBody>
      </p:sp>
    </p:spTree>
    <p:extLst>
      <p:ext uri="{BB962C8B-B14F-4D97-AF65-F5344CB8AC3E}">
        <p14:creationId xmlns:p14="http://schemas.microsoft.com/office/powerpoint/2010/main" val="199301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18D0-8023-A932-0188-68FBE1E6F98C}"/>
              </a:ext>
            </a:extLst>
          </p:cNvPr>
          <p:cNvSpPr>
            <a:spLocks noGrp="1"/>
          </p:cNvSpPr>
          <p:nvPr>
            <p:ph type="title"/>
          </p:nvPr>
        </p:nvSpPr>
        <p:spPr>
          <a:xfrm>
            <a:off x="394852" y="365126"/>
            <a:ext cx="8330183" cy="466344"/>
          </a:xfrm>
        </p:spPr>
        <p:txBody>
          <a:bodyPr anchor="t">
            <a:normAutofit/>
          </a:bodyPr>
          <a:lstStyle/>
          <a:p>
            <a:r>
              <a:rPr lang="en-US"/>
              <a:t>Müller and Richards</a:t>
            </a:r>
          </a:p>
        </p:txBody>
      </p:sp>
      <p:pic>
        <p:nvPicPr>
          <p:cNvPr id="6" name="Content Placeholder 5" descr="A graph of a graph of a graph&#10;&#10;AI-generated content may be incorrect.">
            <a:extLst>
              <a:ext uri="{FF2B5EF4-FFF2-40B4-BE49-F238E27FC236}">
                <a16:creationId xmlns:a16="http://schemas.microsoft.com/office/drawing/2014/main" id="{265D8574-68F4-30AA-6452-BE2C6F401F61}"/>
              </a:ext>
            </a:extLst>
          </p:cNvPr>
          <p:cNvPicPr>
            <a:picLocks noGrp="1" noChangeAspect="1"/>
          </p:cNvPicPr>
          <p:nvPr>
            <p:ph idx="1"/>
          </p:nvPr>
        </p:nvPicPr>
        <p:blipFill>
          <a:blip r:embed="rId2"/>
          <a:stretch>
            <a:fillRect/>
          </a:stretch>
        </p:blipFill>
        <p:spPr>
          <a:xfrm>
            <a:off x="67384" y="1792706"/>
            <a:ext cx="8985117" cy="4065764"/>
          </a:xfrm>
          <a:noFill/>
        </p:spPr>
      </p:pic>
    </p:spTree>
    <p:extLst>
      <p:ext uri="{BB962C8B-B14F-4D97-AF65-F5344CB8AC3E}">
        <p14:creationId xmlns:p14="http://schemas.microsoft.com/office/powerpoint/2010/main" val="1222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AB14996-8FA2-F456-D706-DD860067E12B}"/>
                  </a:ext>
                </a:extLst>
              </p:cNvPr>
              <p:cNvSpPr>
                <a:spLocks noGrp="1"/>
              </p:cNvSpPr>
              <p:nvPr>
                <p:ph type="title"/>
              </p:nvPr>
            </p:nvSpPr>
            <p:spPr/>
            <p:txBody>
              <a:bodyPr/>
              <a:lstStyle/>
              <a:p>
                <a:r>
                  <a:rPr lang="en-US" dirty="0"/>
                  <a:t>2</a:t>
                </a:r>
                <a14:m>
                  <m:oMath xmlns:m="http://schemas.openxmlformats.org/officeDocument/2006/math">
                    <m:r>
                      <a:rPr lang="en-US" i="1" dirty="0" smtClean="0">
                        <a:latin typeface="Cambria Math" panose="02040503050406030204" pitchFamily="18" charset="0"/>
                        <a:ea typeface="Cambria Math" panose="02040503050406030204" pitchFamily="18" charset="0"/>
                      </a:rPr>
                      <m:t>𝜽</m:t>
                    </m:r>
                    <m:r>
                      <a:rPr lang="en-US" b="1"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𝝎</m:t>
                    </m:r>
                  </m:oMath>
                </a14:m>
                <a:r>
                  <a:rPr lang="en-US" dirty="0"/>
                  <a:t> Scans for Epitaxial Films</a:t>
                </a:r>
              </a:p>
            </p:txBody>
          </p:sp>
        </mc:Choice>
        <mc:Fallback xmlns="">
          <p:sp>
            <p:nvSpPr>
              <p:cNvPr id="2" name="Title 1">
                <a:extLst>
                  <a:ext uri="{FF2B5EF4-FFF2-40B4-BE49-F238E27FC236}">
                    <a16:creationId xmlns:a16="http://schemas.microsoft.com/office/drawing/2014/main" id="{4AB14996-8FA2-F456-D706-DD860067E12B}"/>
                  </a:ext>
                </a:extLst>
              </p:cNvPr>
              <p:cNvSpPr>
                <a:spLocks noGrp="1" noRot="1" noChangeAspect="1" noMove="1" noResize="1" noEditPoints="1" noAdjustHandles="1" noChangeArrowheads="1" noChangeShapeType="1" noTextEdit="1"/>
              </p:cNvSpPr>
              <p:nvPr>
                <p:ph type="title"/>
              </p:nvPr>
            </p:nvSpPr>
            <p:spPr>
              <a:blipFill>
                <a:blip r:embed="rId4"/>
                <a:stretch>
                  <a:fillRect l="-1372" t="-21053"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C0A9DF-7D75-D17C-EAB7-ADC3CE200702}"/>
                  </a:ext>
                </a:extLst>
              </p:cNvPr>
              <p:cNvSpPr>
                <a:spLocks noGrp="1"/>
              </p:cNvSpPr>
              <p:nvPr>
                <p:ph idx="1"/>
              </p:nvPr>
            </p:nvSpPr>
            <p:spPr>
              <a:xfrm>
                <a:off x="6585369" y="2855477"/>
                <a:ext cx="3078970" cy="1346638"/>
              </a:xfrm>
            </p:spPr>
            <p:txBody>
              <a:bodyPr>
                <a:normAutofit/>
              </a:bodyPr>
              <a:lstStyle/>
              <a:p>
                <a:pPr marL="0" indent="0">
                  <a:buNone/>
                </a:pPr>
                <a:r>
                  <a:rPr lang="en-US" b="1" dirty="0"/>
                  <a:t>Bragg’s Law</a:t>
                </a:r>
                <a:r>
                  <a:rPr lang="en-US" dirty="0"/>
                  <a:t>:</a:t>
                </a:r>
              </a:p>
              <a:p>
                <a:pPr marL="0" indent="0">
                  <a:buNone/>
                </a:pPr>
                <a:r>
                  <a:rPr lang="en-US" dirty="0"/>
                  <a:t>2 d sin(</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 n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3" name="Content Placeholder 2">
                <a:extLst>
                  <a:ext uri="{FF2B5EF4-FFF2-40B4-BE49-F238E27FC236}">
                    <a16:creationId xmlns:a16="http://schemas.microsoft.com/office/drawing/2014/main" id="{D1C0A9DF-7D75-D17C-EAB7-ADC3CE200702}"/>
                  </a:ext>
                </a:extLst>
              </p:cNvPr>
              <p:cNvSpPr>
                <a:spLocks noGrp="1" noRot="1" noChangeAspect="1" noMove="1" noResize="1" noEditPoints="1" noAdjustHandles="1" noChangeArrowheads="1" noChangeShapeType="1" noTextEdit="1"/>
              </p:cNvSpPr>
              <p:nvPr>
                <p:ph idx="1"/>
              </p:nvPr>
            </p:nvSpPr>
            <p:spPr>
              <a:xfrm>
                <a:off x="6585369" y="2855477"/>
                <a:ext cx="3078970" cy="1346638"/>
              </a:xfrm>
              <a:blipFill>
                <a:blip r:embed="rId5"/>
                <a:stretch>
                  <a:fillRect l="-2058" t="-467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AF2F2EF-4454-D634-EE7C-CE3D428E31EC}"/>
              </a:ext>
            </a:extLst>
          </p:cNvPr>
          <p:cNvSpPr txBox="1"/>
          <p:nvPr/>
        </p:nvSpPr>
        <p:spPr>
          <a:xfrm>
            <a:off x="43437" y="6366972"/>
            <a:ext cx="5922656" cy="430887"/>
          </a:xfrm>
          <a:prstGeom prst="rect">
            <a:avLst/>
          </a:prstGeom>
          <a:noFill/>
        </p:spPr>
        <p:txBody>
          <a:bodyPr wrap="square" rtlCol="0">
            <a:spAutoFit/>
          </a:bodyPr>
          <a:lstStyle/>
          <a:p>
            <a:r>
              <a:rPr lang="en-US" sz="1100" dirty="0"/>
              <a:t>G.F. Harrington, and J. Santiso, “Back-to-Basics tutorial: X-ray diffraction of thin films,” Journal of </a:t>
            </a:r>
            <a:r>
              <a:rPr lang="en-US" sz="1100" dirty="0" err="1"/>
              <a:t>Electroceramics</a:t>
            </a:r>
            <a:r>
              <a:rPr lang="en-US" sz="1100" dirty="0"/>
              <a:t> </a:t>
            </a:r>
            <a:r>
              <a:rPr lang="en-US" sz="1100" b="1" dirty="0"/>
              <a:t>47</a:t>
            </a:r>
            <a:r>
              <a:rPr lang="en-US" sz="1100" dirty="0"/>
              <a:t>(4), 141–163 (2021).</a:t>
            </a:r>
          </a:p>
        </p:txBody>
      </p:sp>
      <p:sp>
        <p:nvSpPr>
          <p:cNvPr id="8" name="Content Placeholder 2">
            <a:extLst>
              <a:ext uri="{FF2B5EF4-FFF2-40B4-BE49-F238E27FC236}">
                <a16:creationId xmlns:a16="http://schemas.microsoft.com/office/drawing/2014/main" id="{95BD359D-DE5A-7565-560E-BE22EC596987}"/>
              </a:ext>
            </a:extLst>
          </p:cNvPr>
          <p:cNvSpPr txBox="1">
            <a:spLocks/>
          </p:cNvSpPr>
          <p:nvPr/>
        </p:nvSpPr>
        <p:spPr>
          <a:xfrm>
            <a:off x="2356126" y="5289574"/>
            <a:ext cx="2787926" cy="4083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dirty="0"/>
              <a:t>Simulated data</a:t>
            </a:r>
          </a:p>
        </p:txBody>
      </p:sp>
      <p:pic>
        <p:nvPicPr>
          <p:cNvPr id="5" name="Picture 4" descr="A graph of a graph showing different degrees&#10;&#10;AI-generated content may be incorrect.">
            <a:extLst>
              <a:ext uri="{FF2B5EF4-FFF2-40B4-BE49-F238E27FC236}">
                <a16:creationId xmlns:a16="http://schemas.microsoft.com/office/drawing/2014/main" id="{0EA8D330-1758-E837-EFC8-D4E3360D3D88}"/>
              </a:ext>
            </a:extLst>
          </p:cNvPr>
          <p:cNvPicPr>
            <a:picLocks noChangeAspect="1"/>
          </p:cNvPicPr>
          <p:nvPr/>
        </p:nvPicPr>
        <p:blipFill>
          <a:blip r:embed="rId6"/>
          <a:srcRect l="2120"/>
          <a:stretch>
            <a:fillRect/>
          </a:stretch>
        </p:blipFill>
        <p:spPr>
          <a:xfrm>
            <a:off x="267286" y="1632200"/>
            <a:ext cx="6124653" cy="3593599"/>
          </a:xfrm>
          <a:prstGeom prst="rect">
            <a:avLst/>
          </a:prstGeom>
        </p:spPr>
      </p:pic>
      <p:sp>
        <p:nvSpPr>
          <p:cNvPr id="7" name="TextBox 6">
            <a:extLst>
              <a:ext uri="{FF2B5EF4-FFF2-40B4-BE49-F238E27FC236}">
                <a16:creationId xmlns:a16="http://schemas.microsoft.com/office/drawing/2014/main" id="{754D4BDF-8C74-0609-84E9-8028BEE6B171}"/>
              </a:ext>
            </a:extLst>
          </p:cNvPr>
          <p:cNvSpPr txBox="1"/>
          <p:nvPr/>
        </p:nvSpPr>
        <p:spPr>
          <a:xfrm>
            <a:off x="43437" y="6170117"/>
            <a:ext cx="8681598" cy="261610"/>
          </a:xfrm>
          <a:prstGeom prst="rect">
            <a:avLst/>
          </a:prstGeom>
          <a:noFill/>
        </p:spPr>
        <p:txBody>
          <a:bodyPr wrap="square">
            <a:spAutoFit/>
          </a:bodyPr>
          <a:lstStyle/>
          <a:p>
            <a:pPr marL="0" indent="0">
              <a:buNone/>
            </a:pPr>
            <a:r>
              <a:rPr lang="en-US" sz="1100" dirty="0"/>
              <a:t>E.K. Müller, and J.L. Richards, “Miscibility of III‐V Semiconductors Studied by Flash Evaporation,” Journal of Applied Physics </a:t>
            </a:r>
            <a:r>
              <a:rPr lang="en-US" sz="1100" b="1" dirty="0"/>
              <a:t>35</a:t>
            </a:r>
            <a:r>
              <a:rPr lang="en-US" sz="1100" dirty="0"/>
              <a:t>(4), 1233–1241 (1964).</a:t>
            </a:r>
          </a:p>
        </p:txBody>
      </p:sp>
    </p:spTree>
    <p:extLst>
      <p:ext uri="{BB962C8B-B14F-4D97-AF65-F5344CB8AC3E}">
        <p14:creationId xmlns:p14="http://schemas.microsoft.com/office/powerpoint/2010/main" val="35455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ata and a graph of data&#10;&#10;AI-generated content may be incorrect.">
            <a:extLst>
              <a:ext uri="{FF2B5EF4-FFF2-40B4-BE49-F238E27FC236}">
                <a16:creationId xmlns:a16="http://schemas.microsoft.com/office/drawing/2014/main" id="{72A5EDB8-8755-98E8-912D-A436F1A61510}"/>
              </a:ext>
            </a:extLst>
          </p:cNvPr>
          <p:cNvPicPr>
            <a:picLocks noChangeAspect="1"/>
          </p:cNvPicPr>
          <p:nvPr/>
        </p:nvPicPr>
        <p:blipFill>
          <a:blip r:embed="rId3"/>
          <a:srcRect t="14855" r="49768" b="15522"/>
          <a:stretch>
            <a:fillRect/>
          </a:stretch>
        </p:blipFill>
        <p:spPr>
          <a:xfrm>
            <a:off x="852014" y="51099"/>
            <a:ext cx="4655903" cy="3377901"/>
          </a:xfrm>
          <a:prstGeom prst="rect">
            <a:avLst/>
          </a:prstGeom>
        </p:spPr>
      </p:pic>
      <p:pic>
        <p:nvPicPr>
          <p:cNvPr id="7" name="Picture 6" descr="A graph of data and a graph of data&#10;&#10;AI-generated content may be incorrect.">
            <a:extLst>
              <a:ext uri="{FF2B5EF4-FFF2-40B4-BE49-F238E27FC236}">
                <a16:creationId xmlns:a16="http://schemas.microsoft.com/office/drawing/2014/main" id="{094F97EE-F3E2-91F6-9B87-BDCDBA473151}"/>
              </a:ext>
            </a:extLst>
          </p:cNvPr>
          <p:cNvPicPr>
            <a:picLocks noChangeAspect="1"/>
          </p:cNvPicPr>
          <p:nvPr/>
        </p:nvPicPr>
        <p:blipFill>
          <a:blip r:embed="rId3"/>
          <a:srcRect l="49768" t="14855" b="15522"/>
          <a:stretch>
            <a:fillRect/>
          </a:stretch>
        </p:blipFill>
        <p:spPr>
          <a:xfrm>
            <a:off x="852013" y="3437072"/>
            <a:ext cx="4655903" cy="3377901"/>
          </a:xfrm>
          <a:prstGeom prst="rect">
            <a:avLst/>
          </a:prstGeom>
        </p:spPr>
      </p:pic>
      <p:sp>
        <p:nvSpPr>
          <p:cNvPr id="8" name="TextBox 7">
            <a:extLst>
              <a:ext uri="{FF2B5EF4-FFF2-40B4-BE49-F238E27FC236}">
                <a16:creationId xmlns:a16="http://schemas.microsoft.com/office/drawing/2014/main" id="{0C73A086-73A7-7A0E-5DC3-5F784926E8A5}"/>
              </a:ext>
            </a:extLst>
          </p:cNvPr>
          <p:cNvSpPr txBox="1"/>
          <p:nvPr/>
        </p:nvSpPr>
        <p:spPr>
          <a:xfrm>
            <a:off x="903648" y="-1"/>
            <a:ext cx="343364" cy="344774"/>
          </a:xfrm>
          <a:prstGeom prst="rect">
            <a:avLst/>
          </a:prstGeom>
          <a:noFill/>
        </p:spPr>
        <p:txBody>
          <a:bodyPr wrap="none" rtlCol="0">
            <a:spAutoFit/>
          </a:bodyPr>
          <a:lstStyle/>
          <a:p>
            <a:pPr algn="l">
              <a:lnSpc>
                <a:spcPts val="2160"/>
              </a:lnSpc>
            </a:pPr>
            <a:r>
              <a:rPr lang="en-US" sz="1400" dirty="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18067FEF-7D72-5109-0223-2619C17E0B7D}"/>
              </a:ext>
            </a:extLst>
          </p:cNvPr>
          <p:cNvSpPr txBox="1"/>
          <p:nvPr/>
        </p:nvSpPr>
        <p:spPr>
          <a:xfrm>
            <a:off x="882127" y="3388658"/>
            <a:ext cx="343364" cy="344774"/>
          </a:xfrm>
          <a:prstGeom prst="rect">
            <a:avLst/>
          </a:prstGeom>
          <a:noFill/>
        </p:spPr>
        <p:txBody>
          <a:bodyPr wrap="none" rtlCol="0">
            <a:spAutoFit/>
          </a:bodyPr>
          <a:lstStyle/>
          <a:p>
            <a:pPr>
              <a:lnSpc>
                <a:spcPts val="2160"/>
              </a:lnSpc>
            </a:pPr>
            <a:r>
              <a:rPr lang="en-US" sz="1400" dirty="0">
                <a:latin typeface="Arial" panose="020B0604020202020204" pitchFamily="34" charset="0"/>
                <a:cs typeface="Arial" panose="020B0604020202020204" pitchFamily="34" charset="0"/>
              </a:rPr>
              <a:t>b)</a:t>
            </a:r>
          </a:p>
        </p:txBody>
      </p:sp>
      <p:sp>
        <p:nvSpPr>
          <p:cNvPr id="10" name="TextBox 9">
            <a:extLst>
              <a:ext uri="{FF2B5EF4-FFF2-40B4-BE49-F238E27FC236}">
                <a16:creationId xmlns:a16="http://schemas.microsoft.com/office/drawing/2014/main" id="{38A4A8F0-26C0-4CEE-E1D4-7D853D165539}"/>
              </a:ext>
            </a:extLst>
          </p:cNvPr>
          <p:cNvSpPr txBox="1"/>
          <p:nvPr/>
        </p:nvSpPr>
        <p:spPr>
          <a:xfrm>
            <a:off x="2086362" y="4701092"/>
            <a:ext cx="603050" cy="341825"/>
          </a:xfrm>
          <a:prstGeom prst="rect">
            <a:avLst/>
          </a:prstGeom>
          <a:noFill/>
        </p:spPr>
        <p:txBody>
          <a:bodyPr wrap="none" rtlCol="0">
            <a:spAutoFit/>
          </a:bodyPr>
          <a:lstStyle/>
          <a:p>
            <a:pPr algn="l">
              <a:lnSpc>
                <a:spcPts val="2160"/>
              </a:lnSpc>
            </a:pPr>
            <a:r>
              <a:rPr lang="en-US" sz="1300" dirty="0">
                <a:latin typeface="Arial" panose="020B0604020202020204" pitchFamily="34" charset="0"/>
                <a:cs typeface="Arial" panose="020B0604020202020204" pitchFamily="34" charset="0"/>
              </a:rPr>
              <a:t>58.21</a:t>
            </a:r>
          </a:p>
        </p:txBody>
      </p:sp>
      <p:sp>
        <p:nvSpPr>
          <p:cNvPr id="11" name="TextBox 10">
            <a:extLst>
              <a:ext uri="{FF2B5EF4-FFF2-40B4-BE49-F238E27FC236}">
                <a16:creationId xmlns:a16="http://schemas.microsoft.com/office/drawing/2014/main" id="{767FB760-5979-0D76-33D5-A32191ABF3EB}"/>
              </a:ext>
            </a:extLst>
          </p:cNvPr>
          <p:cNvSpPr txBox="1"/>
          <p:nvPr/>
        </p:nvSpPr>
        <p:spPr>
          <a:xfrm>
            <a:off x="2576914" y="4270786"/>
            <a:ext cx="603050" cy="341825"/>
          </a:xfrm>
          <a:prstGeom prst="rect">
            <a:avLst/>
          </a:prstGeom>
          <a:noFill/>
        </p:spPr>
        <p:txBody>
          <a:bodyPr wrap="none" rtlCol="0">
            <a:spAutoFit/>
          </a:bodyPr>
          <a:lstStyle/>
          <a:p>
            <a:pPr algn="l">
              <a:lnSpc>
                <a:spcPts val="2160"/>
              </a:lnSpc>
            </a:pPr>
            <a:r>
              <a:rPr lang="en-US" sz="1300" dirty="0">
                <a:latin typeface="Arial" panose="020B0604020202020204" pitchFamily="34" charset="0"/>
                <a:cs typeface="Arial" panose="020B0604020202020204" pitchFamily="34" charset="0"/>
              </a:rPr>
              <a:t>60.23</a:t>
            </a:r>
          </a:p>
        </p:txBody>
      </p:sp>
      <p:sp>
        <p:nvSpPr>
          <p:cNvPr id="12" name="TextBox 11">
            <a:extLst>
              <a:ext uri="{FF2B5EF4-FFF2-40B4-BE49-F238E27FC236}">
                <a16:creationId xmlns:a16="http://schemas.microsoft.com/office/drawing/2014/main" id="{36823B0B-2D4A-1A05-9EA7-9F49E2F1D9B5}"/>
              </a:ext>
            </a:extLst>
          </p:cNvPr>
          <p:cNvSpPr txBox="1"/>
          <p:nvPr/>
        </p:nvSpPr>
        <p:spPr>
          <a:xfrm>
            <a:off x="3324113" y="3480100"/>
            <a:ext cx="603050" cy="341825"/>
          </a:xfrm>
          <a:prstGeom prst="rect">
            <a:avLst/>
          </a:prstGeom>
          <a:noFill/>
        </p:spPr>
        <p:txBody>
          <a:bodyPr wrap="none" rtlCol="0">
            <a:spAutoFit/>
          </a:bodyPr>
          <a:lstStyle/>
          <a:p>
            <a:pPr algn="l">
              <a:lnSpc>
                <a:spcPts val="2160"/>
              </a:lnSpc>
            </a:pPr>
            <a:r>
              <a:rPr lang="en-US" sz="1300" dirty="0">
                <a:latin typeface="Arial" panose="020B0604020202020204" pitchFamily="34" charset="0"/>
                <a:cs typeface="Arial" panose="020B0604020202020204" pitchFamily="34" charset="0"/>
              </a:rPr>
              <a:t>60.73</a:t>
            </a:r>
          </a:p>
        </p:txBody>
      </p:sp>
      <p:sp>
        <p:nvSpPr>
          <p:cNvPr id="13" name="TextBox 12">
            <a:extLst>
              <a:ext uri="{FF2B5EF4-FFF2-40B4-BE49-F238E27FC236}">
                <a16:creationId xmlns:a16="http://schemas.microsoft.com/office/drawing/2014/main" id="{ABBA9D6D-1374-4F6B-911F-0B176CE4A4DE}"/>
              </a:ext>
            </a:extLst>
          </p:cNvPr>
          <p:cNvSpPr txBox="1"/>
          <p:nvPr/>
        </p:nvSpPr>
        <p:spPr>
          <a:xfrm>
            <a:off x="3968950" y="4948518"/>
            <a:ext cx="603050" cy="623953"/>
          </a:xfrm>
          <a:prstGeom prst="rect">
            <a:avLst/>
          </a:prstGeom>
          <a:noFill/>
        </p:spPr>
        <p:txBody>
          <a:bodyPr wrap="none" rtlCol="0">
            <a:spAutoFit/>
          </a:bodyPr>
          <a:lstStyle/>
          <a:p>
            <a:pPr algn="l">
              <a:lnSpc>
                <a:spcPts val="2160"/>
              </a:lnSpc>
            </a:pPr>
            <a:r>
              <a:rPr lang="en-US" sz="1300" dirty="0">
                <a:latin typeface="Arial" panose="020B0604020202020204" pitchFamily="34" charset="0"/>
                <a:cs typeface="Arial" panose="020B0604020202020204" pitchFamily="34" charset="0"/>
              </a:rPr>
              <a:t>63.81</a:t>
            </a:r>
          </a:p>
          <a:p>
            <a:pPr algn="l">
              <a:lnSpc>
                <a:spcPts val="2160"/>
              </a:lnSpc>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02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5884-5251-341D-EBDB-C73FDC869CE6}"/>
              </a:ext>
            </a:extLst>
          </p:cNvPr>
          <p:cNvSpPr>
            <a:spLocks noGrp="1"/>
          </p:cNvSpPr>
          <p:nvPr>
            <p:ph type="title"/>
          </p:nvPr>
        </p:nvSpPr>
        <p:spPr/>
        <p:txBody>
          <a:bodyPr/>
          <a:lstStyle/>
          <a:p>
            <a:r>
              <a:rPr lang="en-US" dirty="0"/>
              <a:t>Semiconductor Compounds</a:t>
            </a:r>
          </a:p>
        </p:txBody>
      </p:sp>
      <p:pic>
        <p:nvPicPr>
          <p:cNvPr id="5" name="Content Placeholder 4" descr="A diagram of a graph&#10;&#10;AI-generated content may be incorrect.">
            <a:extLst>
              <a:ext uri="{FF2B5EF4-FFF2-40B4-BE49-F238E27FC236}">
                <a16:creationId xmlns:a16="http://schemas.microsoft.com/office/drawing/2014/main" id="{3B2C48D9-C6D0-25C5-CE80-B71DDDBDE236}"/>
              </a:ext>
            </a:extLst>
          </p:cNvPr>
          <p:cNvPicPr>
            <a:picLocks noGrp="1" noChangeAspect="1"/>
          </p:cNvPicPr>
          <p:nvPr>
            <p:ph idx="1"/>
          </p:nvPr>
        </p:nvPicPr>
        <p:blipFill>
          <a:blip r:embed="rId3"/>
          <a:stretch>
            <a:fillRect/>
          </a:stretch>
        </p:blipFill>
        <p:spPr>
          <a:xfrm>
            <a:off x="281631" y="1489150"/>
            <a:ext cx="5546929" cy="3705531"/>
          </a:xfrm>
        </p:spPr>
      </p:pic>
      <p:sp>
        <p:nvSpPr>
          <p:cNvPr id="7" name="TextBox 6">
            <a:extLst>
              <a:ext uri="{FF2B5EF4-FFF2-40B4-BE49-F238E27FC236}">
                <a16:creationId xmlns:a16="http://schemas.microsoft.com/office/drawing/2014/main" id="{60AEBFC9-0B48-4228-5519-C6722B20B42E}"/>
              </a:ext>
            </a:extLst>
          </p:cNvPr>
          <p:cNvSpPr txBox="1"/>
          <p:nvPr/>
        </p:nvSpPr>
        <p:spPr>
          <a:xfrm>
            <a:off x="-1" y="6432309"/>
            <a:ext cx="6256421" cy="430887"/>
          </a:xfrm>
          <a:prstGeom prst="rect">
            <a:avLst/>
          </a:prstGeom>
          <a:noFill/>
        </p:spPr>
        <p:txBody>
          <a:bodyPr wrap="square">
            <a:spAutoFit/>
          </a:bodyPr>
          <a:lstStyle/>
          <a:p>
            <a:r>
              <a:rPr lang="en-US" sz="1100" dirty="0">
                <a:effectLst/>
              </a:rPr>
              <a:t>A. Bett, D. Frank, G. </a:t>
            </a:r>
            <a:r>
              <a:rPr lang="en-US" sz="1100" dirty="0" err="1">
                <a:effectLst/>
              </a:rPr>
              <a:t>Stollwerck</a:t>
            </a:r>
            <a:r>
              <a:rPr lang="en-US" sz="1100" dirty="0">
                <a:effectLst/>
              </a:rPr>
              <a:t>, and O. Sulima, “III-V compounds for solar cell applications,” Applied Physics A </a:t>
            </a:r>
            <a:r>
              <a:rPr lang="en-US" sz="1100" b="1" dirty="0">
                <a:effectLst/>
              </a:rPr>
              <a:t>69</a:t>
            </a:r>
            <a:r>
              <a:rPr lang="en-US" sz="1100" dirty="0">
                <a:effectLst/>
              </a:rPr>
              <a:t>, 119–129 (1999).</a:t>
            </a:r>
          </a:p>
        </p:txBody>
      </p:sp>
      <p:sp>
        <p:nvSpPr>
          <p:cNvPr id="3" name="TextBox 2">
            <a:extLst>
              <a:ext uri="{FF2B5EF4-FFF2-40B4-BE49-F238E27FC236}">
                <a16:creationId xmlns:a16="http://schemas.microsoft.com/office/drawing/2014/main" id="{1704F503-576A-1A94-0297-5D6F177F32A6}"/>
              </a:ext>
            </a:extLst>
          </p:cNvPr>
          <p:cNvSpPr txBox="1"/>
          <p:nvPr/>
        </p:nvSpPr>
        <p:spPr>
          <a:xfrm>
            <a:off x="985555" y="5453637"/>
            <a:ext cx="5446068" cy="369332"/>
          </a:xfrm>
          <a:prstGeom prst="rect">
            <a:avLst/>
          </a:prstGeom>
          <a:noFill/>
        </p:spPr>
        <p:txBody>
          <a:bodyPr wrap="square" rtlCol="0">
            <a:spAutoFit/>
          </a:bodyPr>
          <a:lstStyle/>
          <a:p>
            <a:r>
              <a:rPr lang="en-US" dirty="0">
                <a:latin typeface="Century Gothic" panose="020B0502020202020204" pitchFamily="34" charset="0"/>
              </a:rPr>
              <a:t>Grow In</a:t>
            </a:r>
            <a:r>
              <a:rPr lang="en-US" baseline="-25000" dirty="0">
                <a:latin typeface="Century Gothic" panose="020B0502020202020204" pitchFamily="34" charset="0"/>
              </a:rPr>
              <a:t>0.5</a:t>
            </a:r>
            <a:r>
              <a:rPr lang="en-US" dirty="0">
                <a:latin typeface="Century Gothic" panose="020B0502020202020204" pitchFamily="34" charset="0"/>
              </a:rPr>
              <a:t>Ga</a:t>
            </a:r>
            <a:r>
              <a:rPr lang="en-US" baseline="-25000" dirty="0">
                <a:latin typeface="Century Gothic" panose="020B0502020202020204" pitchFamily="34" charset="0"/>
              </a:rPr>
              <a:t>0.5</a:t>
            </a:r>
            <a:r>
              <a:rPr lang="en-US" dirty="0">
                <a:latin typeface="Century Gothic" panose="020B0502020202020204" pitchFamily="34" charset="0"/>
              </a:rPr>
              <a:t>As</a:t>
            </a:r>
            <a:r>
              <a:rPr lang="en-US" baseline="-25000" dirty="0">
                <a:latin typeface="Century Gothic" panose="020B0502020202020204" pitchFamily="34" charset="0"/>
              </a:rPr>
              <a:t>y</a:t>
            </a:r>
            <a:r>
              <a:rPr lang="en-US" dirty="0">
                <a:latin typeface="Century Gothic" panose="020B0502020202020204" pitchFamily="34" charset="0"/>
              </a:rPr>
              <a:t>Sb</a:t>
            </a:r>
            <a:r>
              <a:rPr lang="en-US" baseline="-25000" dirty="0">
                <a:latin typeface="Century Gothic" panose="020B0502020202020204" pitchFamily="34" charset="0"/>
              </a:rPr>
              <a:t>1-y</a:t>
            </a:r>
            <a:r>
              <a:rPr lang="en-US" dirty="0">
                <a:latin typeface="Century Gothic" panose="020B0502020202020204" pitchFamily="34" charset="0"/>
              </a:rPr>
              <a:t> thin films using MBE</a:t>
            </a:r>
          </a:p>
        </p:txBody>
      </p:sp>
      <p:sp>
        <p:nvSpPr>
          <p:cNvPr id="4" name="TextBox 3">
            <a:extLst>
              <a:ext uri="{FF2B5EF4-FFF2-40B4-BE49-F238E27FC236}">
                <a16:creationId xmlns:a16="http://schemas.microsoft.com/office/drawing/2014/main" id="{1A53F462-551B-9A96-0EA7-158047057785}"/>
              </a:ext>
            </a:extLst>
          </p:cNvPr>
          <p:cNvSpPr txBox="1"/>
          <p:nvPr/>
        </p:nvSpPr>
        <p:spPr>
          <a:xfrm>
            <a:off x="-1" y="6180451"/>
            <a:ext cx="8681598" cy="261610"/>
          </a:xfrm>
          <a:prstGeom prst="rect">
            <a:avLst/>
          </a:prstGeom>
          <a:noFill/>
        </p:spPr>
        <p:txBody>
          <a:bodyPr wrap="square">
            <a:spAutoFit/>
          </a:bodyPr>
          <a:lstStyle/>
          <a:p>
            <a:pPr marL="0" indent="0">
              <a:buNone/>
            </a:pPr>
            <a:r>
              <a:rPr lang="en-US" sz="1100" dirty="0"/>
              <a:t>E.K. Müller, and J.L. Richards, “Miscibility of III‐V Semiconductors Studied by Flash Evaporation,” Journal of Applied Physics </a:t>
            </a:r>
            <a:r>
              <a:rPr lang="en-US" sz="1100" b="1" dirty="0"/>
              <a:t>35</a:t>
            </a:r>
            <a:r>
              <a:rPr lang="en-US" sz="1100" dirty="0"/>
              <a:t>(4), 1233–1241 (1964).</a:t>
            </a:r>
          </a:p>
        </p:txBody>
      </p:sp>
      <p:cxnSp>
        <p:nvCxnSpPr>
          <p:cNvPr id="26" name="Straight Arrow Connector 25">
            <a:extLst>
              <a:ext uri="{FF2B5EF4-FFF2-40B4-BE49-F238E27FC236}">
                <a16:creationId xmlns:a16="http://schemas.microsoft.com/office/drawing/2014/main" id="{619684B8-767D-81BE-0A14-6881BD05F3C0}"/>
              </a:ext>
            </a:extLst>
          </p:cNvPr>
          <p:cNvCxnSpPr>
            <a:cxnSpLocks/>
          </p:cNvCxnSpPr>
          <p:nvPr/>
        </p:nvCxnSpPr>
        <p:spPr>
          <a:xfrm>
            <a:off x="6431623" y="4246366"/>
            <a:ext cx="1709928" cy="274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97FDE2D-6B8B-26B0-4B7C-4CC15D2E640D}"/>
              </a:ext>
            </a:extLst>
          </p:cNvPr>
          <p:cNvSpPr txBox="1"/>
          <p:nvPr/>
        </p:nvSpPr>
        <p:spPr>
          <a:xfrm>
            <a:off x="6431623" y="4628858"/>
            <a:ext cx="2293412" cy="646331"/>
          </a:xfrm>
          <a:prstGeom prst="rect">
            <a:avLst/>
          </a:prstGeom>
          <a:noFill/>
        </p:spPr>
        <p:txBody>
          <a:bodyPr wrap="square" rtlCol="0">
            <a:spAutoFit/>
          </a:bodyPr>
          <a:lstStyle/>
          <a:p>
            <a:pPr algn="l"/>
            <a:r>
              <a:rPr lang="en-US" dirty="0">
                <a:latin typeface="Century Gothic" panose="020B0502020202020204" pitchFamily="34" charset="0"/>
              </a:rPr>
              <a:t>Lattice constant of a cubic structure</a:t>
            </a:r>
          </a:p>
        </p:txBody>
      </p:sp>
      <p:pic>
        <p:nvPicPr>
          <p:cNvPr id="18" name="Picture 17" descr="A close-up of a molecule&#10;&#10;AI-generated content may be incorrect.">
            <a:extLst>
              <a:ext uri="{FF2B5EF4-FFF2-40B4-BE49-F238E27FC236}">
                <a16:creationId xmlns:a16="http://schemas.microsoft.com/office/drawing/2014/main" id="{57F09195-CDEC-D481-4A1E-47F629A247BC}"/>
              </a:ext>
            </a:extLst>
          </p:cNvPr>
          <p:cNvPicPr>
            <a:picLocks noChangeAspect="1"/>
          </p:cNvPicPr>
          <p:nvPr/>
        </p:nvPicPr>
        <p:blipFill>
          <a:blip r:embed="rId4"/>
          <a:stretch>
            <a:fillRect/>
          </a:stretch>
        </p:blipFill>
        <p:spPr>
          <a:xfrm>
            <a:off x="6166941" y="1815752"/>
            <a:ext cx="2628102" cy="2418499"/>
          </a:xfrm>
          <a:prstGeom prst="rect">
            <a:avLst/>
          </a:prstGeom>
        </p:spPr>
      </p:pic>
    </p:spTree>
    <p:extLst>
      <p:ext uri="{BB962C8B-B14F-4D97-AF65-F5344CB8AC3E}">
        <p14:creationId xmlns:p14="http://schemas.microsoft.com/office/powerpoint/2010/main" val="352676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E3EA-A4B4-61E4-9178-BCEC3DCA4570}"/>
              </a:ext>
            </a:extLst>
          </p:cNvPr>
          <p:cNvSpPr>
            <a:spLocks noGrp="1"/>
          </p:cNvSpPr>
          <p:nvPr>
            <p:ph type="title"/>
          </p:nvPr>
        </p:nvSpPr>
        <p:spPr>
          <a:xfrm>
            <a:off x="394852" y="365126"/>
            <a:ext cx="8330183" cy="466281"/>
          </a:xfrm>
        </p:spPr>
        <p:txBody>
          <a:bodyPr/>
          <a:lstStyle/>
          <a:p>
            <a:r>
              <a:rPr lang="en-US" dirty="0"/>
              <a:t>Why In</a:t>
            </a:r>
            <a:r>
              <a:rPr lang="en-US" baseline="-25000" dirty="0"/>
              <a:t>0.5</a:t>
            </a:r>
            <a:r>
              <a:rPr lang="en-US" dirty="0"/>
              <a:t>Ga</a:t>
            </a:r>
            <a:r>
              <a:rPr lang="en-US" baseline="-25000" dirty="0"/>
              <a:t>0.5</a:t>
            </a:r>
            <a:r>
              <a:rPr lang="en-US" dirty="0"/>
              <a:t>As</a:t>
            </a:r>
            <a:r>
              <a:rPr lang="en-US" baseline="-25000" dirty="0"/>
              <a:t>y</a:t>
            </a:r>
            <a:r>
              <a:rPr lang="en-US" dirty="0"/>
              <a:t>Sb</a:t>
            </a:r>
            <a:r>
              <a:rPr lang="en-US" baseline="-25000" dirty="0"/>
              <a:t>1-y</a:t>
            </a:r>
            <a:r>
              <a:rPr lang="en-US" dirty="0"/>
              <a:t> Lattice Matched to </a:t>
            </a:r>
            <a:r>
              <a:rPr lang="en-US" dirty="0" err="1"/>
              <a:t>GaSb</a:t>
            </a:r>
            <a:r>
              <a:rPr lang="en-US" dirty="0"/>
              <a:t>?</a:t>
            </a:r>
          </a:p>
        </p:txBody>
      </p:sp>
      <p:sp>
        <p:nvSpPr>
          <p:cNvPr id="3" name="Content Placeholder 2">
            <a:extLst>
              <a:ext uri="{FF2B5EF4-FFF2-40B4-BE49-F238E27FC236}">
                <a16:creationId xmlns:a16="http://schemas.microsoft.com/office/drawing/2014/main" id="{946F2FC3-0B63-CB6B-638E-C4FFC8E8961D}"/>
              </a:ext>
            </a:extLst>
          </p:cNvPr>
          <p:cNvSpPr>
            <a:spLocks noGrp="1"/>
          </p:cNvSpPr>
          <p:nvPr>
            <p:ph idx="1"/>
          </p:nvPr>
        </p:nvSpPr>
        <p:spPr>
          <a:xfrm>
            <a:off x="571500" y="1825625"/>
            <a:ext cx="5067300" cy="4351338"/>
          </a:xfrm>
        </p:spPr>
        <p:txBody>
          <a:bodyPr>
            <a:normAutofit/>
          </a:bodyPr>
          <a:lstStyle/>
          <a:p>
            <a:pPr>
              <a:lnSpc>
                <a:spcPct val="150000"/>
              </a:lnSpc>
            </a:pPr>
            <a:r>
              <a:rPr lang="en-US" dirty="0"/>
              <a:t>Possible uses in: thermophotovoltaics and infrared devices</a:t>
            </a:r>
          </a:p>
          <a:p>
            <a:pPr>
              <a:lnSpc>
                <a:spcPct val="150000"/>
              </a:lnSpc>
            </a:pPr>
            <a:r>
              <a:rPr lang="en-US" dirty="0"/>
              <a:t>Specific thermoelectric applications </a:t>
            </a:r>
          </a:p>
          <a:p>
            <a:pPr lvl="1">
              <a:lnSpc>
                <a:spcPct val="150000"/>
              </a:lnSpc>
            </a:pPr>
            <a:r>
              <a:rPr lang="en-US" sz="2000" dirty="0"/>
              <a:t>Create structure which raises electrical conductivity without raising thermal conductivity -&gt; more efficient thermoelectrics</a:t>
            </a:r>
          </a:p>
        </p:txBody>
      </p:sp>
      <p:sp>
        <p:nvSpPr>
          <p:cNvPr id="4" name="Rectangle 3">
            <a:extLst>
              <a:ext uri="{FF2B5EF4-FFF2-40B4-BE49-F238E27FC236}">
                <a16:creationId xmlns:a16="http://schemas.microsoft.com/office/drawing/2014/main" id="{27A4C765-B8F6-BD12-E7AB-D5A10D78CF53}"/>
              </a:ext>
            </a:extLst>
          </p:cNvPr>
          <p:cNvSpPr/>
          <p:nvPr/>
        </p:nvSpPr>
        <p:spPr>
          <a:xfrm>
            <a:off x="6450466" y="3745446"/>
            <a:ext cx="2480216" cy="364842"/>
          </a:xfrm>
          <a:prstGeom prst="rect">
            <a:avLst/>
          </a:prstGeom>
          <a:solidFill>
            <a:srgbClr val="77A7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n-doped InAsSb</a:t>
            </a:r>
          </a:p>
        </p:txBody>
      </p:sp>
      <p:sp>
        <p:nvSpPr>
          <p:cNvPr id="5" name="Rectangle 4">
            <a:extLst>
              <a:ext uri="{FF2B5EF4-FFF2-40B4-BE49-F238E27FC236}">
                <a16:creationId xmlns:a16="http://schemas.microsoft.com/office/drawing/2014/main" id="{B499F49F-487D-0298-14F0-EA7153415EC5}"/>
              </a:ext>
            </a:extLst>
          </p:cNvPr>
          <p:cNvSpPr/>
          <p:nvPr/>
        </p:nvSpPr>
        <p:spPr>
          <a:xfrm>
            <a:off x="6450466" y="4109077"/>
            <a:ext cx="2480216" cy="364842"/>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intrinsic InAsSb</a:t>
            </a:r>
          </a:p>
        </p:txBody>
      </p:sp>
      <p:sp>
        <p:nvSpPr>
          <p:cNvPr id="6" name="Rectangle 5">
            <a:extLst>
              <a:ext uri="{FF2B5EF4-FFF2-40B4-BE49-F238E27FC236}">
                <a16:creationId xmlns:a16="http://schemas.microsoft.com/office/drawing/2014/main" id="{34E43F74-3234-E164-BBED-AED3D6E08700}"/>
              </a:ext>
            </a:extLst>
          </p:cNvPr>
          <p:cNvSpPr/>
          <p:nvPr/>
        </p:nvSpPr>
        <p:spPr>
          <a:xfrm>
            <a:off x="6450466" y="4471003"/>
            <a:ext cx="2480216" cy="36484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p-doped InAsSb</a:t>
            </a:r>
          </a:p>
        </p:txBody>
      </p:sp>
      <p:sp>
        <p:nvSpPr>
          <p:cNvPr id="7" name="TextBox 6">
            <a:extLst>
              <a:ext uri="{FF2B5EF4-FFF2-40B4-BE49-F238E27FC236}">
                <a16:creationId xmlns:a16="http://schemas.microsoft.com/office/drawing/2014/main" id="{E0D42B66-CC16-B08F-80A4-0E55FA9D7716}"/>
              </a:ext>
            </a:extLst>
          </p:cNvPr>
          <p:cNvSpPr txBox="1"/>
          <p:nvPr/>
        </p:nvSpPr>
        <p:spPr>
          <a:xfrm>
            <a:off x="5592389" y="3568590"/>
            <a:ext cx="743780" cy="364843"/>
          </a:xfrm>
          <a:prstGeom prst="rect">
            <a:avLst/>
          </a:prstGeom>
          <a:noFill/>
        </p:spPr>
        <p:txBody>
          <a:bodyPr wrap="square" rtlCol="0">
            <a:spAutoFit/>
          </a:bodyPr>
          <a:lstStyle/>
          <a:p>
            <a:pPr algn="l">
              <a:lnSpc>
                <a:spcPts val="2160"/>
              </a:lnSpc>
            </a:pPr>
            <a:r>
              <a:rPr lang="en-US" sz="1800" dirty="0">
                <a:latin typeface="Calibri" panose="020F0502020204030204" pitchFamily="34" charset="0"/>
                <a:cs typeface="Calibri" panose="020F0502020204030204" pitchFamily="34" charset="0"/>
              </a:rPr>
              <a:t>10x</a:t>
            </a:r>
          </a:p>
        </p:txBody>
      </p:sp>
      <p:sp>
        <p:nvSpPr>
          <p:cNvPr id="8" name="Rectangle 7">
            <a:extLst>
              <a:ext uri="{FF2B5EF4-FFF2-40B4-BE49-F238E27FC236}">
                <a16:creationId xmlns:a16="http://schemas.microsoft.com/office/drawing/2014/main" id="{A530401D-2115-A7CF-B869-1BEF1FC95C08}"/>
              </a:ext>
            </a:extLst>
          </p:cNvPr>
          <p:cNvSpPr/>
          <p:nvPr/>
        </p:nvSpPr>
        <p:spPr>
          <a:xfrm>
            <a:off x="6450466" y="3386169"/>
            <a:ext cx="2480216" cy="364842"/>
          </a:xfrm>
          <a:prstGeom prst="rect">
            <a:avLst/>
          </a:prstGeom>
          <a:solidFill>
            <a:srgbClr val="77A7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n-doped InGaAsSb</a:t>
            </a:r>
          </a:p>
        </p:txBody>
      </p:sp>
      <p:sp>
        <p:nvSpPr>
          <p:cNvPr id="9" name="Rectangle 8">
            <a:extLst>
              <a:ext uri="{FF2B5EF4-FFF2-40B4-BE49-F238E27FC236}">
                <a16:creationId xmlns:a16="http://schemas.microsoft.com/office/drawing/2014/main" id="{2531DEC8-BFC7-4826-009E-0A503F33F6EC}"/>
              </a:ext>
            </a:extLst>
          </p:cNvPr>
          <p:cNvSpPr/>
          <p:nvPr/>
        </p:nvSpPr>
        <p:spPr>
          <a:xfrm>
            <a:off x="6450471" y="3023414"/>
            <a:ext cx="2480216" cy="364842"/>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intrinsic InGaAsSb</a:t>
            </a:r>
          </a:p>
        </p:txBody>
      </p:sp>
      <p:sp>
        <p:nvSpPr>
          <p:cNvPr id="10" name="Rectangle 9">
            <a:extLst>
              <a:ext uri="{FF2B5EF4-FFF2-40B4-BE49-F238E27FC236}">
                <a16:creationId xmlns:a16="http://schemas.microsoft.com/office/drawing/2014/main" id="{07A96093-45EE-6CE4-14E8-16787A3FD7E6}"/>
              </a:ext>
            </a:extLst>
          </p:cNvPr>
          <p:cNvSpPr/>
          <p:nvPr/>
        </p:nvSpPr>
        <p:spPr>
          <a:xfrm>
            <a:off x="6450466" y="2662172"/>
            <a:ext cx="2480216" cy="36484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p-doped InGaAsSb</a:t>
            </a:r>
          </a:p>
        </p:txBody>
      </p:sp>
      <p:sp>
        <p:nvSpPr>
          <p:cNvPr id="11" name="Left Brace 10">
            <a:extLst>
              <a:ext uri="{FF2B5EF4-FFF2-40B4-BE49-F238E27FC236}">
                <a16:creationId xmlns:a16="http://schemas.microsoft.com/office/drawing/2014/main" id="{423DEABD-B4B4-8A7D-3E97-F22317C1B0AE}"/>
              </a:ext>
            </a:extLst>
          </p:cNvPr>
          <p:cNvSpPr/>
          <p:nvPr/>
        </p:nvSpPr>
        <p:spPr>
          <a:xfrm>
            <a:off x="6123897" y="2676899"/>
            <a:ext cx="228598" cy="2137173"/>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3DB3234-4C67-BB9F-7B63-2B00762D8DE0}"/>
              </a:ext>
            </a:extLst>
          </p:cNvPr>
          <p:cNvSpPr txBox="1"/>
          <p:nvPr/>
        </p:nvSpPr>
        <p:spPr>
          <a:xfrm>
            <a:off x="6450467" y="2294294"/>
            <a:ext cx="2480216" cy="364843"/>
          </a:xfrm>
          <a:prstGeom prst="rect">
            <a:avLst/>
          </a:prstGeom>
          <a:noFill/>
        </p:spPr>
        <p:txBody>
          <a:bodyPr wrap="square" rtlCol="0">
            <a:spAutoFit/>
          </a:bodyPr>
          <a:lstStyle/>
          <a:p>
            <a:pPr algn="ctr">
              <a:lnSpc>
                <a:spcPts val="2160"/>
              </a:lnSpc>
            </a:pPr>
            <a:r>
              <a:rPr lang="en-US" sz="1800" dirty="0">
                <a:latin typeface="Calibri" panose="020F0502020204030204" pitchFamily="34" charset="0"/>
                <a:cs typeface="Calibri" panose="020F0502020204030204" pitchFamily="34" charset="0"/>
              </a:rPr>
              <a:t>Heat Sink</a:t>
            </a:r>
          </a:p>
        </p:txBody>
      </p:sp>
      <p:sp>
        <p:nvSpPr>
          <p:cNvPr id="13" name="TextBox 12">
            <a:extLst>
              <a:ext uri="{FF2B5EF4-FFF2-40B4-BE49-F238E27FC236}">
                <a16:creationId xmlns:a16="http://schemas.microsoft.com/office/drawing/2014/main" id="{35AB8359-E31E-8A43-A1F6-6C6A8D974898}"/>
              </a:ext>
            </a:extLst>
          </p:cNvPr>
          <p:cNvSpPr txBox="1"/>
          <p:nvPr/>
        </p:nvSpPr>
        <p:spPr>
          <a:xfrm>
            <a:off x="6450466" y="4838880"/>
            <a:ext cx="2480216" cy="364843"/>
          </a:xfrm>
          <a:prstGeom prst="rect">
            <a:avLst/>
          </a:prstGeom>
          <a:noFill/>
        </p:spPr>
        <p:txBody>
          <a:bodyPr wrap="square" rtlCol="0">
            <a:spAutoFit/>
          </a:bodyPr>
          <a:lstStyle/>
          <a:p>
            <a:pPr algn="ctr">
              <a:lnSpc>
                <a:spcPts val="2160"/>
              </a:lnSpc>
            </a:pPr>
            <a:r>
              <a:rPr lang="en-US" dirty="0">
                <a:latin typeface="Calibri" panose="020F0502020204030204" pitchFamily="34" charset="0"/>
                <a:cs typeface="Calibri" panose="020F0502020204030204" pitchFamily="34" charset="0"/>
              </a:rPr>
              <a:t>Heat Source</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47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02D8-E8DF-30E4-2FFD-E54A267C3F09}"/>
              </a:ext>
            </a:extLst>
          </p:cNvPr>
          <p:cNvSpPr>
            <a:spLocks noGrp="1"/>
          </p:cNvSpPr>
          <p:nvPr>
            <p:ph type="title"/>
          </p:nvPr>
        </p:nvSpPr>
        <p:spPr/>
        <p:txBody>
          <a:bodyPr/>
          <a:lstStyle/>
          <a:p>
            <a:r>
              <a:rPr lang="en-US" dirty="0"/>
              <a:t>Miscibility Gap in InGaAsSb</a:t>
            </a:r>
          </a:p>
        </p:txBody>
      </p:sp>
      <p:pic>
        <p:nvPicPr>
          <p:cNvPr id="8" name="Picture 7" descr="A graph of a diagram&#10;&#10;AI-generated content may be incorrect.">
            <a:extLst>
              <a:ext uri="{FF2B5EF4-FFF2-40B4-BE49-F238E27FC236}">
                <a16:creationId xmlns:a16="http://schemas.microsoft.com/office/drawing/2014/main" id="{54ACED7D-9AA0-E6FD-4AC2-60663BB5B726}"/>
              </a:ext>
            </a:extLst>
          </p:cNvPr>
          <p:cNvPicPr>
            <a:picLocks noChangeAspect="1"/>
          </p:cNvPicPr>
          <p:nvPr/>
        </p:nvPicPr>
        <p:blipFill>
          <a:blip r:embed="rId3"/>
          <a:stretch>
            <a:fillRect/>
          </a:stretch>
        </p:blipFill>
        <p:spPr>
          <a:xfrm>
            <a:off x="1291561" y="1143924"/>
            <a:ext cx="4516922" cy="4993708"/>
          </a:xfrm>
          <a:prstGeom prst="rect">
            <a:avLst/>
          </a:prstGeom>
        </p:spPr>
      </p:pic>
      <p:sp>
        <p:nvSpPr>
          <p:cNvPr id="11" name="TextBox 10">
            <a:extLst>
              <a:ext uri="{FF2B5EF4-FFF2-40B4-BE49-F238E27FC236}">
                <a16:creationId xmlns:a16="http://schemas.microsoft.com/office/drawing/2014/main" id="{0EC600D9-8B4E-2C96-0008-68971F500978}"/>
              </a:ext>
            </a:extLst>
          </p:cNvPr>
          <p:cNvSpPr txBox="1"/>
          <p:nvPr/>
        </p:nvSpPr>
        <p:spPr>
          <a:xfrm>
            <a:off x="0" y="6455465"/>
            <a:ext cx="6413679" cy="369332"/>
          </a:xfrm>
          <a:prstGeom prst="rect">
            <a:avLst/>
          </a:prstGeom>
          <a:noFill/>
        </p:spPr>
        <p:txBody>
          <a:bodyPr wrap="square" rtlCol="0">
            <a:spAutoFit/>
          </a:bodyPr>
          <a:lstStyle/>
          <a:p>
            <a:r>
              <a:rPr lang="en-US" sz="900" dirty="0"/>
              <a:t>V.S. Sorokin, “Novel approach to the calculation of instability regions in </a:t>
            </a:r>
            <a:r>
              <a:rPr lang="en-US" sz="900" dirty="0" err="1"/>
              <a:t>GaInAsSb</a:t>
            </a:r>
            <a:r>
              <a:rPr lang="en-US" sz="900" dirty="0"/>
              <a:t> alloys”,  Journal of Crystal Growth, 216 (2000). https://doi.org/10.1016/S0022-0248(00)00363-8</a:t>
            </a:r>
          </a:p>
        </p:txBody>
      </p:sp>
      <p:cxnSp>
        <p:nvCxnSpPr>
          <p:cNvPr id="3" name="Straight Connector 2">
            <a:extLst>
              <a:ext uri="{FF2B5EF4-FFF2-40B4-BE49-F238E27FC236}">
                <a16:creationId xmlns:a16="http://schemas.microsoft.com/office/drawing/2014/main" id="{252E0171-F7BB-8096-10C4-343CF2895E5E}"/>
              </a:ext>
            </a:extLst>
          </p:cNvPr>
          <p:cNvCxnSpPr>
            <a:cxnSpLocks/>
          </p:cNvCxnSpPr>
          <p:nvPr/>
        </p:nvCxnSpPr>
        <p:spPr>
          <a:xfrm flipV="1">
            <a:off x="3622646" y="1734671"/>
            <a:ext cx="0" cy="387705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8DB3D7-07E9-C2D0-A09E-03FD7E5DAF68}"/>
              </a:ext>
            </a:extLst>
          </p:cNvPr>
          <p:cNvSpPr txBox="1"/>
          <p:nvPr/>
        </p:nvSpPr>
        <p:spPr>
          <a:xfrm>
            <a:off x="6413679" y="2785939"/>
            <a:ext cx="2119257" cy="141878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MBE growth temperatures: </a:t>
            </a:r>
          </a:p>
          <a:p>
            <a:pPr>
              <a:lnSpc>
                <a:spcPct val="150000"/>
              </a:lnSpc>
            </a:pPr>
            <a:r>
              <a:rPr lang="en-US" sz="2000" dirty="0">
                <a:latin typeface="Century Gothic" panose="020B0502020202020204" pitchFamily="34" charset="0"/>
              </a:rPr>
              <a:t>400-600 °C </a:t>
            </a:r>
          </a:p>
        </p:txBody>
      </p:sp>
    </p:spTree>
    <p:extLst>
      <p:ext uri="{BB962C8B-B14F-4D97-AF65-F5344CB8AC3E}">
        <p14:creationId xmlns:p14="http://schemas.microsoft.com/office/powerpoint/2010/main" val="415937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61F6-A59D-9ED0-9068-5AA9CA31F80E}"/>
              </a:ext>
            </a:extLst>
          </p:cNvPr>
          <p:cNvSpPr>
            <a:spLocks noGrp="1"/>
          </p:cNvSpPr>
          <p:nvPr>
            <p:ph type="title"/>
          </p:nvPr>
        </p:nvSpPr>
        <p:spPr>
          <a:xfrm>
            <a:off x="394852" y="432599"/>
            <a:ext cx="8334734" cy="466344"/>
          </a:xfrm>
        </p:spPr>
        <p:txBody>
          <a:bodyPr vert="horz" lIns="91440" tIns="45720" rIns="91440" bIns="45720" rtlCol="0" anchor="t" anchorCtr="0">
            <a:normAutofit/>
          </a:bodyPr>
          <a:lstStyle/>
          <a:p>
            <a:r>
              <a:rPr lang="en-US" b="1" kern="1200" dirty="0">
                <a:latin typeface="Century Gothic" panose="020B0502020202020204" pitchFamily="34" charset="0"/>
                <a:ea typeface="+mj-ea"/>
                <a:cs typeface="+mj-cs"/>
              </a:rPr>
              <a:t>Avoiding the Miscibility Gap</a:t>
            </a:r>
          </a:p>
        </p:txBody>
      </p:sp>
      <p:sp>
        <p:nvSpPr>
          <p:cNvPr id="3" name="Content Placeholder 2">
            <a:extLst>
              <a:ext uri="{FF2B5EF4-FFF2-40B4-BE49-F238E27FC236}">
                <a16:creationId xmlns:a16="http://schemas.microsoft.com/office/drawing/2014/main" id="{C9F88DB8-B9F0-9F70-DEF8-16D64FA93E3D}"/>
              </a:ext>
            </a:extLst>
          </p:cNvPr>
          <p:cNvSpPr>
            <a:spLocks noGrp="1"/>
          </p:cNvSpPr>
          <p:nvPr>
            <p:ph sz="half" idx="10"/>
          </p:nvPr>
        </p:nvSpPr>
        <p:spPr>
          <a:xfrm>
            <a:off x="545898" y="1662116"/>
            <a:ext cx="8183688" cy="1886627"/>
          </a:xfrm>
        </p:spPr>
        <p:txBody>
          <a:bodyPr vert="horz" lIns="91440" tIns="45720" rIns="91440" bIns="45720" rtlCol="0">
            <a:normAutofit/>
          </a:bodyPr>
          <a:lstStyle/>
          <a:p>
            <a:pPr>
              <a:lnSpc>
                <a:spcPct val="150000"/>
              </a:lnSpc>
            </a:pPr>
            <a:r>
              <a:rPr lang="en-US" sz="2000" dirty="0"/>
              <a:t>Use a digital alloy (Maddox 2016)</a:t>
            </a:r>
          </a:p>
          <a:p>
            <a:pPr>
              <a:lnSpc>
                <a:spcPct val="150000"/>
              </a:lnSpc>
            </a:pPr>
            <a:r>
              <a:rPr lang="en-US" sz="2000" dirty="0"/>
              <a:t>Rely on MBE being a non equilibrium growth process</a:t>
            </a:r>
          </a:p>
          <a:p>
            <a:pPr>
              <a:lnSpc>
                <a:spcPct val="150000"/>
              </a:lnSpc>
            </a:pPr>
            <a:endParaRPr lang="en-US" sz="1700" dirty="0"/>
          </a:p>
        </p:txBody>
      </p:sp>
      <p:sp>
        <p:nvSpPr>
          <p:cNvPr id="4" name="TextBox 3">
            <a:extLst>
              <a:ext uri="{FF2B5EF4-FFF2-40B4-BE49-F238E27FC236}">
                <a16:creationId xmlns:a16="http://schemas.microsoft.com/office/drawing/2014/main" id="{7105E1A7-B218-C895-AEEB-A6A8BFE9F32E}"/>
              </a:ext>
            </a:extLst>
          </p:cNvPr>
          <p:cNvSpPr txBox="1"/>
          <p:nvPr/>
        </p:nvSpPr>
        <p:spPr>
          <a:xfrm>
            <a:off x="-1" y="6196007"/>
            <a:ext cx="9594761" cy="458787"/>
          </a:xfrm>
          <a:prstGeom prst="rect">
            <a:avLst/>
          </a:prstGeom>
        </p:spPr>
        <p:txBody>
          <a:bodyPr vert="horz" lIns="91440" tIns="45720" rIns="91440" bIns="45720" rtlCol="0">
            <a:noAutofit/>
          </a:bodyPr>
          <a:lstStyle/>
          <a:p>
            <a:pPr defTabSz="685800">
              <a:lnSpc>
                <a:spcPct val="90000"/>
              </a:lnSpc>
              <a:spcBef>
                <a:spcPts val="750"/>
              </a:spcBef>
              <a:buClr>
                <a:schemeClr val="accent1"/>
              </a:buClr>
            </a:pPr>
            <a:r>
              <a:rPr lang="en-US" sz="900" kern="1200">
                <a:latin typeface="Calibri" panose="020F0502020204030204" pitchFamily="34" charset="0"/>
                <a:cs typeface="Calibri" panose="020F0502020204030204" pitchFamily="34" charset="0"/>
              </a:rPr>
              <a:t>S. J. Maddox, S. D. March, and S. R. Bank, “Broadly tunable alinassb digital alloys grown on GaSb”, Crystal Growth &amp; Design 16, 3582 (2016), https://doi.org/10.1021/acs.cgd.5b01515.</a:t>
            </a:r>
            <a:endParaRPr lang="en-US" sz="900" kern="1200" dirty="0">
              <a:latin typeface="Calibri" panose="020F0502020204030204" pitchFamily="34" charset="0"/>
              <a:cs typeface="Calibri" panose="020F0502020204030204" pitchFamily="34" charset="0"/>
            </a:endParaRPr>
          </a:p>
        </p:txBody>
      </p:sp>
      <p:pic>
        <p:nvPicPr>
          <p:cNvPr id="10" name="Picture 9" descr="A diagram of a layer structure&#10;&#10;AI-generated content may be incorrect.">
            <a:extLst>
              <a:ext uri="{FF2B5EF4-FFF2-40B4-BE49-F238E27FC236}">
                <a16:creationId xmlns:a16="http://schemas.microsoft.com/office/drawing/2014/main" id="{3E15FAFD-E62D-D38D-1726-5A6A46CC6BD8}"/>
              </a:ext>
            </a:extLst>
          </p:cNvPr>
          <p:cNvPicPr>
            <a:picLocks noChangeAspect="1"/>
          </p:cNvPicPr>
          <p:nvPr/>
        </p:nvPicPr>
        <p:blipFill>
          <a:blip r:embed="rId3"/>
          <a:srcRect l="11709" r="10420" b="12758"/>
          <a:stretch>
            <a:fillRect/>
          </a:stretch>
        </p:blipFill>
        <p:spPr>
          <a:xfrm>
            <a:off x="645943" y="3112377"/>
            <a:ext cx="4740095" cy="2862880"/>
          </a:xfrm>
          <a:prstGeom prst="rect">
            <a:avLst/>
          </a:prstGeom>
        </p:spPr>
      </p:pic>
      <p:sp>
        <p:nvSpPr>
          <p:cNvPr id="5" name="TextBox 4">
            <a:extLst>
              <a:ext uri="{FF2B5EF4-FFF2-40B4-BE49-F238E27FC236}">
                <a16:creationId xmlns:a16="http://schemas.microsoft.com/office/drawing/2014/main" id="{14C96F25-52B0-419F-8654-C21EA2C3AAA7}"/>
              </a:ext>
            </a:extLst>
          </p:cNvPr>
          <p:cNvSpPr txBox="1"/>
          <p:nvPr/>
        </p:nvSpPr>
        <p:spPr>
          <a:xfrm>
            <a:off x="-1" y="6425400"/>
            <a:ext cx="6413679" cy="369332"/>
          </a:xfrm>
          <a:prstGeom prst="rect">
            <a:avLst/>
          </a:prstGeom>
          <a:noFill/>
        </p:spPr>
        <p:txBody>
          <a:bodyPr wrap="square" rtlCol="0">
            <a:spAutoFit/>
          </a:bodyPr>
          <a:lstStyle/>
          <a:p>
            <a:r>
              <a:rPr lang="en-US" sz="900" dirty="0"/>
              <a:t>V.S. Sorokin, “Novel approach to the calculation of instability regions in </a:t>
            </a:r>
            <a:r>
              <a:rPr lang="en-US" sz="900" dirty="0" err="1"/>
              <a:t>GaInAsSb</a:t>
            </a:r>
            <a:r>
              <a:rPr lang="en-US" sz="900" dirty="0"/>
              <a:t> alloys”,  Journal of Crystal Growth, 216 (2000). https://doi.org/10.1016/S0022-0248(00)00363-8</a:t>
            </a:r>
          </a:p>
        </p:txBody>
      </p:sp>
    </p:spTree>
    <p:extLst>
      <p:ext uri="{BB962C8B-B14F-4D97-AF65-F5344CB8AC3E}">
        <p14:creationId xmlns:p14="http://schemas.microsoft.com/office/powerpoint/2010/main" val="156891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F727-3884-D4CF-B74E-5025502B8F41}"/>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F092892-9D87-E108-8AC8-392B4C56C2B3}"/>
              </a:ext>
            </a:extLst>
          </p:cNvPr>
          <p:cNvSpPr>
            <a:spLocks noGrp="1"/>
          </p:cNvSpPr>
          <p:nvPr>
            <p:ph idx="1"/>
          </p:nvPr>
        </p:nvSpPr>
        <p:spPr>
          <a:xfrm>
            <a:off x="418965" y="1800573"/>
            <a:ext cx="4267200" cy="4351338"/>
          </a:xfrm>
        </p:spPr>
        <p:txBody>
          <a:bodyPr>
            <a:normAutofit/>
          </a:bodyPr>
          <a:lstStyle/>
          <a:p>
            <a:pPr marL="0" indent="0">
              <a:lnSpc>
                <a:spcPct val="150000"/>
              </a:lnSpc>
              <a:buNone/>
            </a:pPr>
            <a:r>
              <a:rPr lang="en-US" sz="1700" dirty="0"/>
              <a:t>For InGaAsSb thin films grown via MBE:</a:t>
            </a:r>
          </a:p>
          <a:p>
            <a:pPr marL="457200" indent="-457200">
              <a:lnSpc>
                <a:spcPct val="150000"/>
              </a:lnSpc>
              <a:buFont typeface="Arial" panose="020B0604020202020204" pitchFamily="34" charset="0"/>
              <a:buAutoNum type="arabicParenR"/>
            </a:pPr>
            <a:r>
              <a:rPr lang="en-US" sz="1700" dirty="0"/>
              <a:t>Utilize X-ray diffraction (XRD) to calculate lattice constant</a:t>
            </a:r>
          </a:p>
          <a:p>
            <a:pPr marL="457200" indent="-457200">
              <a:lnSpc>
                <a:spcPct val="150000"/>
              </a:lnSpc>
              <a:buAutoNum type="arabicParenR"/>
            </a:pPr>
            <a:r>
              <a:rPr lang="en-US" sz="1700" dirty="0"/>
              <a:t>Analyze XRD data along with growth conditions</a:t>
            </a:r>
          </a:p>
          <a:p>
            <a:pPr marL="0" indent="0">
              <a:lnSpc>
                <a:spcPct val="150000"/>
              </a:lnSpc>
              <a:buNone/>
            </a:pPr>
            <a:r>
              <a:rPr lang="en-US" sz="1700" dirty="0"/>
              <a:t>Final goal: grow In</a:t>
            </a:r>
            <a:r>
              <a:rPr lang="en-US" sz="1700" baseline="-25000" dirty="0"/>
              <a:t>0.5</a:t>
            </a:r>
            <a:r>
              <a:rPr lang="en-US" sz="1700" dirty="0"/>
              <a:t>Ga</a:t>
            </a:r>
            <a:r>
              <a:rPr lang="en-US" sz="1700" baseline="-25000" dirty="0"/>
              <a:t>0.5</a:t>
            </a:r>
            <a:r>
              <a:rPr lang="en-US" sz="1700" dirty="0"/>
              <a:t>As</a:t>
            </a:r>
            <a:r>
              <a:rPr lang="en-US" sz="1700" baseline="-25000" dirty="0"/>
              <a:t>y</a:t>
            </a:r>
            <a:r>
              <a:rPr lang="en-US" sz="1700" dirty="0"/>
              <a:t>Sb</a:t>
            </a:r>
            <a:r>
              <a:rPr lang="en-US" sz="1700" baseline="-25000" dirty="0"/>
              <a:t>1-y</a:t>
            </a:r>
            <a:r>
              <a:rPr lang="en-US" sz="1700" dirty="0"/>
              <a:t> lattice matched to </a:t>
            </a:r>
            <a:r>
              <a:rPr lang="en-US" sz="1700" dirty="0" err="1"/>
              <a:t>GaSb</a:t>
            </a:r>
            <a:endParaRPr lang="en-US" sz="1700" dirty="0"/>
          </a:p>
        </p:txBody>
      </p:sp>
      <p:sp>
        <p:nvSpPr>
          <p:cNvPr id="4" name="TextBox 3">
            <a:extLst>
              <a:ext uri="{FF2B5EF4-FFF2-40B4-BE49-F238E27FC236}">
                <a16:creationId xmlns:a16="http://schemas.microsoft.com/office/drawing/2014/main" id="{58B4CB12-13FE-5C65-8DD0-2068CE405958}"/>
              </a:ext>
            </a:extLst>
          </p:cNvPr>
          <p:cNvSpPr txBox="1"/>
          <p:nvPr/>
        </p:nvSpPr>
        <p:spPr>
          <a:xfrm>
            <a:off x="106094" y="6444746"/>
            <a:ext cx="3618298" cy="341119"/>
          </a:xfrm>
          <a:prstGeom prst="rect">
            <a:avLst/>
          </a:prstGeom>
          <a:noFill/>
        </p:spPr>
        <p:txBody>
          <a:bodyPr wrap="none" rtlCol="0">
            <a:spAutoFit/>
          </a:bodyPr>
          <a:lstStyle/>
          <a:p>
            <a:pPr>
              <a:lnSpc>
                <a:spcPts val="2160"/>
              </a:lnSpc>
            </a:pPr>
            <a:r>
              <a:rPr lang="en-US" sz="1100" dirty="0">
                <a:latin typeface="Calibri" panose="020F0502020204030204" pitchFamily="34" charset="0"/>
                <a:cs typeface="Calibri" panose="020F0502020204030204" pitchFamily="34" charset="0"/>
              </a:rPr>
              <a:t>https://</a:t>
            </a:r>
            <a:r>
              <a:rPr lang="en-US" sz="1100" dirty="0" err="1">
                <a:latin typeface="Calibri" panose="020F0502020204030204" pitchFamily="34" charset="0"/>
                <a:cs typeface="Calibri" panose="020F0502020204030204" pitchFamily="34" charset="0"/>
              </a:rPr>
              <a:t>palmstrom.cnsi.ucsb.edu</a:t>
            </a:r>
            <a:r>
              <a:rPr lang="en-US" sz="1100" dirty="0">
                <a:latin typeface="Calibri" panose="020F0502020204030204" pitchFamily="34" charset="0"/>
                <a:cs typeface="Calibri" panose="020F0502020204030204" pitchFamily="34" charset="0"/>
              </a:rPr>
              <a:t>/facilities/materials-growth</a:t>
            </a:r>
          </a:p>
        </p:txBody>
      </p:sp>
      <p:pic>
        <p:nvPicPr>
          <p:cNvPr id="6" name="Picture 5" descr="A large machine with many wires&#10;&#10;AI-generated content may be incorrect.">
            <a:extLst>
              <a:ext uri="{FF2B5EF4-FFF2-40B4-BE49-F238E27FC236}">
                <a16:creationId xmlns:a16="http://schemas.microsoft.com/office/drawing/2014/main" id="{63A42064-DB8B-0267-99AB-435AFDB0345D}"/>
              </a:ext>
            </a:extLst>
          </p:cNvPr>
          <p:cNvPicPr>
            <a:picLocks noChangeAspect="1"/>
          </p:cNvPicPr>
          <p:nvPr/>
        </p:nvPicPr>
        <p:blipFill>
          <a:blip r:embed="rId3"/>
          <a:stretch>
            <a:fillRect/>
          </a:stretch>
        </p:blipFill>
        <p:spPr>
          <a:xfrm>
            <a:off x="5070336" y="1459522"/>
            <a:ext cx="3654699" cy="3692769"/>
          </a:xfrm>
          <a:prstGeom prst="rect">
            <a:avLst/>
          </a:prstGeom>
        </p:spPr>
      </p:pic>
    </p:spTree>
    <p:extLst>
      <p:ext uri="{BB962C8B-B14F-4D97-AF65-F5344CB8AC3E}">
        <p14:creationId xmlns:p14="http://schemas.microsoft.com/office/powerpoint/2010/main" val="84466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FFC148-C7CF-CD93-BDDD-19AB87A044A9}"/>
                  </a:ext>
                </a:extLst>
              </p:cNvPr>
              <p:cNvSpPr>
                <a:spLocks noGrp="1"/>
              </p:cNvSpPr>
              <p:nvPr>
                <p:ph type="title"/>
              </p:nvPr>
            </p:nvSpPr>
            <p:spPr/>
            <p:txBody>
              <a:bodyPr/>
              <a:lstStyle/>
              <a:p>
                <a:r>
                  <a:rPr lang="en-US" dirty="0"/>
                  <a:t>X Ray Diffraction (XRD) &amp; 2</a:t>
                </a:r>
                <a14:m>
                  <m:oMath xmlns:m="http://schemas.openxmlformats.org/officeDocument/2006/math">
                    <m:r>
                      <a:rPr lang="en-US" i="1" dirty="0">
                        <a:latin typeface="Cambria Math" panose="02040503050406030204" pitchFamily="18" charset="0"/>
                        <a:ea typeface="Cambria Math" panose="02040503050406030204" pitchFamily="18" charset="0"/>
                      </a:rPr>
                      <m:t>𝜽</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𝝎</m:t>
                    </m:r>
                  </m:oMath>
                </a14:m>
                <a:r>
                  <a:rPr lang="en-US" dirty="0"/>
                  <a:t> Scans </a:t>
                </a:r>
              </a:p>
            </p:txBody>
          </p:sp>
        </mc:Choice>
        <mc:Fallback xmlns="">
          <p:sp>
            <p:nvSpPr>
              <p:cNvPr id="2" name="Title 1">
                <a:extLst>
                  <a:ext uri="{FF2B5EF4-FFF2-40B4-BE49-F238E27FC236}">
                    <a16:creationId xmlns:a16="http://schemas.microsoft.com/office/drawing/2014/main" id="{7FFFC148-C7CF-CD93-BDDD-19AB87A044A9}"/>
                  </a:ext>
                </a:extLst>
              </p:cNvPr>
              <p:cNvSpPr>
                <a:spLocks noGrp="1" noRot="1" noChangeAspect="1" noMove="1" noResize="1" noEditPoints="1" noAdjustHandles="1" noChangeArrowheads="1" noChangeShapeType="1" noTextEdit="1"/>
              </p:cNvSpPr>
              <p:nvPr>
                <p:ph type="title"/>
              </p:nvPr>
            </p:nvSpPr>
            <p:spPr>
              <a:blipFill>
                <a:blip r:embed="rId4"/>
                <a:stretch>
                  <a:fillRect l="-1370" t="-24324" b="-35135"/>
                </a:stretch>
              </a:blipFill>
            </p:spPr>
            <p:txBody>
              <a:bodyPr/>
              <a:lstStyle/>
              <a:p>
                <a:r>
                  <a:rPr lang="en-US">
                    <a:noFill/>
                  </a:rPr>
                  <a:t> </a:t>
                </a:r>
              </a:p>
            </p:txBody>
          </p:sp>
        </mc:Fallback>
      </mc:AlternateContent>
      <p:pic>
        <p:nvPicPr>
          <p:cNvPr id="8" name="Content Placeholder 7" descr="A diagram of a mathematical equation&#10;&#10;AI-generated content may be incorrect.">
            <a:extLst>
              <a:ext uri="{FF2B5EF4-FFF2-40B4-BE49-F238E27FC236}">
                <a16:creationId xmlns:a16="http://schemas.microsoft.com/office/drawing/2014/main" id="{57D81034-4537-FEF3-5CC8-E2AE8C1BD309}"/>
              </a:ext>
            </a:extLst>
          </p:cNvPr>
          <p:cNvPicPr>
            <a:picLocks noGrp="1" noChangeAspect="1"/>
          </p:cNvPicPr>
          <p:nvPr>
            <p:ph sz="half" idx="1"/>
          </p:nvPr>
        </p:nvPicPr>
        <p:blipFill>
          <a:blip r:embed="rId5"/>
          <a:srcRect b="17173"/>
          <a:stretch>
            <a:fillRect/>
          </a:stretch>
        </p:blipFill>
        <p:spPr>
          <a:xfrm>
            <a:off x="4484896" y="2077093"/>
            <a:ext cx="4591562" cy="2413324"/>
          </a:xfrm>
        </p:spPr>
      </p:pic>
      <p:pic>
        <p:nvPicPr>
          <p:cNvPr id="6" name="Content Placeholder 5" descr="Diagram of a diffractometer&#10;&#10;AI-generated content may be incorrect.">
            <a:extLst>
              <a:ext uri="{FF2B5EF4-FFF2-40B4-BE49-F238E27FC236}">
                <a16:creationId xmlns:a16="http://schemas.microsoft.com/office/drawing/2014/main" id="{389B55C5-CDDB-4753-3335-DDF83B902ED5}"/>
              </a:ext>
            </a:extLst>
          </p:cNvPr>
          <p:cNvPicPr>
            <a:picLocks noGrp="1" noChangeAspect="1"/>
          </p:cNvPicPr>
          <p:nvPr>
            <p:ph sz="half" idx="2"/>
          </p:nvPr>
        </p:nvPicPr>
        <p:blipFill>
          <a:blip r:embed="rId6"/>
          <a:srcRect b="12270"/>
          <a:stretch>
            <a:fillRect/>
          </a:stretch>
        </p:blipFill>
        <p:spPr>
          <a:xfrm>
            <a:off x="59292" y="2175605"/>
            <a:ext cx="4355132" cy="2363673"/>
          </a:xfrm>
        </p:spPr>
      </p:pic>
      <p:sp>
        <p:nvSpPr>
          <p:cNvPr id="11" name="TextBox 10">
            <a:extLst>
              <a:ext uri="{FF2B5EF4-FFF2-40B4-BE49-F238E27FC236}">
                <a16:creationId xmlns:a16="http://schemas.microsoft.com/office/drawing/2014/main" id="{665C5872-C84C-0594-00FF-76DA846515CF}"/>
              </a:ext>
            </a:extLst>
          </p:cNvPr>
          <p:cNvSpPr txBox="1"/>
          <p:nvPr/>
        </p:nvSpPr>
        <p:spPr>
          <a:xfrm>
            <a:off x="0" y="6425401"/>
            <a:ext cx="6089031" cy="430887"/>
          </a:xfrm>
          <a:prstGeom prst="rect">
            <a:avLst/>
          </a:prstGeom>
          <a:noFill/>
        </p:spPr>
        <p:txBody>
          <a:bodyPr wrap="square" rtlCol="0">
            <a:spAutoFit/>
          </a:bodyPr>
          <a:lstStyle/>
          <a:p>
            <a:r>
              <a:rPr lang="en-US" sz="1100" dirty="0"/>
              <a:t>G.F. Harrington, and J. Santiso, “Back-to-Basics tutorial: X-ray diffraction of thin films,” Journal of </a:t>
            </a:r>
            <a:r>
              <a:rPr lang="en-US" sz="1100" dirty="0" err="1"/>
              <a:t>Electroceramics</a:t>
            </a:r>
            <a:r>
              <a:rPr lang="en-US" sz="1100" dirty="0"/>
              <a:t> </a:t>
            </a:r>
            <a:r>
              <a:rPr lang="en-US" sz="1100" b="1" dirty="0"/>
              <a:t>47</a:t>
            </a:r>
            <a:r>
              <a:rPr lang="en-US" sz="1100" dirty="0"/>
              <a:t>(4), 141–163 (2021).</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78C2E73-40B9-B448-9AA5-DDD84D532EFB}"/>
                  </a:ext>
                </a:extLst>
              </p:cNvPr>
              <p:cNvSpPr txBox="1">
                <a:spLocks/>
              </p:cNvSpPr>
              <p:nvPr/>
            </p:nvSpPr>
            <p:spPr>
              <a:xfrm>
                <a:off x="993114" y="5115339"/>
                <a:ext cx="7182677" cy="13466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b="1" dirty="0"/>
                  <a:t>Use Bragg’s Law to find lattice constant:</a:t>
                </a:r>
                <a:r>
                  <a:rPr lang="en-US" dirty="0"/>
                  <a:t> </a:t>
                </a:r>
              </a:p>
              <a:p>
                <a:pPr marL="0" indent="0" algn="ctr">
                  <a:buFont typeface="Arial" panose="020B0604020202020204" pitchFamily="34" charset="0"/>
                  <a:buNone/>
                </a:pPr>
                <a:r>
                  <a:rPr lang="en-US" dirty="0"/>
                  <a:t>2d sin(</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 n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4" name="Content Placeholder 2">
                <a:extLst>
                  <a:ext uri="{FF2B5EF4-FFF2-40B4-BE49-F238E27FC236}">
                    <a16:creationId xmlns:a16="http://schemas.microsoft.com/office/drawing/2014/main" id="{C78C2E73-40B9-B448-9AA5-DDD84D532EFB}"/>
                  </a:ext>
                </a:extLst>
              </p:cNvPr>
              <p:cNvSpPr txBox="1">
                <a:spLocks noRot="1" noChangeAspect="1" noMove="1" noResize="1" noEditPoints="1" noAdjustHandles="1" noChangeArrowheads="1" noChangeShapeType="1" noTextEdit="1"/>
              </p:cNvSpPr>
              <p:nvPr/>
            </p:nvSpPr>
            <p:spPr>
              <a:xfrm>
                <a:off x="993114" y="5115339"/>
                <a:ext cx="7182677" cy="1346638"/>
              </a:xfrm>
              <a:prstGeom prst="rect">
                <a:avLst/>
              </a:prstGeom>
              <a:blipFill>
                <a:blip r:embed="rId7"/>
                <a:stretch>
                  <a:fillRect t="-5607"/>
                </a:stretch>
              </a:blipFill>
            </p:spPr>
            <p:txBody>
              <a:bodyPr/>
              <a:lstStyle/>
              <a:p>
                <a:r>
                  <a:rPr lang="en-US">
                    <a:noFill/>
                  </a:rPr>
                  <a:t> </a:t>
                </a:r>
              </a:p>
            </p:txBody>
          </p:sp>
        </mc:Fallback>
      </mc:AlternateContent>
    </p:spTree>
    <p:extLst>
      <p:ext uri="{BB962C8B-B14F-4D97-AF65-F5344CB8AC3E}">
        <p14:creationId xmlns:p14="http://schemas.microsoft.com/office/powerpoint/2010/main" val="313340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69E4-C92B-8CCE-5EAB-4F6AD30744E3}"/>
              </a:ext>
            </a:extLst>
          </p:cNvPr>
          <p:cNvSpPr>
            <a:spLocks noGrp="1"/>
          </p:cNvSpPr>
          <p:nvPr>
            <p:ph type="title"/>
          </p:nvPr>
        </p:nvSpPr>
        <p:spPr/>
        <p:txBody>
          <a:bodyPr/>
          <a:lstStyle/>
          <a:p>
            <a:r>
              <a:rPr lang="en-US" dirty="0"/>
              <a:t>Experimental Data</a:t>
            </a:r>
          </a:p>
        </p:txBody>
      </p:sp>
      <p:pic>
        <p:nvPicPr>
          <p:cNvPr id="9" name="Content Placeholder 8" descr="A close-up of a graph&#10;&#10;AI-generated content may be incorrect.">
            <a:extLst>
              <a:ext uri="{FF2B5EF4-FFF2-40B4-BE49-F238E27FC236}">
                <a16:creationId xmlns:a16="http://schemas.microsoft.com/office/drawing/2014/main" id="{B93EC074-CB33-BA93-6CDC-034170D6EE84}"/>
              </a:ext>
            </a:extLst>
          </p:cNvPr>
          <p:cNvPicPr>
            <a:picLocks noGrp="1" noChangeAspect="1"/>
          </p:cNvPicPr>
          <p:nvPr>
            <p:ph idx="1"/>
          </p:nvPr>
        </p:nvPicPr>
        <p:blipFill>
          <a:blip r:embed="rId3"/>
          <a:srcRect t="16193" r="-120" b="6626"/>
          <a:stretch>
            <a:fillRect/>
          </a:stretch>
        </p:blipFill>
        <p:spPr>
          <a:xfrm>
            <a:off x="121825" y="1178032"/>
            <a:ext cx="8900350" cy="3291226"/>
          </a:xfr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2C437A-948A-B566-E7C1-D9CC6B7261AB}"/>
                  </a:ext>
                </a:extLst>
              </p:cNvPr>
              <p:cNvSpPr txBox="1"/>
              <p:nvPr/>
            </p:nvSpPr>
            <p:spPr>
              <a:xfrm>
                <a:off x="5288152" y="2445733"/>
                <a:ext cx="740908" cy="464038"/>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56.56°</a:t>
                </a:r>
              </a:p>
              <a:p>
                <a:r>
                  <a:rPr lang="en-US" sz="1200" dirty="0">
                    <a:latin typeface="Calibri" panose="020F0502020204030204" pitchFamily="34" charset="0"/>
                    <a:cs typeface="Calibri" panose="020F0502020204030204" pitchFamily="34" charset="0"/>
                  </a:rPr>
                  <a:t>6.5099</a:t>
                </a:r>
                <a:r>
                  <a:rPr lang="en-US" sz="1200" dirty="0">
                    <a:cs typeface="Calibri" panose="020F0502020204030204" pitchFamily="34" charset="0"/>
                  </a:rPr>
                  <a:t> </a:t>
                </a:r>
                <a14:m>
                  <m:oMath xmlns:m="http://schemas.openxmlformats.org/officeDocument/2006/math">
                    <m:r>
                      <m:rPr>
                        <m:nor/>
                      </m:rPr>
                      <a:rPr lang="en-US" sz="1200">
                        <a:latin typeface="Calibri" panose="020F0502020204030204" pitchFamily="34" charset="0"/>
                        <a:cs typeface="Calibri" panose="020F0502020204030204" pitchFamily="34" charset="0"/>
                      </a:rPr>
                      <m:t>Å</m:t>
                    </m:r>
                  </m:oMath>
                </a14:m>
                <a:endParaRPr lang="en-US" sz="12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FB2C437A-948A-B566-E7C1-D9CC6B7261AB}"/>
                  </a:ext>
                </a:extLst>
              </p:cNvPr>
              <p:cNvSpPr txBox="1">
                <a:spLocks noRot="1" noChangeAspect="1" noMove="1" noResize="1" noEditPoints="1" noAdjustHandles="1" noChangeArrowheads="1" noChangeShapeType="1" noTextEdit="1"/>
              </p:cNvSpPr>
              <p:nvPr/>
            </p:nvSpPr>
            <p:spPr>
              <a:xfrm>
                <a:off x="5288152" y="2445733"/>
                <a:ext cx="740908" cy="464038"/>
              </a:xfrm>
              <a:prstGeom prst="rect">
                <a:avLst/>
              </a:prstGeom>
              <a:blipFill>
                <a:blip r:embed="rId4"/>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0BFFE6-554A-8F9B-30E0-27FF85E9547B}"/>
                  </a:ext>
                </a:extLst>
              </p:cNvPr>
              <p:cNvSpPr txBox="1"/>
              <p:nvPr/>
            </p:nvSpPr>
            <p:spPr>
              <a:xfrm>
                <a:off x="5886758" y="2034538"/>
                <a:ext cx="740908" cy="709810"/>
              </a:xfrm>
              <a:prstGeom prst="rect">
                <a:avLst/>
              </a:prstGeom>
              <a:noFill/>
            </p:spPr>
            <p:txBody>
              <a:bodyPr wrap="none" rtlCol="0">
                <a:spAutoFit/>
              </a:bodyPr>
              <a:lstStyle/>
              <a:p>
                <a:r>
                  <a:rPr lang="en-US" sz="1200" dirty="0"/>
                  <a:t>58.12</a:t>
                </a:r>
                <a:r>
                  <a:rPr lang="en-US" sz="1200" dirty="0">
                    <a:latin typeface="Calibri" panose="020F0502020204030204" pitchFamily="34" charset="0"/>
                    <a:cs typeface="Calibri" panose="020F0502020204030204" pitchFamily="34" charset="0"/>
                  </a:rPr>
                  <a:t>°</a:t>
                </a:r>
              </a:p>
              <a:p>
                <a:r>
                  <a:rPr lang="en-US" sz="1200" dirty="0">
                    <a:latin typeface="Calibri" panose="020F0502020204030204" pitchFamily="34" charset="0"/>
                    <a:cs typeface="Calibri" panose="020F0502020204030204" pitchFamily="34" charset="0"/>
                  </a:rPr>
                  <a:t>6.3498</a:t>
                </a:r>
                <a:r>
                  <a:rPr lang="en-US" sz="1200" dirty="0">
                    <a:cs typeface="Calibri" panose="020F0502020204030204" pitchFamily="34" charset="0"/>
                  </a:rPr>
                  <a:t> </a:t>
                </a:r>
                <a14:m>
                  <m:oMath xmlns:m="http://schemas.openxmlformats.org/officeDocument/2006/math">
                    <m:r>
                      <m:rPr>
                        <m:nor/>
                      </m:rPr>
                      <a:rPr lang="en-US" sz="1200">
                        <a:latin typeface="Calibri" panose="020F0502020204030204" pitchFamily="34" charset="0"/>
                        <a:cs typeface="Calibri" panose="020F0502020204030204" pitchFamily="34" charset="0"/>
                      </a:rPr>
                      <m:t>Å</m:t>
                    </m:r>
                  </m:oMath>
                </a14:m>
                <a:endParaRPr lang="en-US" sz="1200" dirty="0">
                  <a:latin typeface="Calibri" panose="020F0502020204030204" pitchFamily="34" charset="0"/>
                  <a:cs typeface="Calibri" panose="020F0502020204030204" pitchFamily="34" charset="0"/>
                </a:endParaRPr>
              </a:p>
              <a:p>
                <a:pPr>
                  <a:lnSpc>
                    <a:spcPts val="2160"/>
                  </a:lnSpc>
                </a:pPr>
                <a:endParaRPr lang="en-US" sz="1200" dirty="0">
                  <a:latin typeface="Century Gothic" panose="020B0502020202020204" pitchFamily="34" charset="0"/>
                </a:endParaRPr>
              </a:p>
            </p:txBody>
          </p:sp>
        </mc:Choice>
        <mc:Fallback xmlns="">
          <p:sp>
            <p:nvSpPr>
              <p:cNvPr id="11" name="TextBox 10">
                <a:extLst>
                  <a:ext uri="{FF2B5EF4-FFF2-40B4-BE49-F238E27FC236}">
                    <a16:creationId xmlns:a16="http://schemas.microsoft.com/office/drawing/2014/main" id="{BA0BFFE6-554A-8F9B-30E0-27FF85E9547B}"/>
                  </a:ext>
                </a:extLst>
              </p:cNvPr>
              <p:cNvSpPr txBox="1">
                <a:spLocks noRot="1" noChangeAspect="1" noMove="1" noResize="1" noEditPoints="1" noAdjustHandles="1" noChangeArrowheads="1" noChangeShapeType="1" noTextEdit="1"/>
              </p:cNvSpPr>
              <p:nvPr/>
            </p:nvSpPr>
            <p:spPr>
              <a:xfrm>
                <a:off x="5886758" y="2034538"/>
                <a:ext cx="740908" cy="709810"/>
              </a:xfrm>
              <a:prstGeom prst="rect">
                <a:avLst/>
              </a:prstGeom>
              <a:blipFill>
                <a:blip r:embed="rId5"/>
                <a:stretch>
                  <a:fillRect t="-175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648CF93-DA81-095B-4298-649DAEF86482}"/>
              </a:ext>
            </a:extLst>
          </p:cNvPr>
          <p:cNvSpPr txBox="1"/>
          <p:nvPr/>
        </p:nvSpPr>
        <p:spPr>
          <a:xfrm>
            <a:off x="6883814" y="1219240"/>
            <a:ext cx="593432" cy="344518"/>
          </a:xfrm>
          <a:prstGeom prst="rect">
            <a:avLst/>
          </a:prstGeom>
          <a:noFill/>
        </p:spPr>
        <p:txBody>
          <a:bodyPr wrap="square" rtlCol="0">
            <a:spAutoFit/>
          </a:bodyPr>
          <a:lstStyle/>
          <a:p>
            <a:pPr>
              <a:lnSpc>
                <a:spcPts val="2160"/>
              </a:lnSpc>
            </a:pPr>
            <a:r>
              <a:rPr lang="en-US" sz="1200" dirty="0">
                <a:latin typeface="Calibri" panose="020F0502020204030204" pitchFamily="34" charset="0"/>
                <a:cs typeface="Calibri" panose="020F0502020204030204" pitchFamily="34" charset="0"/>
              </a:rPr>
              <a:t>60.8°</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499B71-5851-0C78-2026-CD8DA5D1EC58}"/>
                  </a:ext>
                </a:extLst>
              </p:cNvPr>
              <p:cNvSpPr txBox="1"/>
              <p:nvPr/>
            </p:nvSpPr>
            <p:spPr>
              <a:xfrm>
                <a:off x="7477246" y="1801814"/>
                <a:ext cx="744114" cy="465448"/>
              </a:xfrm>
              <a:prstGeom prst="rect">
                <a:avLst/>
              </a:prstGeom>
              <a:noFill/>
            </p:spPr>
            <p:txBody>
              <a:bodyPr wrap="none" rtlCol="0">
                <a:spAutoFit/>
              </a:bodyPr>
              <a:lstStyle/>
              <a:p>
                <a:r>
                  <a:rPr lang="en-US" sz="1200" dirty="0">
                    <a:solidFill>
                      <a:schemeClr val="tx1"/>
                    </a:solidFill>
                    <a:latin typeface="Calibri" panose="020F0502020204030204" pitchFamily="34" charset="0"/>
                    <a:cs typeface="Calibri" panose="020F0502020204030204" pitchFamily="34" charset="0"/>
                  </a:rPr>
                  <a:t>64.88°</a:t>
                </a:r>
              </a:p>
              <a:p>
                <a:r>
                  <a:rPr lang="en-US" sz="1200" dirty="0">
                    <a:solidFill>
                      <a:schemeClr val="tx1"/>
                    </a:solidFill>
                    <a:latin typeface="Calibri" panose="020F0502020204030204" pitchFamily="34" charset="0"/>
                    <a:cs typeface="Calibri" panose="020F0502020204030204" pitchFamily="34" charset="0"/>
                  </a:rPr>
                  <a:t>5.7498 </a:t>
                </a:r>
                <a14:m>
                  <m:oMath xmlns:m="http://schemas.openxmlformats.org/officeDocument/2006/math">
                    <m:r>
                      <m:rPr>
                        <m:nor/>
                      </m:rPr>
                      <a:rPr lang="en-US" sz="1200">
                        <a:solidFill>
                          <a:schemeClr val="tx1"/>
                        </a:solidFill>
                        <a:latin typeface="Calibri" panose="020F0502020204030204" pitchFamily="34" charset="0"/>
                        <a:cs typeface="Calibri" panose="020F0502020204030204" pitchFamily="34" charset="0"/>
                      </a:rPr>
                      <m:t>Å</m:t>
                    </m:r>
                  </m:oMath>
                </a14:m>
                <a:endParaRPr lang="en-US" sz="1200" dirty="0">
                  <a:solidFill>
                    <a:schemeClr val="tx1"/>
                  </a:solidFill>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AC499B71-5851-0C78-2026-CD8DA5D1EC58}"/>
                  </a:ext>
                </a:extLst>
              </p:cNvPr>
              <p:cNvSpPr txBox="1">
                <a:spLocks noRot="1" noChangeAspect="1" noMove="1" noResize="1" noEditPoints="1" noAdjustHandles="1" noChangeArrowheads="1" noChangeShapeType="1" noTextEdit="1"/>
              </p:cNvSpPr>
              <p:nvPr/>
            </p:nvSpPr>
            <p:spPr>
              <a:xfrm>
                <a:off x="7477246" y="1801814"/>
                <a:ext cx="744114" cy="465448"/>
              </a:xfrm>
              <a:prstGeom prst="rect">
                <a:avLst/>
              </a:prstGeom>
              <a:blipFill>
                <a:blip r:embed="rId6"/>
                <a:stretch>
                  <a:fillRect t="-2703"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9AC794B0-7D9C-8F29-ED27-738EC189B63F}"/>
                  </a:ext>
                </a:extLst>
              </p:cNvPr>
              <p:cNvGraphicFramePr>
                <a:graphicFrameLocks noGrp="1"/>
              </p:cNvGraphicFramePr>
              <p:nvPr>
                <p:extLst>
                  <p:ext uri="{D42A27DB-BD31-4B8C-83A1-F6EECF244321}">
                    <p14:modId xmlns:p14="http://schemas.microsoft.com/office/powerpoint/2010/main" val="3102057926"/>
                  </p:ext>
                </p:extLst>
              </p:nvPr>
            </p:nvGraphicFramePr>
            <p:xfrm>
              <a:off x="665911" y="4584084"/>
              <a:ext cx="6811335" cy="1483360"/>
            </p:xfrm>
            <a:graphic>
              <a:graphicData uri="http://schemas.openxmlformats.org/drawingml/2006/table">
                <a:tbl>
                  <a:tblPr firstRow="1" bandRow="1">
                    <a:tableStyleId>{5C22544A-7EE6-4342-B048-85BDC9FD1C3A}</a:tableStyleId>
                  </a:tblPr>
                  <a:tblGrid>
                    <a:gridCol w="1623046">
                      <a:extLst>
                        <a:ext uri="{9D8B030D-6E8A-4147-A177-3AD203B41FA5}">
                          <a16:colId xmlns:a16="http://schemas.microsoft.com/office/drawing/2014/main" val="3942333786"/>
                        </a:ext>
                      </a:extLst>
                    </a:gridCol>
                    <a:gridCol w="2071868">
                      <a:extLst>
                        <a:ext uri="{9D8B030D-6E8A-4147-A177-3AD203B41FA5}">
                          <a16:colId xmlns:a16="http://schemas.microsoft.com/office/drawing/2014/main" val="3671266540"/>
                        </a:ext>
                      </a:extLst>
                    </a:gridCol>
                    <a:gridCol w="1269846">
                      <a:extLst>
                        <a:ext uri="{9D8B030D-6E8A-4147-A177-3AD203B41FA5}">
                          <a16:colId xmlns:a16="http://schemas.microsoft.com/office/drawing/2014/main" val="829308791"/>
                        </a:ext>
                      </a:extLst>
                    </a:gridCol>
                    <a:gridCol w="1846575">
                      <a:extLst>
                        <a:ext uri="{9D8B030D-6E8A-4147-A177-3AD203B41FA5}">
                          <a16:colId xmlns:a16="http://schemas.microsoft.com/office/drawing/2014/main" val="4111356656"/>
                        </a:ext>
                      </a:extLst>
                    </a:gridCol>
                  </a:tblGrid>
                  <a:tr h="370840">
                    <a:tc>
                      <a:txBody>
                        <a:bodyPr/>
                        <a:lstStyle/>
                        <a:p>
                          <a:r>
                            <a:rPr lang="en-US" sz="1350" dirty="0">
                              <a:latin typeface="Century Gothic" panose="020B0502020202020204" pitchFamily="34" charset="0"/>
                            </a:rPr>
                            <a:t>Layer</a:t>
                          </a:r>
                        </a:p>
                      </a:txBody>
                      <a:tcPr/>
                    </a:tc>
                    <a:tc>
                      <a:txBody>
                        <a:bodyPr/>
                        <a:lstStyle/>
                        <a:p>
                          <a:r>
                            <a:rPr lang="en-US" sz="1350" dirty="0">
                              <a:latin typeface="Century Gothic" panose="020B0502020202020204" pitchFamily="34" charset="0"/>
                            </a:rPr>
                            <a:t>Layer Composition</a:t>
                          </a:r>
                        </a:p>
                      </a:txBody>
                      <a:tcPr/>
                    </a:tc>
                    <a:tc>
                      <a:txBody>
                        <a:bodyPr/>
                        <a:lstStyle/>
                        <a:p>
                          <a:r>
                            <a:rPr lang="en-US" sz="1350" b="1" dirty="0">
                              <a:latin typeface="Century Gothic" panose="020B0502020202020204" pitchFamily="34" charset="0"/>
                            </a:rPr>
                            <a:t>2</a:t>
                          </a:r>
                          <a14:m>
                            <m:oMath xmlns:m="http://schemas.openxmlformats.org/officeDocument/2006/math">
                              <m:r>
                                <a:rPr lang="en-US" sz="1350" b="1" i="1" smtClean="0">
                                  <a:latin typeface="Cambria Math" panose="02040503050406030204" pitchFamily="18" charset="0"/>
                                  <a:ea typeface="Cambria Math" panose="02040503050406030204" pitchFamily="18" charset="0"/>
                                </a:rPr>
                                <m:t>𝜽</m:t>
                              </m:r>
                            </m:oMath>
                          </a14:m>
                          <a:r>
                            <a:rPr lang="en-US" sz="1350" b="1" dirty="0">
                              <a:latin typeface="Century Gothic" panose="020B0502020202020204" pitchFamily="34" charset="0"/>
                            </a:rPr>
                            <a:t> Angle (</a:t>
                          </a:r>
                          <a:r>
                            <a:rPr lang="en-US" sz="1400" dirty="0">
                              <a:latin typeface="Calibri" panose="020F0502020204030204" pitchFamily="34" charset="0"/>
                              <a:cs typeface="Calibri" panose="020F0502020204030204" pitchFamily="34" charset="0"/>
                            </a:rPr>
                            <a:t>°</a:t>
                          </a:r>
                          <a:r>
                            <a:rPr lang="en-US" sz="1350" b="1" dirty="0">
                              <a:latin typeface="Century Gothic" panose="020B0502020202020204" pitchFamily="34" charset="0"/>
                            </a:rPr>
                            <a:t>)</a:t>
                          </a:r>
                        </a:p>
                      </a:txBody>
                      <a:tcPr/>
                    </a:tc>
                    <a:tc>
                      <a:txBody>
                        <a:bodyPr/>
                        <a:lstStyle/>
                        <a:p>
                          <a:r>
                            <a:rPr lang="en-US" sz="1350" dirty="0">
                              <a:latin typeface="Century Gothic" panose="020B0502020202020204" pitchFamily="34" charset="0"/>
                            </a:rPr>
                            <a:t>Lattice </a:t>
                          </a:r>
                          <a:r>
                            <a:rPr lang="en-US" sz="1350" b="1" dirty="0">
                              <a:latin typeface="Century Gothic" panose="020B0502020202020204" pitchFamily="34" charset="0"/>
                            </a:rPr>
                            <a:t>Constant (</a:t>
                          </a:r>
                          <a14:m>
                            <m:oMath xmlns:m="http://schemas.openxmlformats.org/officeDocument/2006/math">
                              <m:r>
                                <m:rPr>
                                  <m:nor/>
                                </m:rPr>
                                <a:rPr lang="en-US" sz="1350" b="1" i="0" u="none" strike="noStrike" kern="1200" smtClean="0">
                                  <a:solidFill>
                                    <a:schemeClr val="lt1"/>
                                  </a:solidFill>
                                  <a:effectLst/>
                                  <a:latin typeface="Century Gothic" panose="020B0502020202020204" pitchFamily="34" charset="0"/>
                                  <a:ea typeface="+mn-ea"/>
                                  <a:cs typeface="+mn-cs"/>
                                </a:rPr>
                                <m:t>Å</m:t>
                              </m:r>
                            </m:oMath>
                          </a14:m>
                          <a:r>
                            <a:rPr lang="en-US" sz="1350" b="1" dirty="0">
                              <a:latin typeface="Century Gothic" panose="020B0502020202020204" pitchFamily="34" charset="0"/>
                            </a:rPr>
                            <a:t>)</a:t>
                          </a:r>
                        </a:p>
                      </a:txBody>
                      <a:tcPr/>
                    </a:tc>
                    <a:extLst>
                      <a:ext uri="{0D108BD9-81ED-4DB2-BD59-A6C34878D82A}">
                        <a16:rowId xmlns:a16="http://schemas.microsoft.com/office/drawing/2014/main" val="1971931935"/>
                      </a:ext>
                    </a:extLst>
                  </a:tr>
                  <a:tr h="370840">
                    <a:tc>
                      <a:txBody>
                        <a:bodyPr/>
                        <a:lstStyle/>
                        <a:p>
                          <a:r>
                            <a:rPr lang="en-US" sz="1350" b="0" i="0" u="none" strike="noStrike" dirty="0">
                              <a:solidFill>
                                <a:srgbClr val="000000"/>
                              </a:solidFill>
                              <a:effectLst/>
                              <a:latin typeface="Century Gothic" panose="020B0502020202020204" pitchFamily="34" charset="0"/>
                            </a:rPr>
                            <a:t>InGaSb100As90 </a:t>
                          </a:r>
                          <a:endParaRPr lang="en-US" sz="1350" dirty="0">
                            <a:latin typeface="Century Gothic" panose="020B0502020202020204" pitchFamily="34" charset="0"/>
                          </a:endParaRPr>
                        </a:p>
                      </a:txBody>
                      <a:tcPr/>
                    </a:tc>
                    <a:tc>
                      <a:txBody>
                        <a:bodyPr/>
                        <a:lstStyle/>
                        <a:p>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0.184</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0.816</a:t>
                          </a:r>
                          <a:endParaRPr lang="en-US" sz="1350" baseline="-25000" dirty="0">
                            <a:latin typeface="Century Gothic" panose="020B0502020202020204" pitchFamily="34" charset="0"/>
                          </a:endParaRPr>
                        </a:p>
                      </a:txBody>
                      <a:tcPr/>
                    </a:tc>
                    <a:tc>
                      <a:txBody>
                        <a:bodyPr/>
                        <a:lstStyle/>
                        <a:p>
                          <a:r>
                            <a:rPr lang="en-US" sz="1350" dirty="0">
                              <a:latin typeface="Century Gothic" panose="020B0502020202020204" pitchFamily="34" charset="0"/>
                            </a:rPr>
                            <a:t>56.56</a:t>
                          </a:r>
                        </a:p>
                      </a:txBody>
                      <a:tcPr/>
                    </a:tc>
                    <a:tc>
                      <a:txBody>
                        <a:bodyPr/>
                        <a:lstStyle/>
                        <a:p>
                          <a:r>
                            <a:rPr lang="en-US" sz="1350" b="0" i="0" u="none" strike="noStrike" dirty="0">
                              <a:solidFill>
                                <a:srgbClr val="000000"/>
                              </a:solidFill>
                              <a:effectLst/>
                              <a:latin typeface="Century Gothic" panose="020B0502020202020204" pitchFamily="34" charset="0"/>
                            </a:rPr>
                            <a:t>5.7498</a:t>
                          </a:r>
                          <a:endParaRPr lang="en-US" sz="1350" dirty="0">
                            <a:latin typeface="Century Gothic" panose="020B0502020202020204" pitchFamily="34" charset="0"/>
                          </a:endParaRPr>
                        </a:p>
                      </a:txBody>
                      <a:tcPr/>
                    </a:tc>
                    <a:extLst>
                      <a:ext uri="{0D108BD9-81ED-4DB2-BD59-A6C34878D82A}">
                        <a16:rowId xmlns:a16="http://schemas.microsoft.com/office/drawing/2014/main" val="373321623"/>
                      </a:ext>
                    </a:extLst>
                  </a:tr>
                  <a:tr h="370840">
                    <a:tc>
                      <a:txBody>
                        <a:bodyPr/>
                        <a:lstStyle/>
                        <a:p>
                          <a:r>
                            <a:rPr lang="en-US" sz="1350" b="0" i="0" u="none" strike="noStrike" dirty="0">
                              <a:solidFill>
                                <a:srgbClr val="000000"/>
                              </a:solidFill>
                              <a:effectLst/>
                              <a:latin typeface="Century Gothic" panose="020B0502020202020204" pitchFamily="34" charset="0"/>
                            </a:rPr>
                            <a:t>InGaSb100As80 </a:t>
                          </a:r>
                          <a:endParaRPr lang="en-US" sz="1350" dirty="0">
                            <a:latin typeface="Century Gothic" panose="020B0502020202020204" pitchFamily="34" charset="0"/>
                          </a:endParaRPr>
                        </a:p>
                      </a:txBody>
                      <a:tcPr/>
                    </a:tc>
                    <a:tc>
                      <a:txBody>
                        <a:bodyPr/>
                        <a:lstStyle/>
                        <a:p>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0.166</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0.834</a:t>
                          </a:r>
                          <a:endParaRPr lang="en-US" sz="1350" baseline="-25000" dirty="0">
                            <a:latin typeface="Century Gothic" panose="020B0502020202020204" pitchFamily="34" charset="0"/>
                          </a:endParaRPr>
                        </a:p>
                      </a:txBody>
                      <a:tcPr/>
                    </a:tc>
                    <a:tc>
                      <a:txBody>
                        <a:bodyPr/>
                        <a:lstStyle/>
                        <a:p>
                          <a:r>
                            <a:rPr lang="en-US" sz="1350" dirty="0">
                              <a:latin typeface="Century Gothic" panose="020B0502020202020204" pitchFamily="34" charset="0"/>
                            </a:rPr>
                            <a:t>58.12</a:t>
                          </a:r>
                        </a:p>
                      </a:txBody>
                      <a:tcPr/>
                    </a:tc>
                    <a:tc>
                      <a:txBody>
                        <a:bodyPr/>
                        <a:lstStyle/>
                        <a:p>
                          <a:r>
                            <a:rPr lang="en-US" sz="1350" b="0" i="0" u="none" strike="noStrike" dirty="0">
                              <a:solidFill>
                                <a:srgbClr val="000000"/>
                              </a:solidFill>
                              <a:effectLst/>
                              <a:latin typeface="Century Gothic" panose="020B0502020202020204" pitchFamily="34" charset="0"/>
                            </a:rPr>
                            <a:t>6.0599 </a:t>
                          </a:r>
                          <a:endParaRPr lang="en-US" sz="1350" dirty="0">
                            <a:latin typeface="Century Gothic" panose="020B0502020202020204" pitchFamily="34" charset="0"/>
                          </a:endParaRPr>
                        </a:p>
                      </a:txBody>
                      <a:tcPr/>
                    </a:tc>
                    <a:extLst>
                      <a:ext uri="{0D108BD9-81ED-4DB2-BD59-A6C34878D82A}">
                        <a16:rowId xmlns:a16="http://schemas.microsoft.com/office/drawing/2014/main" val="659435759"/>
                      </a:ext>
                    </a:extLst>
                  </a:tr>
                  <a:tr h="370840">
                    <a:tc>
                      <a:txBody>
                        <a:bodyPr/>
                        <a:lstStyle/>
                        <a:p>
                          <a:r>
                            <a:rPr lang="en-US" sz="1350" b="0" i="0" u="none" strike="noStrike" dirty="0">
                              <a:solidFill>
                                <a:srgbClr val="000000"/>
                              </a:solidFill>
                              <a:effectLst/>
                              <a:latin typeface="Century Gothic" panose="020B0502020202020204" pitchFamily="34" charset="0"/>
                            </a:rPr>
                            <a:t>InGaSb100As75 </a:t>
                          </a:r>
                          <a:endParaRPr lang="en-US" sz="135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0.157</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0.843</a:t>
                          </a:r>
                          <a:endParaRPr lang="en-US" sz="1350" dirty="0">
                            <a:latin typeface="Century Gothic" panose="020B0502020202020204" pitchFamily="34" charset="0"/>
                          </a:endParaRPr>
                        </a:p>
                      </a:txBody>
                      <a:tcPr/>
                    </a:tc>
                    <a:tc>
                      <a:txBody>
                        <a:bodyPr/>
                        <a:lstStyle/>
                        <a:p>
                          <a:r>
                            <a:rPr lang="en-US" sz="1350" dirty="0">
                              <a:latin typeface="Century Gothic" panose="020B0502020202020204" pitchFamily="34" charset="0"/>
                            </a:rPr>
                            <a:t>64.88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dirty="0">
                              <a:solidFill>
                                <a:srgbClr val="000000"/>
                              </a:solidFill>
                              <a:effectLst/>
                              <a:latin typeface="Century Gothic" panose="020B0502020202020204" pitchFamily="34" charset="0"/>
                            </a:rPr>
                            <a:t>6.3498</a:t>
                          </a:r>
                          <a:endParaRPr lang="en-US" sz="1350" dirty="0">
                            <a:latin typeface="Century Gothic" panose="020B0502020202020204" pitchFamily="34" charset="0"/>
                          </a:endParaRPr>
                        </a:p>
                      </a:txBody>
                      <a:tcPr/>
                    </a:tc>
                    <a:extLst>
                      <a:ext uri="{0D108BD9-81ED-4DB2-BD59-A6C34878D82A}">
                        <a16:rowId xmlns:a16="http://schemas.microsoft.com/office/drawing/2014/main" val="975090248"/>
                      </a:ext>
                    </a:extLst>
                  </a:tr>
                </a:tbl>
              </a:graphicData>
            </a:graphic>
          </p:graphicFrame>
        </mc:Choice>
        <mc:Fallback xmlns="">
          <p:graphicFrame>
            <p:nvGraphicFramePr>
              <p:cNvPr id="17" name="Table 16">
                <a:extLst>
                  <a:ext uri="{FF2B5EF4-FFF2-40B4-BE49-F238E27FC236}">
                    <a16:creationId xmlns:a16="http://schemas.microsoft.com/office/drawing/2014/main" id="{9AC794B0-7D9C-8F29-ED27-738EC189B63F}"/>
                  </a:ext>
                </a:extLst>
              </p:cNvPr>
              <p:cNvGraphicFramePr>
                <a:graphicFrameLocks noGrp="1"/>
              </p:cNvGraphicFramePr>
              <p:nvPr>
                <p:extLst>
                  <p:ext uri="{D42A27DB-BD31-4B8C-83A1-F6EECF244321}">
                    <p14:modId xmlns:p14="http://schemas.microsoft.com/office/powerpoint/2010/main" val="3102057926"/>
                  </p:ext>
                </p:extLst>
              </p:nvPr>
            </p:nvGraphicFramePr>
            <p:xfrm>
              <a:off x="665911" y="4584084"/>
              <a:ext cx="6811335" cy="1483360"/>
            </p:xfrm>
            <a:graphic>
              <a:graphicData uri="http://schemas.openxmlformats.org/drawingml/2006/table">
                <a:tbl>
                  <a:tblPr firstRow="1" bandRow="1">
                    <a:tableStyleId>{5C22544A-7EE6-4342-B048-85BDC9FD1C3A}</a:tableStyleId>
                  </a:tblPr>
                  <a:tblGrid>
                    <a:gridCol w="1623046">
                      <a:extLst>
                        <a:ext uri="{9D8B030D-6E8A-4147-A177-3AD203B41FA5}">
                          <a16:colId xmlns:a16="http://schemas.microsoft.com/office/drawing/2014/main" val="3942333786"/>
                        </a:ext>
                      </a:extLst>
                    </a:gridCol>
                    <a:gridCol w="2071868">
                      <a:extLst>
                        <a:ext uri="{9D8B030D-6E8A-4147-A177-3AD203B41FA5}">
                          <a16:colId xmlns:a16="http://schemas.microsoft.com/office/drawing/2014/main" val="3671266540"/>
                        </a:ext>
                      </a:extLst>
                    </a:gridCol>
                    <a:gridCol w="1269846">
                      <a:extLst>
                        <a:ext uri="{9D8B030D-6E8A-4147-A177-3AD203B41FA5}">
                          <a16:colId xmlns:a16="http://schemas.microsoft.com/office/drawing/2014/main" val="829308791"/>
                        </a:ext>
                      </a:extLst>
                    </a:gridCol>
                    <a:gridCol w="1846575">
                      <a:extLst>
                        <a:ext uri="{9D8B030D-6E8A-4147-A177-3AD203B41FA5}">
                          <a16:colId xmlns:a16="http://schemas.microsoft.com/office/drawing/2014/main" val="4111356656"/>
                        </a:ext>
                      </a:extLst>
                    </a:gridCol>
                  </a:tblGrid>
                  <a:tr h="370840">
                    <a:tc>
                      <a:txBody>
                        <a:bodyPr/>
                        <a:lstStyle/>
                        <a:p>
                          <a:r>
                            <a:rPr lang="en-US" sz="1350" dirty="0">
                              <a:latin typeface="Century Gothic" panose="020B0502020202020204" pitchFamily="34" charset="0"/>
                            </a:rPr>
                            <a:t>Layer</a:t>
                          </a:r>
                        </a:p>
                      </a:txBody>
                      <a:tcPr/>
                    </a:tc>
                    <a:tc>
                      <a:txBody>
                        <a:bodyPr/>
                        <a:lstStyle/>
                        <a:p>
                          <a:r>
                            <a:rPr lang="en-US" sz="1350" dirty="0">
                              <a:latin typeface="Century Gothic" panose="020B0502020202020204" pitchFamily="34" charset="0"/>
                            </a:rPr>
                            <a:t>Layer Composition</a:t>
                          </a:r>
                        </a:p>
                      </a:txBody>
                      <a:tcPr/>
                    </a:tc>
                    <a:tc>
                      <a:txBody>
                        <a:bodyPr/>
                        <a:lstStyle/>
                        <a:p>
                          <a:endParaRPr lang="en-US"/>
                        </a:p>
                      </a:txBody>
                      <a:tcPr>
                        <a:blipFill>
                          <a:blip r:embed="rId7"/>
                          <a:stretch>
                            <a:fillRect l="-292000" r="-148000" b="-300000"/>
                          </a:stretch>
                        </a:blipFill>
                      </a:tcPr>
                    </a:tc>
                    <a:tc>
                      <a:txBody>
                        <a:bodyPr/>
                        <a:lstStyle/>
                        <a:p>
                          <a:endParaRPr lang="en-US"/>
                        </a:p>
                      </a:txBody>
                      <a:tcPr>
                        <a:blipFill>
                          <a:blip r:embed="rId7"/>
                          <a:stretch>
                            <a:fillRect l="-268493" r="-1370" b="-300000"/>
                          </a:stretch>
                        </a:blipFill>
                      </a:tcPr>
                    </a:tc>
                    <a:extLst>
                      <a:ext uri="{0D108BD9-81ED-4DB2-BD59-A6C34878D82A}">
                        <a16:rowId xmlns:a16="http://schemas.microsoft.com/office/drawing/2014/main" val="1971931935"/>
                      </a:ext>
                    </a:extLst>
                  </a:tr>
                  <a:tr h="370840">
                    <a:tc>
                      <a:txBody>
                        <a:bodyPr/>
                        <a:lstStyle/>
                        <a:p>
                          <a:r>
                            <a:rPr lang="en-US" sz="1350" b="0" i="0" u="none" strike="noStrike" dirty="0">
                              <a:solidFill>
                                <a:srgbClr val="000000"/>
                              </a:solidFill>
                              <a:effectLst/>
                              <a:latin typeface="Century Gothic" panose="020B0502020202020204" pitchFamily="34" charset="0"/>
                            </a:rPr>
                            <a:t>InGaSb100As90 </a:t>
                          </a:r>
                          <a:endParaRPr lang="en-US" sz="1350" dirty="0">
                            <a:latin typeface="Century Gothic" panose="020B0502020202020204" pitchFamily="34" charset="0"/>
                          </a:endParaRPr>
                        </a:p>
                      </a:txBody>
                      <a:tcPr/>
                    </a:tc>
                    <a:tc>
                      <a:txBody>
                        <a:bodyPr/>
                        <a:lstStyle/>
                        <a:p>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0.184</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0.816</a:t>
                          </a:r>
                          <a:endParaRPr lang="en-US" sz="1350" baseline="-25000" dirty="0">
                            <a:latin typeface="Century Gothic" panose="020B0502020202020204" pitchFamily="34" charset="0"/>
                          </a:endParaRPr>
                        </a:p>
                      </a:txBody>
                      <a:tcPr/>
                    </a:tc>
                    <a:tc>
                      <a:txBody>
                        <a:bodyPr/>
                        <a:lstStyle/>
                        <a:p>
                          <a:r>
                            <a:rPr lang="en-US" sz="1350" dirty="0">
                              <a:latin typeface="Century Gothic" panose="020B0502020202020204" pitchFamily="34" charset="0"/>
                            </a:rPr>
                            <a:t>56.56</a:t>
                          </a:r>
                        </a:p>
                      </a:txBody>
                      <a:tcPr/>
                    </a:tc>
                    <a:tc>
                      <a:txBody>
                        <a:bodyPr/>
                        <a:lstStyle/>
                        <a:p>
                          <a:r>
                            <a:rPr lang="en-US" sz="1350" b="0" i="0" u="none" strike="noStrike" dirty="0">
                              <a:solidFill>
                                <a:srgbClr val="000000"/>
                              </a:solidFill>
                              <a:effectLst/>
                              <a:latin typeface="Century Gothic" panose="020B0502020202020204" pitchFamily="34" charset="0"/>
                            </a:rPr>
                            <a:t>5.7498</a:t>
                          </a:r>
                          <a:endParaRPr lang="en-US" sz="1350" dirty="0">
                            <a:latin typeface="Century Gothic" panose="020B0502020202020204" pitchFamily="34" charset="0"/>
                          </a:endParaRPr>
                        </a:p>
                      </a:txBody>
                      <a:tcPr/>
                    </a:tc>
                    <a:extLst>
                      <a:ext uri="{0D108BD9-81ED-4DB2-BD59-A6C34878D82A}">
                        <a16:rowId xmlns:a16="http://schemas.microsoft.com/office/drawing/2014/main" val="373321623"/>
                      </a:ext>
                    </a:extLst>
                  </a:tr>
                  <a:tr h="370840">
                    <a:tc>
                      <a:txBody>
                        <a:bodyPr/>
                        <a:lstStyle/>
                        <a:p>
                          <a:r>
                            <a:rPr lang="en-US" sz="1350" b="0" i="0" u="none" strike="noStrike" dirty="0">
                              <a:solidFill>
                                <a:srgbClr val="000000"/>
                              </a:solidFill>
                              <a:effectLst/>
                              <a:latin typeface="Century Gothic" panose="020B0502020202020204" pitchFamily="34" charset="0"/>
                            </a:rPr>
                            <a:t>InGaSb100As80 </a:t>
                          </a:r>
                          <a:endParaRPr lang="en-US" sz="1350" dirty="0">
                            <a:latin typeface="Century Gothic" panose="020B0502020202020204" pitchFamily="34" charset="0"/>
                          </a:endParaRPr>
                        </a:p>
                      </a:txBody>
                      <a:tcPr/>
                    </a:tc>
                    <a:tc>
                      <a:txBody>
                        <a:bodyPr/>
                        <a:lstStyle/>
                        <a:p>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0.166</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0.834</a:t>
                          </a:r>
                          <a:endParaRPr lang="en-US" sz="1350" baseline="-25000" dirty="0">
                            <a:latin typeface="Century Gothic" panose="020B0502020202020204" pitchFamily="34" charset="0"/>
                          </a:endParaRPr>
                        </a:p>
                      </a:txBody>
                      <a:tcPr/>
                    </a:tc>
                    <a:tc>
                      <a:txBody>
                        <a:bodyPr/>
                        <a:lstStyle/>
                        <a:p>
                          <a:r>
                            <a:rPr lang="en-US" sz="1350" dirty="0">
                              <a:latin typeface="Century Gothic" panose="020B0502020202020204" pitchFamily="34" charset="0"/>
                            </a:rPr>
                            <a:t>58.12</a:t>
                          </a:r>
                        </a:p>
                      </a:txBody>
                      <a:tcPr/>
                    </a:tc>
                    <a:tc>
                      <a:txBody>
                        <a:bodyPr/>
                        <a:lstStyle/>
                        <a:p>
                          <a:r>
                            <a:rPr lang="en-US" sz="1350" b="0" i="0" u="none" strike="noStrike" dirty="0">
                              <a:solidFill>
                                <a:srgbClr val="000000"/>
                              </a:solidFill>
                              <a:effectLst/>
                              <a:latin typeface="Century Gothic" panose="020B0502020202020204" pitchFamily="34" charset="0"/>
                            </a:rPr>
                            <a:t>6.0599 </a:t>
                          </a:r>
                          <a:endParaRPr lang="en-US" sz="1350" dirty="0">
                            <a:latin typeface="Century Gothic" panose="020B0502020202020204" pitchFamily="34" charset="0"/>
                          </a:endParaRPr>
                        </a:p>
                      </a:txBody>
                      <a:tcPr/>
                    </a:tc>
                    <a:extLst>
                      <a:ext uri="{0D108BD9-81ED-4DB2-BD59-A6C34878D82A}">
                        <a16:rowId xmlns:a16="http://schemas.microsoft.com/office/drawing/2014/main" val="659435759"/>
                      </a:ext>
                    </a:extLst>
                  </a:tr>
                  <a:tr h="370840">
                    <a:tc>
                      <a:txBody>
                        <a:bodyPr/>
                        <a:lstStyle/>
                        <a:p>
                          <a:r>
                            <a:rPr lang="en-US" sz="1350" b="0" i="0" u="none" strike="noStrike" dirty="0">
                              <a:solidFill>
                                <a:srgbClr val="000000"/>
                              </a:solidFill>
                              <a:effectLst/>
                              <a:latin typeface="Century Gothic" panose="020B0502020202020204" pitchFamily="34" charset="0"/>
                            </a:rPr>
                            <a:t>InGaSb100As75 </a:t>
                          </a:r>
                          <a:endParaRPr lang="en-US" sz="135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dirty="0">
                              <a:solidFill>
                                <a:srgbClr val="000000"/>
                              </a:solidFill>
                              <a:effectLst/>
                              <a:latin typeface="Century Gothic" panose="020B0502020202020204" pitchFamily="34" charset="0"/>
                            </a:rPr>
                            <a:t>In</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Ga</a:t>
                          </a:r>
                          <a:r>
                            <a:rPr lang="en-US" sz="1350" b="0" i="0" u="none" strike="noStrike" baseline="-25000" dirty="0">
                              <a:solidFill>
                                <a:srgbClr val="000000"/>
                              </a:solidFill>
                              <a:effectLst/>
                              <a:latin typeface="Century Gothic" panose="020B0502020202020204" pitchFamily="34" charset="0"/>
                            </a:rPr>
                            <a:t>0.5</a:t>
                          </a:r>
                          <a:r>
                            <a:rPr lang="en-US" sz="1350" b="0" i="0" u="none" strike="noStrike" dirty="0">
                              <a:solidFill>
                                <a:srgbClr val="000000"/>
                              </a:solidFill>
                              <a:effectLst/>
                              <a:latin typeface="Century Gothic" panose="020B0502020202020204" pitchFamily="34" charset="0"/>
                            </a:rPr>
                            <a:t>As</a:t>
                          </a:r>
                          <a:r>
                            <a:rPr lang="en-US" sz="1350" b="0" i="0" u="none" strike="noStrike" baseline="-25000" dirty="0">
                              <a:solidFill>
                                <a:srgbClr val="000000"/>
                              </a:solidFill>
                              <a:effectLst/>
                              <a:latin typeface="Century Gothic" panose="020B0502020202020204" pitchFamily="34" charset="0"/>
                            </a:rPr>
                            <a:t>0.157</a:t>
                          </a:r>
                          <a:r>
                            <a:rPr lang="en-US" sz="1350" b="0" i="0" u="none" strike="noStrike" dirty="0">
                              <a:solidFill>
                                <a:srgbClr val="000000"/>
                              </a:solidFill>
                              <a:effectLst/>
                              <a:latin typeface="Century Gothic" panose="020B0502020202020204" pitchFamily="34" charset="0"/>
                            </a:rPr>
                            <a:t>Sb</a:t>
                          </a:r>
                          <a:r>
                            <a:rPr lang="en-US" sz="1350" b="0" i="0" u="none" strike="noStrike" baseline="-25000" dirty="0">
                              <a:solidFill>
                                <a:srgbClr val="000000"/>
                              </a:solidFill>
                              <a:effectLst/>
                              <a:latin typeface="Century Gothic" panose="020B0502020202020204" pitchFamily="34" charset="0"/>
                            </a:rPr>
                            <a:t>0.843</a:t>
                          </a:r>
                          <a:endParaRPr lang="en-US" sz="1350" dirty="0">
                            <a:latin typeface="Century Gothic" panose="020B0502020202020204" pitchFamily="34" charset="0"/>
                          </a:endParaRPr>
                        </a:p>
                      </a:txBody>
                      <a:tcPr/>
                    </a:tc>
                    <a:tc>
                      <a:txBody>
                        <a:bodyPr/>
                        <a:lstStyle/>
                        <a:p>
                          <a:r>
                            <a:rPr lang="en-US" sz="1350" dirty="0">
                              <a:latin typeface="Century Gothic" panose="020B0502020202020204" pitchFamily="34" charset="0"/>
                            </a:rPr>
                            <a:t>64.88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dirty="0">
                              <a:solidFill>
                                <a:srgbClr val="000000"/>
                              </a:solidFill>
                              <a:effectLst/>
                              <a:latin typeface="Century Gothic" panose="020B0502020202020204" pitchFamily="34" charset="0"/>
                            </a:rPr>
                            <a:t>6.3498</a:t>
                          </a:r>
                          <a:endParaRPr lang="en-US" sz="1350" dirty="0">
                            <a:latin typeface="Century Gothic" panose="020B0502020202020204" pitchFamily="34" charset="0"/>
                          </a:endParaRPr>
                        </a:p>
                      </a:txBody>
                      <a:tcPr/>
                    </a:tc>
                    <a:extLst>
                      <a:ext uri="{0D108BD9-81ED-4DB2-BD59-A6C34878D82A}">
                        <a16:rowId xmlns:a16="http://schemas.microsoft.com/office/drawing/2014/main" val="975090248"/>
                      </a:ext>
                    </a:extLst>
                  </a:tr>
                </a:tbl>
              </a:graphicData>
            </a:graphic>
          </p:graphicFrame>
        </mc:Fallback>
      </mc:AlternateContent>
    </p:spTree>
    <p:extLst>
      <p:ext uri="{BB962C8B-B14F-4D97-AF65-F5344CB8AC3E}">
        <p14:creationId xmlns:p14="http://schemas.microsoft.com/office/powerpoint/2010/main" val="1651370945"/>
      </p:ext>
    </p:extLst>
  </p:cSld>
  <p:clrMapOvr>
    <a:masterClrMapping/>
  </p:clrMapOvr>
</p:sld>
</file>

<file path=ppt/theme/theme1.xml><?xml version="1.0" encoding="utf-8"?>
<a:theme xmlns:a="http://schemas.openxmlformats.org/drawingml/2006/main"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2160"/>
          </a:lnSpc>
          <a:defRPr sz="1800"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2" id="{7F23714A-36D0-C044-92E7-4DA7B1BC0D35}" vid="{9FF7AE44-73DE-224F-B4C7-65176B6544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1510</TotalTime>
  <Words>2778</Words>
  <Application>Microsoft Macintosh PowerPoint</Application>
  <PresentationFormat>On-screen Show (4:3)</PresentationFormat>
  <Paragraphs>315</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Century Gothic</vt:lpstr>
      <vt:lpstr>Wingdings</vt:lpstr>
      <vt:lpstr>Office Theme</vt:lpstr>
      <vt:lpstr>Structural Analysis of MBE Grown InGaAsSb Thin Films</vt:lpstr>
      <vt:lpstr>Molecular Beam Epitaxy: A Method of Growing Thin Films</vt:lpstr>
      <vt:lpstr>Semiconductor Compounds</vt:lpstr>
      <vt:lpstr>Why In0.5Ga0.5AsySb1-y Lattice Matched to GaSb?</vt:lpstr>
      <vt:lpstr>Miscibility Gap in InGaAsSb</vt:lpstr>
      <vt:lpstr>Avoiding the Miscibility Gap</vt:lpstr>
      <vt:lpstr>Project Goals</vt:lpstr>
      <vt:lpstr>X Ray Diffraction (XRD) &amp; 2θ/ω Scans </vt:lpstr>
      <vt:lpstr>Experimental Data</vt:lpstr>
      <vt:lpstr>Lattice Constant v Composition</vt:lpstr>
      <vt:lpstr>Lattice Constant v Composition</vt:lpstr>
      <vt:lpstr>Lattice Constant v Composition</vt:lpstr>
      <vt:lpstr>Sb Flux does not Impact the Lattice Constant</vt:lpstr>
      <vt:lpstr>Conclusion &amp; Next Steps</vt:lpstr>
      <vt:lpstr>Acknowledgements</vt:lpstr>
      <vt:lpstr>PowerPoint Presentation</vt:lpstr>
      <vt:lpstr>Too Low of a Temperature</vt:lpstr>
      <vt:lpstr>PowerPoint Presentation</vt:lpstr>
      <vt:lpstr>PowerPoint Presentation</vt:lpstr>
      <vt:lpstr>PowerPoint Presentation</vt:lpstr>
      <vt:lpstr>PowerPoint Presentation</vt:lpstr>
      <vt:lpstr>Müller and Richards</vt:lpstr>
      <vt:lpstr>2θ/ω Scans for Epitaxial Films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Rosemary Wynnychenko</dc:creator>
  <cp:lastModifiedBy>Rosemary Wynnychenko</cp:lastModifiedBy>
  <cp:revision>68</cp:revision>
  <dcterms:created xsi:type="dcterms:W3CDTF">2025-06-24T16:51:56Z</dcterms:created>
  <dcterms:modified xsi:type="dcterms:W3CDTF">2025-08-18T19:46:54Z</dcterms:modified>
</cp:coreProperties>
</file>