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Gill Sans"/>
      <p:regular r:id="rId40"/>
      <p:bold r:id="rId41"/>
    </p:embeddedFont>
    <p:embeddedFont>
      <p:font typeface="Cutive"/>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iWC11UnBVTc/Y78zwoU+ne71gp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illSans-regular.fntdata"/><Relationship Id="rId20" Type="http://schemas.openxmlformats.org/officeDocument/2006/relationships/slide" Target="slides/slide15.xml"/><Relationship Id="rId42" Type="http://schemas.openxmlformats.org/officeDocument/2006/relationships/font" Target="fonts/Cutive-regular.fntdata"/><Relationship Id="rId41" Type="http://schemas.openxmlformats.org/officeDocument/2006/relationships/font" Target="fonts/GillSans-bold.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With these, we further define them by breaking them up through accounting for stellar complex overlap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it becomes a question how we establish a radius or a cutout region for each sc. The shortcut for this would be to approximate a radius, draw a circle around each sc and call that our sc region. This is pretty inconsistent and as a result there can be significant variation across scs in one galaxy or even across galaxies. To resolve this I utilized the Petrosian radius method. This takes into account a galaxy’s flux (due to brightness) to establish radii at 20%, 50%, 80% and 100% the full flux.</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CHANGE IT TO SEGMENTED AND DEBLENDED REGIONS (repeating this process for these new, refined regions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CHANGE IT TO SEGMENTED AND DEBLENDED REGIONS (repeating this process for these new, refined regions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CHANGE IT TO SEGMENTED AND DEBLENDED REGIONS (repeating this process for these new, refined regions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Zooming in, this is J1238 with its stellar complexes identified and marked at a radius given by 80% of the total flux, once again derived from the Petrosian radius.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the different scs identified we then extract their emission and absorption spectra from the keck cosmic web imager. This is an instrument that implements what is called integral field spectroscopy– \in other words, for every spatial element (called a spaxal) of the observed target there is a corresponding spectrum.for our two identified scs we extract the spectrum for each.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do we do with this spectra? We observe and fit their balmer lines. Because we are mapping sfhs and balmer lines are particularly sensitive to the stellar ages, these emissions and absorptions are most important for our task at hand. These are created when hydrogen excites from or deexcites to the second energy state. Depending on the change in energy states, different wavelengths and thus energies are emitted/absorbed. This is depicted by different colors on the hydrogen atom on the right and has a corresponding marking on the spectra to the left.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Observing balmer lines is one thing—analyzing them is another. Zooming in on these balmer lines, the next step is to fit them to gaussian and or Lorentzian profiles as shown. By fitting them, we can actually quantify their strength. Here these balmer lines have really strong emissions, and this is represented by the peaks in flux</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this second stellar complex you can see just how different the balmer lines and their fits look. These, represent strong absorption and this is given by the troughs or dips present on both sides of the emission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Explain epoch (final transition phase of the universe). Happened billions of years ago, so why do we care? Crucial to the formation and evolution of galaxies in our local universe. Ionization of neutral hydrogen surrounding galaxies in igm.  Many uncertainties regarding this epoch. There are many mysteries astronomers today are trying to solve pertaining to the reionization epoch. One of which is how photons escape these galaxies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again you can see how different these spectra look from one another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actually super exciting for us. As I mentioned earlier balmer lines are super sensitive to the ages of star. Emissions are typically seen in younger stellar populations while absorptions are typically seen in older stellar populations. So already looking at these two sets of balmer lines, it is clear that the two stellar complexes for J1238 have very different ages from one another.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we fit all of these balmer lines, we can actually calculate the strength of emission and strength of absorption for each. This is called equivalent width of emission and equivalent width of absorption. calculated by integrating flux of the emission or absorption against the flux at the continuum over the detection wavelength range.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the next step involves state of the art stellar population synthesis model BEAGLE. Beagle is a tool that allows us to generate mock spectra for a galaxy based on different set parameters. So for a galaxy set to share many of the same characteristics as J1238 we were able to generate mock spectra and how it varies with age. Discuss assumptions of this model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change in emission and absorption strength is pretty obvious across these larger time increments. The emission gets weaker and the absorption gets stronger. This reiterates the idea I brought up earlier about how younger stellar populations exhibit stronger emission lines while older exhibit stronger absorption lines.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With these mock spectra, we plot the equivalent widths (calculated as I showed you earlier) with strength of emission on the x and strength of absorption on the y. these different colors correspond to the ages of the stellar complexes the mock spectra was generated for. The youngest are in the bottom right, as this is almost entirely emission while the oldest are in the top left, where there is almost entirely absorption.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Overplot the ews of j1238’s stellar complexes. Based on where they fall along this curve, we can approximate there ages (i.e. one is roughtly 10^8 years while other is 10^7)</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Maybe move this image to the left  side of the screen and show the contour plot of EW or age on the right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One of these theories pertains to the different stellar classifications. Pictured to the left is an o type star. These stars and super young, super massive and radiate lots and ltos of energy. Rather than radiating just any type of photon, o stars radiate lyman continuum photons. The relevance of lyc photons is that they have energies greater than or equal to 13.6eV—the minimum e needed to ionize neutral h. however, these photons, should they not have a path to escape are absorbed by the interstellar dust and clouds in a galaxy. So in this case they cant ionize h. this brings us to the second star—a type. These stars are tens to hundreds of millions of years older than o stars and soon become core collapse sne. With these supernovae, sometimes they create what are called galactic winds. This is the outflow of gas and particles from a galaxy. While these galactic winds redistribute or transport these gases and particles themselves they al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REPLACE WITH CONTOUR MAPS FOR GALAXIES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REPLACE WITH CONTOUR MAPS FOR GALAXIES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Based on their ages, the question is, are they young enough to still radiate these lyman continuum photons, responsible for ionizing the neutral hydrogen during the reionization epoch? Are they old enough to soon become core collapse sne and create these holes in interstellar clouds, permitting this photon escape into the igm?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https://www.google.com/search?q=galactic+wind&amp;&amp;tbm=isch&amp;ved=2ahUKEwje6Z3Jic-AAxUVBkQIHRiiASIQ2-cCegQIABAA&amp;oq=galactic+wind&amp;gs_lcp=CgNpbWcQAzIFCAAQgAQyBwgAEBgQgAQ6BwgAEIoFEEM6CAgAEIAEELEDOggIABCxAxCDAToKCAAQigUQsQMQQzoECAAQAzoECAAQHjoGCAAQBRAeOgYIABAIEB5QgQRYyC9ghGNoCHAAeACAAWmIAbwIkgEEMjIuMZgBAKABAaoBC2d3cy13aXotaW1nsAEAwAEB&amp;sclient=img&amp;ei=AUPTZJ7lBZWMkPIPmMSGkAI&amp;bih=744&amp;biw=711&amp;client=safari#imgrc=OEsospDdr2YuQMhttps://physicsworld.com/a/photons-are-a-drag-on-the-sun/</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***Maybe not telescopes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REPLACE WITH CONTOUR MAPS FOR GALAXIES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On their own there is not much that these stars can do to contribute to the photoionization of neutral hydrogen. For galaxies that have both of these, however, we theorize that this photon escape is possible. Holes are created and lyc is created🡪 escape and ionize igm.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https://www.google.com/search?q=galactic+wind&amp;&amp;tbm=isch&amp;ved=2ahUKEwje6Z3Jic-AAxUVBkQIHRiiASIQ2-cCegQIABAA&amp;oq=galactic+wind&amp;gs_lcp=CgNpbWcQAzIFCAAQgAQyBwgAEBgQgAQ6BwgAEIoFEEM6CAgAEIAEELEDOggIABCxAxCDAToKCAAQigUQsQMQQzoECAAQAzoECAAQHjoGCAAQBRAeOgYIABAIEB5QgQRYyC9ghGNoCHAAeACAAWmIAbwIkgEEMjIuMZgBAKABAaoBC2d3cy13aXotaW1nsAEAwAEB&amp;sclient=img&amp;ei=AUPTZJ7lBZWMkPIPmMSGkAI&amp;bih=744&amp;biw=711&amp;client=safari#imgrc=OEsospDdr2YuQMhttps://physicsworld.com/a/photons-are-a-drag-on-the-sun/</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Many uncertainties pertaining to epoch of reionization… especially because these galaxies are billions of lightyears away from us, so observing them is extremely difficult and spatial resolutions are wayyy lower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Many uncertainties pertaining to epoch of reionization… especially because these galaxies are billions of lightyears away from us, so observing them is extremely difficult and spatial resolutions are wayyy lower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 is hard to show this directly, and so what we can do is map the different stellar population ages and star formation histories for our galaxies. Due to technological limitations, we cannot just observe these galaxies from the EoR. Instead, we are targeting galaxies that are most similar to those from the EoR. Only they are 10 of millions as opposed to 10s of billions of lys away . What else does it entail for a galaxy to be a local analog? [list characteristics]. Now with our established sample we could begin this quote on quote quest to mapping their sfhs.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Step one: break up each of our galaxies into different scs (clusters of stars). Shown here is our initial same of 6 local analog galaxies scaled to their pixel intensity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go through a segmentation process in which we use the pixel brightness to define different regions more concentrated with stars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15" name="Shape 15"/>
        <p:cNvGrpSpPr/>
        <p:nvPr/>
      </p:nvGrpSpPr>
      <p:grpSpPr>
        <a:xfrm>
          <a:off x="0" y="0"/>
          <a:ext cx="0" cy="0"/>
          <a:chOff x="0" y="0"/>
          <a:chExt cx="0" cy="0"/>
        </a:xfrm>
      </p:grpSpPr>
      <p:sp>
        <p:nvSpPr>
          <p:cNvPr id="16" name="Google Shape;16;p38"/>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8"/>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18" name="Google Shape;18;p3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46"/>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6"/>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6"/>
          <p:cNvSpPr/>
          <p:nvPr>
            <p:ph idx="2" type="pic"/>
          </p:nvPr>
        </p:nvSpPr>
        <p:spPr>
          <a:xfrm>
            <a:off x="6095999" y="0"/>
            <a:ext cx="6102097" cy="6858000"/>
          </a:xfrm>
          <a:prstGeom prst="rect">
            <a:avLst/>
          </a:prstGeom>
          <a:solidFill>
            <a:srgbClr val="BFBFBF"/>
          </a:solidFill>
          <a:ln>
            <a:noFill/>
          </a:ln>
        </p:spPr>
      </p:sp>
      <p:sp>
        <p:nvSpPr>
          <p:cNvPr id="82" name="Google Shape;82;p46"/>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83" name="Google Shape;83;p4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6"/>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47"/>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7"/>
          <p:cNvSpPr txBox="1"/>
          <p:nvPr>
            <p:ph idx="1" type="body"/>
          </p:nvPr>
        </p:nvSpPr>
        <p:spPr>
          <a:xfrm rot="5400000">
            <a:off x="4545009" y="324172"/>
            <a:ext cx="3101983" cy="772972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89" name="Google Shape;89;p4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48"/>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48"/>
          <p:cNvSpPr txBox="1"/>
          <p:nvPr>
            <p:ph idx="1" type="body"/>
          </p:nvPr>
        </p:nvSpPr>
        <p:spPr>
          <a:xfrm rot="5400000">
            <a:off x="2838641" y="329756"/>
            <a:ext cx="4983480" cy="61984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95" name="Google Shape;95;p4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 name="Shape 27"/>
        <p:cNvGrpSpPr/>
        <p:nvPr/>
      </p:nvGrpSpPr>
      <p:grpSpPr>
        <a:xfrm>
          <a:off x="0" y="0"/>
          <a:ext cx="0" cy="0"/>
          <a:chOff x="0" y="0"/>
          <a:chExt cx="0" cy="0"/>
        </a:xfrm>
      </p:grpSpPr>
      <p:sp>
        <p:nvSpPr>
          <p:cNvPr id="28" name="Google Shape;28;p39"/>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9"/>
          <p:cNvSpPr txBox="1"/>
          <p:nvPr>
            <p:ph type="title"/>
          </p:nvPr>
        </p:nvSpPr>
        <p:spPr>
          <a:xfrm>
            <a:off x="804672" y="2243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9"/>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31" name="Google Shape;31;p39"/>
          <p:cNvSpPr txBox="1"/>
          <p:nvPr>
            <p:ph idx="2" type="body"/>
          </p:nvPr>
        </p:nvSpPr>
        <p:spPr>
          <a:xfrm>
            <a:off x="1115568" y="3549918"/>
            <a:ext cx="3794760" cy="219403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32" name="Google Shape;32;p3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9"/>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35" name="Shape 35"/>
        <p:cNvGrpSpPr/>
        <p:nvPr/>
      </p:nvGrpSpPr>
      <p:grpSpPr>
        <a:xfrm>
          <a:off x="0" y="0"/>
          <a:ext cx="0" cy="0"/>
          <a:chOff x="0" y="0"/>
          <a:chExt cx="0" cy="0"/>
        </a:xfrm>
      </p:grpSpPr>
      <p:sp>
        <p:nvSpPr>
          <p:cNvPr id="36" name="Google Shape;36;p37"/>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7"/>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38" name="Google Shape;38;p3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 name="Shape 41"/>
        <p:cNvGrpSpPr/>
        <p:nvPr/>
      </p:nvGrpSpPr>
      <p:grpSpPr>
        <a:xfrm>
          <a:off x="0" y="0"/>
          <a:ext cx="0" cy="0"/>
          <a:chOff x="0" y="0"/>
          <a:chExt cx="0" cy="0"/>
        </a:xfrm>
      </p:grpSpPr>
      <p:sp>
        <p:nvSpPr>
          <p:cNvPr id="42" name="Google Shape;42;p40"/>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0"/>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44" name="Google Shape;44;p4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47" name="Shape 47"/>
        <p:cNvGrpSpPr/>
        <p:nvPr/>
      </p:nvGrpSpPr>
      <p:grpSpPr>
        <a:xfrm>
          <a:off x="0" y="0"/>
          <a:ext cx="0" cy="0"/>
          <a:chOff x="0" y="0"/>
          <a:chExt cx="0" cy="0"/>
        </a:xfrm>
      </p:grpSpPr>
      <p:sp>
        <p:nvSpPr>
          <p:cNvPr id="48" name="Google Shape;48;p41"/>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1"/>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50" name="Google Shape;50;p4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 name="Shape 53"/>
        <p:cNvGrpSpPr/>
        <p:nvPr/>
      </p:nvGrpSpPr>
      <p:grpSpPr>
        <a:xfrm>
          <a:off x="0" y="0"/>
          <a:ext cx="0" cy="0"/>
          <a:chOff x="0" y="0"/>
          <a:chExt cx="0" cy="0"/>
        </a:xfrm>
      </p:grpSpPr>
      <p:sp>
        <p:nvSpPr>
          <p:cNvPr id="54" name="Google Shape;54;p42"/>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2"/>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56" name="Google Shape;56;p42"/>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57" name="Google Shape;57;p4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43"/>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62" name="Google Shape;62;p43"/>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3" name="Google Shape;63;p43"/>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4" name="Google Shape;64;p43"/>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65" name="Google Shape;65;p4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8" name="Google Shape;68;p4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44"/>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4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2.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FEFEFE"/>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9pPr>
          </a:lstStyle>
          <a:p/>
        </p:txBody>
      </p:sp>
      <p:sp>
        <p:nvSpPr>
          <p:cNvPr id="12" name="Google Shape;12;p3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3" name="Google Shape;13;p36"/>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4" name="Google Shape;14;p3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1" name="Shape 21"/>
        <p:cNvGrpSpPr/>
        <p:nvPr/>
      </p:nvGrpSpPr>
      <p:grpSpPr>
        <a:xfrm>
          <a:off x="0" y="0"/>
          <a:ext cx="0" cy="0"/>
          <a:chOff x="0" y="0"/>
          <a:chExt cx="0" cy="0"/>
        </a:xfrm>
      </p:grpSpPr>
      <p:sp>
        <p:nvSpPr>
          <p:cNvPr id="22" name="Google Shape;22;p35"/>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5"/>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24" name="Google Shape;24;p3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25" name="Google Shape;25;p3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26" name="Google Shape;26;p3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44.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30.png"/><Relationship Id="rId8"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42.png"/><Relationship Id="rId7" Type="http://schemas.openxmlformats.org/officeDocument/2006/relationships/image" Target="../media/image52.png"/><Relationship Id="rId8"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51.png"/><Relationship Id="rId7" Type="http://schemas.openxmlformats.org/officeDocument/2006/relationships/image" Target="../media/image39.png"/><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56.png"/><Relationship Id="rId5"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65.png"/><Relationship Id="rId6"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86.png"/><Relationship Id="rId6"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1.png"/><Relationship Id="rId4" Type="http://schemas.openxmlformats.org/officeDocument/2006/relationships/image" Target="../media/image86.png"/><Relationship Id="rId5"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9.png"/><Relationship Id="rId4" Type="http://schemas.openxmlformats.org/officeDocument/2006/relationships/image" Target="../media/image98.png"/><Relationship Id="rId5" Type="http://schemas.openxmlformats.org/officeDocument/2006/relationships/image" Target="../media/image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4.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4.png"/><Relationship Id="rId4" Type="http://schemas.openxmlformats.org/officeDocument/2006/relationships/image" Target="../media/image79.png"/><Relationship Id="rId5"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5.png"/><Relationship Id="rId4" Type="http://schemas.openxmlformats.org/officeDocument/2006/relationships/image" Target="../media/image74.png"/><Relationship Id="rId5" Type="http://schemas.openxmlformats.org/officeDocument/2006/relationships/image" Target="../media/image79.png"/><Relationship Id="rId6"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66.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3.png"/><Relationship Id="rId4" Type="http://schemas.openxmlformats.org/officeDocument/2006/relationships/image" Target="../media/image117.png"/><Relationship Id="rId5" Type="http://schemas.openxmlformats.org/officeDocument/2006/relationships/image" Target="../media/image90.png"/><Relationship Id="rId6" Type="http://schemas.openxmlformats.org/officeDocument/2006/relationships/image" Target="../media/image94.png"/><Relationship Id="rId7" Type="http://schemas.openxmlformats.org/officeDocument/2006/relationships/image" Target="../media/image88.png"/><Relationship Id="rId8" Type="http://schemas.openxmlformats.org/officeDocument/2006/relationships/image" Target="../media/image9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9.png"/><Relationship Id="rId4" Type="http://schemas.openxmlformats.org/officeDocument/2006/relationships/image" Target="../media/image91.png"/><Relationship Id="rId11" Type="http://schemas.openxmlformats.org/officeDocument/2006/relationships/image" Target="../media/image120.png"/><Relationship Id="rId10" Type="http://schemas.openxmlformats.org/officeDocument/2006/relationships/image" Target="../media/image126.png"/><Relationship Id="rId12" Type="http://schemas.openxmlformats.org/officeDocument/2006/relationships/image" Target="../media/image127.png"/><Relationship Id="rId9" Type="http://schemas.openxmlformats.org/officeDocument/2006/relationships/image" Target="../media/image11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8.png"/><Relationship Id="rId8" Type="http://schemas.openxmlformats.org/officeDocument/2006/relationships/image" Target="../media/image1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4.jpg"/><Relationship Id="rId7"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6.png"/><Relationship Id="rId4" Type="http://schemas.openxmlformats.org/officeDocument/2006/relationships/image" Target="../media/image128.gif"/><Relationship Id="rId5" Type="http://schemas.openxmlformats.org/officeDocument/2006/relationships/image" Target="../media/image134.png"/><Relationship Id="rId6" Type="http://schemas.openxmlformats.org/officeDocument/2006/relationships/image" Target="../media/image129.jpg"/><Relationship Id="rId7" Type="http://schemas.openxmlformats.org/officeDocument/2006/relationships/image" Target="../media/image1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32.png"/><Relationship Id="rId4" Type="http://schemas.openxmlformats.org/officeDocument/2006/relationships/image" Target="../media/image138.png"/><Relationship Id="rId5" Type="http://schemas.openxmlformats.org/officeDocument/2006/relationships/image" Target="../media/image1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4.jpg"/><Relationship Id="rId5"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Galactic superwind - Wikipedia" id="102" name="Google Shape;102;p1"/>
          <p:cNvPicPr preferRelativeResize="0"/>
          <p:nvPr/>
        </p:nvPicPr>
        <p:blipFill rotWithShape="1">
          <a:blip r:embed="rId3">
            <a:alphaModFix/>
          </a:blip>
          <a:srcRect b="27575" l="0" r="0" t="31664"/>
          <a:stretch/>
        </p:blipFill>
        <p:spPr>
          <a:xfrm>
            <a:off x="20" y="10"/>
            <a:ext cx="12191980" cy="4571990"/>
          </a:xfrm>
          <a:prstGeom prst="rect">
            <a:avLst/>
          </a:prstGeom>
          <a:noFill/>
          <a:ln>
            <a:noFill/>
          </a:ln>
        </p:spPr>
      </p:pic>
      <p:sp>
        <p:nvSpPr>
          <p:cNvPr id="103" name="Google Shape;103;p1"/>
          <p:cNvSpPr txBox="1"/>
          <p:nvPr>
            <p:ph type="ctrTitle"/>
          </p:nvPr>
        </p:nvSpPr>
        <p:spPr>
          <a:xfrm>
            <a:off x="662609" y="3753529"/>
            <a:ext cx="10933043" cy="1360731"/>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fontScale="90000"/>
          </a:bodyPr>
          <a:lstStyle/>
          <a:p>
            <a:pPr indent="0" lvl="0" marL="0" rtl="0" algn="ctr">
              <a:lnSpc>
                <a:spcPct val="90000"/>
              </a:lnSpc>
              <a:spcBef>
                <a:spcPts val="0"/>
              </a:spcBef>
              <a:spcAft>
                <a:spcPts val="0"/>
              </a:spcAft>
              <a:buClr>
                <a:srgbClr val="262626"/>
              </a:buClr>
              <a:buSzPct val="100000"/>
              <a:buFont typeface="Gill Sans"/>
              <a:buNone/>
            </a:pPr>
            <a:r>
              <a:rPr lang="en-US" sz="3200"/>
              <a:t>MAPPING STAR FORMATION HISTORIES IN NEARBY GALAXIES TO SOURCE LYC PHOTON ESCAPE</a:t>
            </a:r>
            <a:endParaRPr/>
          </a:p>
        </p:txBody>
      </p:sp>
      <p:sp>
        <p:nvSpPr>
          <p:cNvPr id="104" name="Google Shape;104;p1"/>
          <p:cNvSpPr txBox="1"/>
          <p:nvPr>
            <p:ph idx="1" type="subTitle"/>
          </p:nvPr>
        </p:nvSpPr>
        <p:spPr>
          <a:xfrm>
            <a:off x="2695194" y="5619667"/>
            <a:ext cx="6801612" cy="5131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1800"/>
              <a:buNone/>
            </a:pPr>
            <a:r>
              <a:rPr lang="en-US" sz="1800"/>
              <a:t>Katie Kudla</a:t>
            </a:r>
            <a:endParaRPr/>
          </a:p>
          <a:p>
            <a:pPr indent="0" lvl="0" marL="0" rtl="0" algn="ctr">
              <a:lnSpc>
                <a:spcPct val="90000"/>
              </a:lnSpc>
              <a:spcBef>
                <a:spcPts val="0"/>
              </a:spcBef>
              <a:spcAft>
                <a:spcPts val="0"/>
              </a:spcAft>
              <a:buSzPts val="1800"/>
              <a:buNone/>
            </a:pPr>
            <a:r>
              <a:rPr lang="en-US" sz="1800"/>
              <a:t>Advisor: Professor Crystal Martin</a:t>
            </a:r>
            <a:endParaRPr/>
          </a:p>
          <a:p>
            <a:pPr indent="0" lvl="0" marL="0" rtl="0" algn="ctr">
              <a:lnSpc>
                <a:spcPct val="90000"/>
              </a:lnSpc>
              <a:spcBef>
                <a:spcPts val="0"/>
              </a:spcBef>
              <a:spcAft>
                <a:spcPts val="0"/>
              </a:spcAft>
              <a:buSzPts val="1800"/>
              <a:buNone/>
            </a:pPr>
            <a:r>
              <a:rPr lang="en-US" sz="1800"/>
              <a:t>Mentor: Zixuan Peng</a:t>
            </a:r>
            <a:endParaRPr/>
          </a:p>
          <a:p>
            <a:pPr indent="0" lvl="0" marL="0" rtl="0" algn="ctr">
              <a:lnSpc>
                <a:spcPct val="90000"/>
              </a:lnSpc>
              <a:spcBef>
                <a:spcPts val="0"/>
              </a:spcBef>
              <a:spcAft>
                <a:spcPts val="0"/>
              </a:spcAft>
              <a:buSzPts val="1800"/>
              <a:buNone/>
            </a:pPr>
            <a:r>
              <a:t/>
            </a:r>
            <a:endParaRPr sz="1800"/>
          </a:p>
          <a:p>
            <a:pPr indent="0" lvl="0" marL="0" rtl="0" algn="ctr">
              <a:lnSpc>
                <a:spcPct val="90000"/>
              </a:lnSpc>
              <a:spcBef>
                <a:spcPts val="1000"/>
              </a:spcBef>
              <a:spcAft>
                <a:spcPts val="0"/>
              </a:spcAft>
              <a:buSzPts val="1800"/>
              <a:buNone/>
            </a:pPr>
            <a:r>
              <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0"/>
          <p:cNvSpPr/>
          <p:nvPr/>
        </p:nvSpPr>
        <p:spPr>
          <a:xfrm>
            <a:off x="3526971" y="0"/>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193" name="Google Shape;193;p10"/>
          <p:cNvSpPr txBox="1"/>
          <p:nvPr/>
        </p:nvSpPr>
        <p:spPr>
          <a:xfrm>
            <a:off x="255387" y="2401032"/>
            <a:ext cx="3024378" cy="1645920"/>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II. DEBLENDING</a:t>
            </a:r>
            <a:endParaRPr/>
          </a:p>
        </p:txBody>
      </p:sp>
      <p:pic>
        <p:nvPicPr>
          <p:cNvPr id="194" name="Google Shape;194;p10"/>
          <p:cNvPicPr preferRelativeResize="0"/>
          <p:nvPr/>
        </p:nvPicPr>
        <p:blipFill rotWithShape="1">
          <a:blip r:embed="rId3">
            <a:alphaModFix/>
          </a:blip>
          <a:srcRect b="0" l="0" r="0" t="0"/>
          <a:stretch/>
        </p:blipFill>
        <p:spPr>
          <a:xfrm>
            <a:off x="3538728" y="3694176"/>
            <a:ext cx="2318197" cy="2286000"/>
          </a:xfrm>
          <a:prstGeom prst="rect">
            <a:avLst/>
          </a:prstGeom>
          <a:noFill/>
          <a:ln>
            <a:noFill/>
          </a:ln>
        </p:spPr>
      </p:pic>
      <p:pic>
        <p:nvPicPr>
          <p:cNvPr id="195" name="Google Shape;195;p10"/>
          <p:cNvPicPr preferRelativeResize="0"/>
          <p:nvPr/>
        </p:nvPicPr>
        <p:blipFill rotWithShape="1">
          <a:blip r:embed="rId4">
            <a:alphaModFix/>
          </a:blip>
          <a:srcRect b="0" l="0" r="0" t="0"/>
          <a:stretch/>
        </p:blipFill>
        <p:spPr>
          <a:xfrm>
            <a:off x="9618416" y="1170432"/>
            <a:ext cx="2318197" cy="2286000"/>
          </a:xfrm>
          <a:prstGeom prst="rect">
            <a:avLst/>
          </a:prstGeom>
          <a:noFill/>
          <a:ln>
            <a:noFill/>
          </a:ln>
        </p:spPr>
      </p:pic>
      <p:pic>
        <p:nvPicPr>
          <p:cNvPr id="196" name="Google Shape;196;p10"/>
          <p:cNvPicPr preferRelativeResize="0"/>
          <p:nvPr/>
        </p:nvPicPr>
        <p:blipFill rotWithShape="1">
          <a:blip r:embed="rId5">
            <a:alphaModFix/>
          </a:blip>
          <a:srcRect b="0" l="0" r="0" t="0"/>
          <a:stretch/>
        </p:blipFill>
        <p:spPr>
          <a:xfrm>
            <a:off x="3502152" y="1170432"/>
            <a:ext cx="2337515" cy="2286000"/>
          </a:xfrm>
          <a:prstGeom prst="rect">
            <a:avLst/>
          </a:prstGeom>
          <a:noFill/>
          <a:ln>
            <a:noFill/>
          </a:ln>
        </p:spPr>
      </p:pic>
      <p:pic>
        <p:nvPicPr>
          <p:cNvPr id="197" name="Google Shape;197;p10"/>
          <p:cNvPicPr preferRelativeResize="0"/>
          <p:nvPr/>
        </p:nvPicPr>
        <p:blipFill rotWithShape="1">
          <a:blip r:embed="rId6">
            <a:alphaModFix/>
          </a:blip>
          <a:srcRect b="0" l="0" r="0" t="0"/>
          <a:stretch/>
        </p:blipFill>
        <p:spPr>
          <a:xfrm>
            <a:off x="6574536" y="3694176"/>
            <a:ext cx="2318197" cy="2286000"/>
          </a:xfrm>
          <a:prstGeom prst="rect">
            <a:avLst/>
          </a:prstGeom>
          <a:noFill/>
          <a:ln>
            <a:noFill/>
          </a:ln>
        </p:spPr>
      </p:pic>
      <p:pic>
        <p:nvPicPr>
          <p:cNvPr id="198" name="Google Shape;198;p10"/>
          <p:cNvPicPr preferRelativeResize="0"/>
          <p:nvPr/>
        </p:nvPicPr>
        <p:blipFill rotWithShape="1">
          <a:blip r:embed="rId7">
            <a:alphaModFix/>
          </a:blip>
          <a:srcRect b="0" l="0" r="0" t="0"/>
          <a:stretch/>
        </p:blipFill>
        <p:spPr>
          <a:xfrm>
            <a:off x="9618416" y="3694176"/>
            <a:ext cx="2318197" cy="2286000"/>
          </a:xfrm>
          <a:prstGeom prst="rect">
            <a:avLst/>
          </a:prstGeom>
          <a:noFill/>
          <a:ln>
            <a:noFill/>
          </a:ln>
        </p:spPr>
      </p:pic>
      <p:pic>
        <p:nvPicPr>
          <p:cNvPr id="199" name="Google Shape;199;p10"/>
          <p:cNvPicPr preferRelativeResize="0"/>
          <p:nvPr/>
        </p:nvPicPr>
        <p:blipFill rotWithShape="1">
          <a:blip r:embed="rId8">
            <a:alphaModFix/>
          </a:blip>
          <a:srcRect b="0" l="0" r="0" t="0"/>
          <a:stretch/>
        </p:blipFill>
        <p:spPr>
          <a:xfrm>
            <a:off x="6574536" y="1170432"/>
            <a:ext cx="2318197" cy="228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1"/>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205" name="Google Shape;205;p11"/>
          <p:cNvSpPr txBox="1"/>
          <p:nvPr/>
        </p:nvSpPr>
        <p:spPr>
          <a:xfrm>
            <a:off x="255387" y="2401032"/>
            <a:ext cx="3024378" cy="1645920"/>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III. SETTING THE APERTURE</a:t>
            </a:r>
            <a:endParaRPr/>
          </a:p>
        </p:txBody>
      </p:sp>
      <p:pic>
        <p:nvPicPr>
          <p:cNvPr id="206" name="Google Shape;206;p11"/>
          <p:cNvPicPr preferRelativeResize="0"/>
          <p:nvPr/>
        </p:nvPicPr>
        <p:blipFill rotWithShape="1">
          <a:blip r:embed="rId3">
            <a:alphaModFix/>
          </a:blip>
          <a:srcRect b="0" l="0" r="0" t="0"/>
          <a:stretch/>
        </p:blipFill>
        <p:spPr>
          <a:xfrm>
            <a:off x="3502152" y="1170432"/>
            <a:ext cx="2329234" cy="2286000"/>
          </a:xfrm>
          <a:prstGeom prst="rect">
            <a:avLst/>
          </a:prstGeom>
          <a:noFill/>
          <a:ln>
            <a:noFill/>
          </a:ln>
        </p:spPr>
      </p:pic>
      <p:pic>
        <p:nvPicPr>
          <p:cNvPr id="207" name="Google Shape;207;p11"/>
          <p:cNvPicPr preferRelativeResize="0"/>
          <p:nvPr/>
        </p:nvPicPr>
        <p:blipFill rotWithShape="1">
          <a:blip r:embed="rId4">
            <a:alphaModFix/>
          </a:blip>
          <a:srcRect b="0" l="0" r="0" t="0"/>
          <a:stretch/>
        </p:blipFill>
        <p:spPr>
          <a:xfrm>
            <a:off x="6574536" y="3694176"/>
            <a:ext cx="2310319" cy="2286000"/>
          </a:xfrm>
          <a:prstGeom prst="rect">
            <a:avLst/>
          </a:prstGeom>
          <a:noFill/>
          <a:ln>
            <a:noFill/>
          </a:ln>
        </p:spPr>
      </p:pic>
      <p:pic>
        <p:nvPicPr>
          <p:cNvPr id="208" name="Google Shape;208;p11"/>
          <p:cNvPicPr preferRelativeResize="0"/>
          <p:nvPr/>
        </p:nvPicPr>
        <p:blipFill rotWithShape="1">
          <a:blip r:embed="rId5">
            <a:alphaModFix/>
          </a:blip>
          <a:srcRect b="0" l="0" r="0" t="0"/>
          <a:stretch/>
        </p:blipFill>
        <p:spPr>
          <a:xfrm>
            <a:off x="9619488" y="3694176"/>
            <a:ext cx="2310319" cy="2286000"/>
          </a:xfrm>
          <a:prstGeom prst="rect">
            <a:avLst/>
          </a:prstGeom>
          <a:noFill/>
          <a:ln>
            <a:noFill/>
          </a:ln>
        </p:spPr>
      </p:pic>
      <p:pic>
        <p:nvPicPr>
          <p:cNvPr id="209" name="Google Shape;209;p11"/>
          <p:cNvPicPr preferRelativeResize="0"/>
          <p:nvPr/>
        </p:nvPicPr>
        <p:blipFill rotWithShape="1">
          <a:blip r:embed="rId6">
            <a:alphaModFix/>
          </a:blip>
          <a:srcRect b="0" l="0" r="0" t="0"/>
          <a:stretch/>
        </p:blipFill>
        <p:spPr>
          <a:xfrm>
            <a:off x="3526970" y="3694176"/>
            <a:ext cx="2310319" cy="2286000"/>
          </a:xfrm>
          <a:prstGeom prst="rect">
            <a:avLst/>
          </a:prstGeom>
          <a:noFill/>
          <a:ln>
            <a:noFill/>
          </a:ln>
        </p:spPr>
      </p:pic>
      <p:pic>
        <p:nvPicPr>
          <p:cNvPr id="210" name="Google Shape;210;p11"/>
          <p:cNvPicPr preferRelativeResize="0"/>
          <p:nvPr/>
        </p:nvPicPr>
        <p:blipFill rotWithShape="1">
          <a:blip r:embed="rId7">
            <a:alphaModFix/>
          </a:blip>
          <a:srcRect b="0" l="0" r="0" t="0"/>
          <a:stretch/>
        </p:blipFill>
        <p:spPr>
          <a:xfrm>
            <a:off x="6574536" y="1143000"/>
            <a:ext cx="2310319" cy="2286000"/>
          </a:xfrm>
          <a:prstGeom prst="rect">
            <a:avLst/>
          </a:prstGeom>
          <a:noFill/>
          <a:ln>
            <a:noFill/>
          </a:ln>
        </p:spPr>
      </p:pic>
      <p:pic>
        <p:nvPicPr>
          <p:cNvPr id="211" name="Google Shape;211;p11"/>
          <p:cNvPicPr preferRelativeResize="0"/>
          <p:nvPr/>
        </p:nvPicPr>
        <p:blipFill rotWithShape="1">
          <a:blip r:embed="rId8">
            <a:alphaModFix/>
          </a:blip>
          <a:srcRect b="0" l="0" r="0" t="0"/>
          <a:stretch/>
        </p:blipFill>
        <p:spPr>
          <a:xfrm>
            <a:off x="9619488" y="1170432"/>
            <a:ext cx="2310319" cy="228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2"/>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217" name="Google Shape;217;p12"/>
          <p:cNvSpPr txBox="1"/>
          <p:nvPr/>
        </p:nvSpPr>
        <p:spPr>
          <a:xfrm>
            <a:off x="255387" y="2401032"/>
            <a:ext cx="3024378" cy="1645920"/>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III. EXTRACTING REGIONS</a:t>
            </a:r>
            <a:endParaRPr/>
          </a:p>
        </p:txBody>
      </p:sp>
      <p:pic>
        <p:nvPicPr>
          <p:cNvPr descr="A screenshot of a video&#10;&#10;Description automatically generated" id="218" name="Google Shape;218;p12"/>
          <p:cNvPicPr preferRelativeResize="0"/>
          <p:nvPr/>
        </p:nvPicPr>
        <p:blipFill rotWithShape="1">
          <a:blip r:embed="rId3">
            <a:alphaModFix/>
          </a:blip>
          <a:srcRect b="0" l="15517" r="12163" t="0"/>
          <a:stretch/>
        </p:blipFill>
        <p:spPr>
          <a:xfrm>
            <a:off x="6485134" y="480792"/>
            <a:ext cx="2751801" cy="2743200"/>
          </a:xfrm>
          <a:prstGeom prst="rect">
            <a:avLst/>
          </a:prstGeom>
          <a:noFill/>
          <a:ln>
            <a:noFill/>
          </a:ln>
        </p:spPr>
      </p:pic>
      <p:pic>
        <p:nvPicPr>
          <p:cNvPr descr="A black and white image of stars and galaxies&#10;&#10;Description automatically generated" id="219" name="Google Shape;219;p12"/>
          <p:cNvPicPr preferRelativeResize="0"/>
          <p:nvPr/>
        </p:nvPicPr>
        <p:blipFill rotWithShape="1">
          <a:blip r:embed="rId4">
            <a:alphaModFix/>
          </a:blip>
          <a:srcRect b="0" l="15522" r="12295" t="0"/>
          <a:stretch/>
        </p:blipFill>
        <p:spPr>
          <a:xfrm>
            <a:off x="3633833" y="3616343"/>
            <a:ext cx="2793078" cy="2743200"/>
          </a:xfrm>
          <a:prstGeom prst="rect">
            <a:avLst/>
          </a:prstGeom>
          <a:noFill/>
          <a:ln>
            <a:noFill/>
          </a:ln>
        </p:spPr>
      </p:pic>
      <p:pic>
        <p:nvPicPr>
          <p:cNvPr descr="A screen shot of a video&#10;&#10;Description automatically generated" id="220" name="Google Shape;220;p12"/>
          <p:cNvPicPr preferRelativeResize="0"/>
          <p:nvPr/>
        </p:nvPicPr>
        <p:blipFill rotWithShape="1">
          <a:blip r:embed="rId5">
            <a:alphaModFix/>
          </a:blip>
          <a:srcRect b="0" l="14917" r="13307" t="0"/>
          <a:stretch/>
        </p:blipFill>
        <p:spPr>
          <a:xfrm>
            <a:off x="9315797" y="480792"/>
            <a:ext cx="2793078" cy="2743200"/>
          </a:xfrm>
          <a:prstGeom prst="rect">
            <a:avLst/>
          </a:prstGeom>
          <a:noFill/>
          <a:ln>
            <a:noFill/>
          </a:ln>
        </p:spPr>
      </p:pic>
      <p:pic>
        <p:nvPicPr>
          <p:cNvPr descr="A black and white image of stars and galaxies&#10;&#10;Description automatically generated" id="221" name="Google Shape;221;p12"/>
          <p:cNvPicPr preferRelativeResize="0"/>
          <p:nvPr/>
        </p:nvPicPr>
        <p:blipFill rotWithShape="1">
          <a:blip r:embed="rId6">
            <a:alphaModFix/>
          </a:blip>
          <a:srcRect b="0" l="0" r="3074" t="0"/>
          <a:stretch/>
        </p:blipFill>
        <p:spPr>
          <a:xfrm>
            <a:off x="3664173" y="480792"/>
            <a:ext cx="2737836" cy="2716058"/>
          </a:xfrm>
          <a:prstGeom prst="rect">
            <a:avLst/>
          </a:prstGeom>
          <a:noFill/>
          <a:ln>
            <a:noFill/>
          </a:ln>
        </p:spPr>
      </p:pic>
      <p:pic>
        <p:nvPicPr>
          <p:cNvPr descr="A screenshot of a space&#10;&#10;Description automatically generated" id="222" name="Google Shape;222;p12"/>
          <p:cNvPicPr preferRelativeResize="0"/>
          <p:nvPr/>
        </p:nvPicPr>
        <p:blipFill rotWithShape="1">
          <a:blip r:embed="rId7">
            <a:alphaModFix/>
          </a:blip>
          <a:srcRect b="0" l="7964" r="3311" t="0"/>
          <a:stretch/>
        </p:blipFill>
        <p:spPr>
          <a:xfrm>
            <a:off x="9335436" y="3616343"/>
            <a:ext cx="2753800" cy="2737101"/>
          </a:xfrm>
          <a:prstGeom prst="rect">
            <a:avLst/>
          </a:prstGeom>
          <a:noFill/>
          <a:ln>
            <a:noFill/>
          </a:ln>
        </p:spPr>
      </p:pic>
      <p:pic>
        <p:nvPicPr>
          <p:cNvPr descr="A screen shot of a video&#10;&#10;Description automatically generated" id="223" name="Google Shape;223;p12"/>
          <p:cNvPicPr preferRelativeResize="0"/>
          <p:nvPr/>
        </p:nvPicPr>
        <p:blipFill rotWithShape="1">
          <a:blip r:embed="rId8">
            <a:alphaModFix/>
          </a:blip>
          <a:srcRect b="0" l="6139" r="6228" t="0"/>
          <a:stretch/>
        </p:blipFill>
        <p:spPr>
          <a:xfrm>
            <a:off x="6484941" y="3616342"/>
            <a:ext cx="2749088" cy="27608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3"/>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229" name="Google Shape;229;p13"/>
          <p:cNvSpPr txBox="1"/>
          <p:nvPr/>
        </p:nvSpPr>
        <p:spPr>
          <a:xfrm>
            <a:off x="255387" y="2401032"/>
            <a:ext cx="3024378" cy="1645920"/>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III. EXTRACTING REGIONS</a:t>
            </a:r>
            <a:endParaRPr/>
          </a:p>
        </p:txBody>
      </p:sp>
      <p:pic>
        <p:nvPicPr>
          <p:cNvPr descr="A green and white cloud in space&#10;&#10;Description automatically generated with medium confidence" id="230" name="Google Shape;230;p13"/>
          <p:cNvPicPr preferRelativeResize="0"/>
          <p:nvPr/>
        </p:nvPicPr>
        <p:blipFill rotWithShape="1">
          <a:blip r:embed="rId3">
            <a:alphaModFix/>
          </a:blip>
          <a:srcRect b="0" l="17526" r="12113" t="0"/>
          <a:stretch/>
        </p:blipFill>
        <p:spPr>
          <a:xfrm>
            <a:off x="3657600" y="3611880"/>
            <a:ext cx="2743203" cy="2743200"/>
          </a:xfrm>
          <a:prstGeom prst="rect">
            <a:avLst/>
          </a:prstGeom>
          <a:noFill/>
          <a:ln>
            <a:noFill/>
          </a:ln>
        </p:spPr>
      </p:pic>
      <p:pic>
        <p:nvPicPr>
          <p:cNvPr descr="A screenshot of a computer screen&#10;&#10;Description automatically generated" id="231" name="Google Shape;231;p13"/>
          <p:cNvPicPr preferRelativeResize="0"/>
          <p:nvPr/>
        </p:nvPicPr>
        <p:blipFill rotWithShape="1">
          <a:blip r:embed="rId4">
            <a:alphaModFix/>
          </a:blip>
          <a:srcRect b="0" l="18975" r="10491" t="0"/>
          <a:stretch/>
        </p:blipFill>
        <p:spPr>
          <a:xfrm>
            <a:off x="6477265" y="480792"/>
            <a:ext cx="2749867" cy="2743200"/>
          </a:xfrm>
          <a:prstGeom prst="rect">
            <a:avLst/>
          </a:prstGeom>
          <a:noFill/>
          <a:ln>
            <a:noFill/>
          </a:ln>
        </p:spPr>
      </p:pic>
      <p:pic>
        <p:nvPicPr>
          <p:cNvPr descr="A screenshot of a computer screen&#10;&#10;Description automatically generated" id="232" name="Google Shape;232;p13"/>
          <p:cNvPicPr preferRelativeResize="0"/>
          <p:nvPr/>
        </p:nvPicPr>
        <p:blipFill rotWithShape="1">
          <a:blip r:embed="rId5">
            <a:alphaModFix/>
          </a:blip>
          <a:srcRect b="8343" l="19691" r="15682" t="0"/>
          <a:stretch/>
        </p:blipFill>
        <p:spPr>
          <a:xfrm rot="-5400000">
            <a:off x="6484049" y="3605097"/>
            <a:ext cx="2743200" cy="2756763"/>
          </a:xfrm>
          <a:prstGeom prst="rect">
            <a:avLst/>
          </a:prstGeom>
          <a:noFill/>
          <a:ln>
            <a:noFill/>
          </a:ln>
        </p:spPr>
      </p:pic>
      <p:pic>
        <p:nvPicPr>
          <p:cNvPr descr="A black and white image of a galaxy&#10;&#10;Description automatically generated" id="233" name="Google Shape;233;p13"/>
          <p:cNvPicPr preferRelativeResize="0"/>
          <p:nvPr/>
        </p:nvPicPr>
        <p:blipFill rotWithShape="1">
          <a:blip r:embed="rId6">
            <a:alphaModFix/>
          </a:blip>
          <a:srcRect b="0" l="15968" r="13441" t="0"/>
          <a:stretch/>
        </p:blipFill>
        <p:spPr>
          <a:xfrm>
            <a:off x="9317736" y="3611880"/>
            <a:ext cx="2743200" cy="2743200"/>
          </a:xfrm>
          <a:prstGeom prst="rect">
            <a:avLst/>
          </a:prstGeom>
          <a:noFill/>
          <a:ln>
            <a:noFill/>
          </a:ln>
        </p:spPr>
      </p:pic>
      <p:pic>
        <p:nvPicPr>
          <p:cNvPr descr="A green and white stars in space&#10;&#10;Description automatically generated with medium confidence" id="234" name="Google Shape;234;p13"/>
          <p:cNvPicPr preferRelativeResize="0"/>
          <p:nvPr/>
        </p:nvPicPr>
        <p:blipFill rotWithShape="1">
          <a:blip r:embed="rId7">
            <a:alphaModFix/>
          </a:blip>
          <a:srcRect b="0" l="10578" r="19060" t="0"/>
          <a:stretch/>
        </p:blipFill>
        <p:spPr>
          <a:xfrm>
            <a:off x="3657600" y="484632"/>
            <a:ext cx="2743203" cy="2743200"/>
          </a:xfrm>
          <a:prstGeom prst="rect">
            <a:avLst/>
          </a:prstGeom>
          <a:noFill/>
          <a:ln>
            <a:noFill/>
          </a:ln>
        </p:spPr>
      </p:pic>
      <p:pic>
        <p:nvPicPr>
          <p:cNvPr descr="A screenshot of a computer screen&#10;&#10;Description automatically generated" id="235" name="Google Shape;235;p13"/>
          <p:cNvPicPr preferRelativeResize="0"/>
          <p:nvPr/>
        </p:nvPicPr>
        <p:blipFill rotWithShape="1">
          <a:blip r:embed="rId8">
            <a:alphaModFix/>
          </a:blip>
          <a:srcRect b="0" l="15812" r="16528" t="5153"/>
          <a:stretch/>
        </p:blipFill>
        <p:spPr>
          <a:xfrm>
            <a:off x="9317736" y="484632"/>
            <a:ext cx="2749866" cy="2743200"/>
          </a:xfrm>
          <a:prstGeom prst="rect">
            <a:avLst/>
          </a:prstGeom>
          <a:noFill/>
          <a:ln>
            <a:noFill/>
          </a:ln>
        </p:spPr>
      </p:pic>
      <p:pic>
        <p:nvPicPr>
          <p:cNvPr descr="A screen shot of a video&#10;&#10;Description automatically generated" id="236" name="Google Shape;236;p13"/>
          <p:cNvPicPr preferRelativeResize="0"/>
          <p:nvPr/>
        </p:nvPicPr>
        <p:blipFill rotWithShape="1">
          <a:blip r:embed="rId9">
            <a:alphaModFix/>
          </a:blip>
          <a:srcRect b="0" l="6139" r="6228" t="91296"/>
          <a:stretch/>
        </p:blipFill>
        <p:spPr>
          <a:xfrm>
            <a:off x="6484941" y="6118679"/>
            <a:ext cx="2749088" cy="2364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4"/>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242" name="Google Shape;242;p14"/>
          <p:cNvSpPr txBox="1"/>
          <p:nvPr/>
        </p:nvSpPr>
        <p:spPr>
          <a:xfrm>
            <a:off x="255387" y="2401032"/>
            <a:ext cx="3024378" cy="1645920"/>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III. EXTRACTING REGIONS</a:t>
            </a:r>
            <a:endParaRPr/>
          </a:p>
        </p:txBody>
      </p:sp>
      <p:pic>
        <p:nvPicPr>
          <p:cNvPr descr="A screenshot of a video&#10;&#10;Description automatically generated" id="243" name="Google Shape;243;p14"/>
          <p:cNvPicPr preferRelativeResize="0"/>
          <p:nvPr/>
        </p:nvPicPr>
        <p:blipFill rotWithShape="1">
          <a:blip r:embed="rId3">
            <a:alphaModFix/>
          </a:blip>
          <a:srcRect b="0" l="15517" r="12163" t="0"/>
          <a:stretch/>
        </p:blipFill>
        <p:spPr>
          <a:xfrm>
            <a:off x="6485134" y="480792"/>
            <a:ext cx="2751801" cy="2743200"/>
          </a:xfrm>
          <a:prstGeom prst="rect">
            <a:avLst/>
          </a:prstGeom>
          <a:noFill/>
          <a:ln>
            <a:noFill/>
          </a:ln>
        </p:spPr>
      </p:pic>
      <p:pic>
        <p:nvPicPr>
          <p:cNvPr descr="A black and white image of stars and galaxies&#10;&#10;Description automatically generated" id="244" name="Google Shape;244;p14"/>
          <p:cNvPicPr preferRelativeResize="0"/>
          <p:nvPr/>
        </p:nvPicPr>
        <p:blipFill rotWithShape="1">
          <a:blip r:embed="rId4">
            <a:alphaModFix/>
          </a:blip>
          <a:srcRect b="0" l="15522" r="12295" t="0"/>
          <a:stretch/>
        </p:blipFill>
        <p:spPr>
          <a:xfrm>
            <a:off x="3633833" y="3616343"/>
            <a:ext cx="2793078" cy="2743200"/>
          </a:xfrm>
          <a:prstGeom prst="rect">
            <a:avLst/>
          </a:prstGeom>
          <a:noFill/>
          <a:ln>
            <a:noFill/>
          </a:ln>
        </p:spPr>
      </p:pic>
      <p:pic>
        <p:nvPicPr>
          <p:cNvPr descr="A screen shot of a video&#10;&#10;Description automatically generated" id="245" name="Google Shape;245;p14"/>
          <p:cNvPicPr preferRelativeResize="0"/>
          <p:nvPr/>
        </p:nvPicPr>
        <p:blipFill rotWithShape="1">
          <a:blip r:embed="rId5">
            <a:alphaModFix/>
          </a:blip>
          <a:srcRect b="0" l="14917" r="13307" t="0"/>
          <a:stretch/>
        </p:blipFill>
        <p:spPr>
          <a:xfrm>
            <a:off x="9315797" y="480792"/>
            <a:ext cx="2793078" cy="2743200"/>
          </a:xfrm>
          <a:prstGeom prst="rect">
            <a:avLst/>
          </a:prstGeom>
          <a:noFill/>
          <a:ln>
            <a:noFill/>
          </a:ln>
        </p:spPr>
      </p:pic>
      <p:pic>
        <p:nvPicPr>
          <p:cNvPr descr="A black and white image of stars and galaxies&#10;&#10;Description automatically generated" id="246" name="Google Shape;246;p14"/>
          <p:cNvPicPr preferRelativeResize="0"/>
          <p:nvPr/>
        </p:nvPicPr>
        <p:blipFill rotWithShape="1">
          <a:blip r:embed="rId6">
            <a:alphaModFix/>
          </a:blip>
          <a:srcRect b="0" l="18343" r="10449" t="0"/>
          <a:stretch/>
        </p:blipFill>
        <p:spPr>
          <a:xfrm>
            <a:off x="9335436" y="3616343"/>
            <a:ext cx="2753800" cy="2743200"/>
          </a:xfrm>
          <a:prstGeom prst="rect">
            <a:avLst/>
          </a:prstGeom>
          <a:noFill/>
          <a:ln>
            <a:noFill/>
          </a:ln>
        </p:spPr>
      </p:pic>
      <p:pic>
        <p:nvPicPr>
          <p:cNvPr descr="A screen shot of a video&#10;&#10;Description automatically generated" id="247" name="Google Shape;247;p14"/>
          <p:cNvPicPr preferRelativeResize="0"/>
          <p:nvPr/>
        </p:nvPicPr>
        <p:blipFill rotWithShape="1">
          <a:blip r:embed="rId7">
            <a:alphaModFix/>
          </a:blip>
          <a:srcRect b="0" l="6139" r="6228" t="0"/>
          <a:stretch/>
        </p:blipFill>
        <p:spPr>
          <a:xfrm>
            <a:off x="6484941" y="3616342"/>
            <a:ext cx="2749088" cy="2760865"/>
          </a:xfrm>
          <a:prstGeom prst="rect">
            <a:avLst/>
          </a:prstGeom>
          <a:noFill/>
          <a:ln>
            <a:noFill/>
          </a:ln>
        </p:spPr>
      </p:pic>
      <p:pic>
        <p:nvPicPr>
          <p:cNvPr descr="A black and white image of stars and galaxies&#10;&#10;Description automatically generated" id="248" name="Google Shape;248;p14"/>
          <p:cNvPicPr preferRelativeResize="0"/>
          <p:nvPr/>
        </p:nvPicPr>
        <p:blipFill rotWithShape="1">
          <a:blip r:embed="rId8">
            <a:alphaModFix/>
          </a:blip>
          <a:srcRect b="0" l="0" r="3074" t="0"/>
          <a:stretch/>
        </p:blipFill>
        <p:spPr>
          <a:xfrm>
            <a:off x="3664173" y="480792"/>
            <a:ext cx="2737836" cy="2716058"/>
          </a:xfrm>
          <a:prstGeom prst="rect">
            <a:avLst/>
          </a:prstGeom>
          <a:noFill/>
          <a:ln cap="flat" cmpd="sng" w="76200">
            <a:solidFill>
              <a:srgbClr val="FF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black and white image of stars and galaxies&#10;&#10;Description automatically generated" id="253" name="Google Shape;253;p15"/>
          <p:cNvPicPr preferRelativeResize="0"/>
          <p:nvPr/>
        </p:nvPicPr>
        <p:blipFill rotWithShape="1">
          <a:blip r:embed="rId3">
            <a:alphaModFix/>
          </a:blip>
          <a:srcRect b="0" l="0" r="3074" t="0"/>
          <a:stretch/>
        </p:blipFill>
        <p:spPr>
          <a:xfrm>
            <a:off x="6407371" y="552447"/>
            <a:ext cx="5594913" cy="5550408"/>
          </a:xfrm>
          <a:prstGeom prst="rect">
            <a:avLst/>
          </a:prstGeom>
          <a:noFill/>
          <a:ln cap="flat" cmpd="sng" w="76200">
            <a:solidFill>
              <a:srgbClr val="FF0000"/>
            </a:solidFill>
            <a:prstDash val="solid"/>
            <a:round/>
            <a:headEnd len="sm" w="sm" type="none"/>
            <a:tailEnd len="sm" w="sm" type="none"/>
          </a:ln>
        </p:spPr>
      </p:pic>
      <p:sp>
        <p:nvSpPr>
          <p:cNvPr id="254" name="Google Shape;254;p15"/>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fontScale="90000"/>
          </a:bodyPr>
          <a:lstStyle/>
          <a:p>
            <a:pPr indent="0" lvl="0" marL="0" rtl="0" algn="ctr">
              <a:lnSpc>
                <a:spcPct val="90000"/>
              </a:lnSpc>
              <a:spcBef>
                <a:spcPts val="0"/>
              </a:spcBef>
              <a:spcAft>
                <a:spcPts val="0"/>
              </a:spcAft>
              <a:buClr>
                <a:srgbClr val="262626"/>
              </a:buClr>
              <a:buSzPct val="100000"/>
              <a:buFont typeface="Gill Sans"/>
              <a:buNone/>
            </a:pPr>
            <a:r>
              <a:rPr lang="en-US"/>
              <a:t>DATA PROCESSING: EXTRACTING THE REGION AND SPECTRUM</a:t>
            </a:r>
            <a:endParaRPr/>
          </a:p>
        </p:txBody>
      </p:sp>
      <p:cxnSp>
        <p:nvCxnSpPr>
          <p:cNvPr id="255" name="Google Shape;255;p15"/>
          <p:cNvCxnSpPr/>
          <p:nvPr/>
        </p:nvCxnSpPr>
        <p:spPr>
          <a:xfrm>
            <a:off x="9645882" y="5284561"/>
            <a:ext cx="2015404" cy="0"/>
          </a:xfrm>
          <a:prstGeom prst="straightConnector1">
            <a:avLst/>
          </a:prstGeom>
          <a:noFill/>
          <a:ln cap="flat" cmpd="sng" w="38100">
            <a:solidFill>
              <a:schemeClr val="lt1"/>
            </a:solidFill>
            <a:prstDash val="solid"/>
            <a:round/>
            <a:headEnd len="sm" w="sm" type="none"/>
            <a:tailEnd len="sm" w="sm" type="none"/>
          </a:ln>
        </p:spPr>
      </p:cxnSp>
      <p:cxnSp>
        <p:nvCxnSpPr>
          <p:cNvPr id="256" name="Google Shape;256;p15"/>
          <p:cNvCxnSpPr/>
          <p:nvPr/>
        </p:nvCxnSpPr>
        <p:spPr>
          <a:xfrm>
            <a:off x="9645882" y="5142025"/>
            <a:ext cx="0" cy="274320"/>
          </a:xfrm>
          <a:prstGeom prst="straightConnector1">
            <a:avLst/>
          </a:prstGeom>
          <a:noFill/>
          <a:ln cap="flat" cmpd="sng" w="38100">
            <a:solidFill>
              <a:schemeClr val="lt1"/>
            </a:solidFill>
            <a:prstDash val="solid"/>
            <a:round/>
            <a:headEnd len="sm" w="sm" type="none"/>
            <a:tailEnd len="sm" w="sm" type="none"/>
          </a:ln>
        </p:spPr>
      </p:cxnSp>
      <p:cxnSp>
        <p:nvCxnSpPr>
          <p:cNvPr id="257" name="Google Shape;257;p15"/>
          <p:cNvCxnSpPr/>
          <p:nvPr/>
        </p:nvCxnSpPr>
        <p:spPr>
          <a:xfrm>
            <a:off x="11661286" y="5131267"/>
            <a:ext cx="0" cy="274320"/>
          </a:xfrm>
          <a:prstGeom prst="straightConnector1">
            <a:avLst/>
          </a:prstGeom>
          <a:noFill/>
          <a:ln cap="flat" cmpd="sng" w="38100">
            <a:solidFill>
              <a:schemeClr val="lt1"/>
            </a:solidFill>
            <a:prstDash val="solid"/>
            <a:round/>
            <a:headEnd len="sm" w="sm" type="none"/>
            <a:tailEnd len="sm" w="sm" type="none"/>
          </a:ln>
        </p:spPr>
      </p:cxnSp>
      <p:sp>
        <p:nvSpPr>
          <p:cNvPr id="258" name="Google Shape;258;p15"/>
          <p:cNvSpPr txBox="1"/>
          <p:nvPr/>
        </p:nvSpPr>
        <p:spPr>
          <a:xfrm>
            <a:off x="10229997" y="4916893"/>
            <a:ext cx="11852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4000 ly</a:t>
            </a:r>
            <a:endParaRPr sz="1800">
              <a:solidFill>
                <a:schemeClr val="lt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A black and white image of stars and galaxies&#10;&#10;Description automatically generated" id="263" name="Google Shape;263;p16"/>
          <p:cNvPicPr preferRelativeResize="0"/>
          <p:nvPr/>
        </p:nvPicPr>
        <p:blipFill rotWithShape="1">
          <a:blip r:embed="rId3">
            <a:alphaModFix/>
          </a:blip>
          <a:srcRect b="0" l="0" r="3074" t="0"/>
          <a:stretch/>
        </p:blipFill>
        <p:spPr>
          <a:xfrm>
            <a:off x="6407371" y="552447"/>
            <a:ext cx="5594913" cy="5550408"/>
          </a:xfrm>
          <a:prstGeom prst="rect">
            <a:avLst/>
          </a:prstGeom>
          <a:noFill/>
          <a:ln cap="flat" cmpd="sng" w="76200">
            <a:solidFill>
              <a:srgbClr val="FF0000"/>
            </a:solidFill>
            <a:prstDash val="solid"/>
            <a:round/>
            <a:headEnd len="sm" w="sm" type="none"/>
            <a:tailEnd len="sm" w="sm" type="none"/>
          </a:ln>
        </p:spPr>
      </p:pic>
      <p:cxnSp>
        <p:nvCxnSpPr>
          <p:cNvPr id="264" name="Google Shape;264;p16"/>
          <p:cNvCxnSpPr/>
          <p:nvPr/>
        </p:nvCxnSpPr>
        <p:spPr>
          <a:xfrm>
            <a:off x="9645882" y="5284561"/>
            <a:ext cx="2015404" cy="0"/>
          </a:xfrm>
          <a:prstGeom prst="straightConnector1">
            <a:avLst/>
          </a:prstGeom>
          <a:noFill/>
          <a:ln cap="flat" cmpd="sng" w="38100">
            <a:solidFill>
              <a:schemeClr val="lt1"/>
            </a:solidFill>
            <a:prstDash val="solid"/>
            <a:round/>
            <a:headEnd len="sm" w="sm" type="none"/>
            <a:tailEnd len="sm" w="sm" type="none"/>
          </a:ln>
        </p:spPr>
      </p:cxnSp>
      <p:cxnSp>
        <p:nvCxnSpPr>
          <p:cNvPr id="265" name="Google Shape;265;p16"/>
          <p:cNvCxnSpPr/>
          <p:nvPr/>
        </p:nvCxnSpPr>
        <p:spPr>
          <a:xfrm>
            <a:off x="9645882" y="5142025"/>
            <a:ext cx="0" cy="274320"/>
          </a:xfrm>
          <a:prstGeom prst="straightConnector1">
            <a:avLst/>
          </a:prstGeom>
          <a:noFill/>
          <a:ln cap="flat" cmpd="sng" w="38100">
            <a:solidFill>
              <a:schemeClr val="lt1"/>
            </a:solidFill>
            <a:prstDash val="solid"/>
            <a:round/>
            <a:headEnd len="sm" w="sm" type="none"/>
            <a:tailEnd len="sm" w="sm" type="none"/>
          </a:ln>
        </p:spPr>
      </p:cxnSp>
      <p:cxnSp>
        <p:nvCxnSpPr>
          <p:cNvPr id="266" name="Google Shape;266;p16"/>
          <p:cNvCxnSpPr/>
          <p:nvPr/>
        </p:nvCxnSpPr>
        <p:spPr>
          <a:xfrm>
            <a:off x="11661286" y="5131267"/>
            <a:ext cx="0" cy="274320"/>
          </a:xfrm>
          <a:prstGeom prst="straightConnector1">
            <a:avLst/>
          </a:prstGeom>
          <a:noFill/>
          <a:ln cap="flat" cmpd="sng" w="38100">
            <a:solidFill>
              <a:schemeClr val="lt1"/>
            </a:solidFill>
            <a:prstDash val="solid"/>
            <a:round/>
            <a:headEnd len="sm" w="sm" type="none"/>
            <a:tailEnd len="sm" w="sm" type="none"/>
          </a:ln>
        </p:spPr>
      </p:cxnSp>
      <p:sp>
        <p:nvSpPr>
          <p:cNvPr id="267" name="Google Shape;267;p16"/>
          <p:cNvSpPr txBox="1"/>
          <p:nvPr/>
        </p:nvSpPr>
        <p:spPr>
          <a:xfrm>
            <a:off x="10229997" y="4916893"/>
            <a:ext cx="11852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4000 ly</a:t>
            </a:r>
            <a:endParaRPr sz="1800">
              <a:solidFill>
                <a:schemeClr val="lt1"/>
              </a:solidFill>
              <a:latin typeface="Gill Sans"/>
              <a:ea typeface="Gill Sans"/>
              <a:cs typeface="Gill Sans"/>
              <a:sym typeface="Gill Sans"/>
            </a:endParaRPr>
          </a:p>
        </p:txBody>
      </p:sp>
      <p:sp>
        <p:nvSpPr>
          <p:cNvPr id="268" name="Google Shape;268;p16"/>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fontScale="90000"/>
          </a:bodyPr>
          <a:lstStyle/>
          <a:p>
            <a:pPr indent="0" lvl="0" marL="0" rtl="0" algn="ctr">
              <a:lnSpc>
                <a:spcPct val="90000"/>
              </a:lnSpc>
              <a:spcBef>
                <a:spcPts val="0"/>
              </a:spcBef>
              <a:spcAft>
                <a:spcPts val="0"/>
              </a:spcAft>
              <a:buClr>
                <a:srgbClr val="262626"/>
              </a:buClr>
              <a:buSzPct val="100000"/>
              <a:buFont typeface="Gill Sans"/>
              <a:buNone/>
            </a:pPr>
            <a:r>
              <a:rPr lang="en-US"/>
              <a:t>DATA PROCESSING: EXTRACTING THE REGION AND SPECTRUM</a:t>
            </a:r>
            <a:endParaRPr/>
          </a:p>
        </p:txBody>
      </p:sp>
      <p:sp>
        <p:nvSpPr>
          <p:cNvPr id="269" name="Google Shape;269;p16"/>
          <p:cNvSpPr/>
          <p:nvPr/>
        </p:nvSpPr>
        <p:spPr>
          <a:xfrm rot="157348">
            <a:off x="3363100" y="2529689"/>
            <a:ext cx="6103497" cy="263418"/>
          </a:xfrm>
          <a:prstGeom prst="rightArrow">
            <a:avLst>
              <a:gd fmla="val 50000" name="adj1"/>
              <a:gd fmla="val 50000" name="adj2"/>
            </a:avLst>
          </a:prstGeom>
          <a:solidFill>
            <a:srgbClr val="FFFF00"/>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70" name="Google Shape;270;p16"/>
          <p:cNvSpPr/>
          <p:nvPr/>
        </p:nvSpPr>
        <p:spPr>
          <a:xfrm rot="-801497">
            <a:off x="3391484" y="4660444"/>
            <a:ext cx="5409034" cy="219806"/>
          </a:xfrm>
          <a:prstGeom prst="rightArrow">
            <a:avLst>
              <a:gd fmla="val 50000" name="adj1"/>
              <a:gd fmla="val 50000" name="adj2"/>
            </a:avLst>
          </a:prstGeom>
          <a:solidFill>
            <a:srgbClr val="FFFF00"/>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271" name="Google Shape;271;p16"/>
          <p:cNvPicPr preferRelativeResize="0"/>
          <p:nvPr/>
        </p:nvPicPr>
        <p:blipFill rotWithShape="1">
          <a:blip r:embed="rId4">
            <a:alphaModFix/>
          </a:blip>
          <a:srcRect b="0" l="0" r="9555" t="11011"/>
          <a:stretch/>
        </p:blipFill>
        <p:spPr>
          <a:xfrm>
            <a:off x="1066683" y="4339430"/>
            <a:ext cx="3200394" cy="2361632"/>
          </a:xfrm>
          <a:prstGeom prst="rect">
            <a:avLst/>
          </a:prstGeom>
          <a:noFill/>
          <a:ln>
            <a:noFill/>
          </a:ln>
        </p:spPr>
      </p:pic>
      <p:pic>
        <p:nvPicPr>
          <p:cNvPr id="272" name="Google Shape;272;p16"/>
          <p:cNvPicPr preferRelativeResize="0"/>
          <p:nvPr/>
        </p:nvPicPr>
        <p:blipFill rotWithShape="1">
          <a:blip r:embed="rId5">
            <a:alphaModFix/>
          </a:blip>
          <a:srcRect b="0" l="0" r="8847" t="11011"/>
          <a:stretch/>
        </p:blipFill>
        <p:spPr>
          <a:xfrm>
            <a:off x="1070657" y="1848619"/>
            <a:ext cx="3196420" cy="23403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17"/>
          <p:cNvPicPr preferRelativeResize="0"/>
          <p:nvPr/>
        </p:nvPicPr>
        <p:blipFill rotWithShape="1">
          <a:blip r:embed="rId3">
            <a:alphaModFix/>
          </a:blip>
          <a:srcRect b="0" l="0" r="9555" t="11011"/>
          <a:stretch/>
        </p:blipFill>
        <p:spPr>
          <a:xfrm>
            <a:off x="1066683" y="4339430"/>
            <a:ext cx="3200394" cy="2361632"/>
          </a:xfrm>
          <a:prstGeom prst="rect">
            <a:avLst/>
          </a:prstGeom>
          <a:noFill/>
          <a:ln>
            <a:noFill/>
          </a:ln>
        </p:spPr>
      </p:pic>
      <p:pic>
        <p:nvPicPr>
          <p:cNvPr id="278" name="Google Shape;278;p17"/>
          <p:cNvPicPr preferRelativeResize="0"/>
          <p:nvPr/>
        </p:nvPicPr>
        <p:blipFill rotWithShape="1">
          <a:blip r:embed="rId4">
            <a:alphaModFix/>
          </a:blip>
          <a:srcRect b="0" l="0" r="8847" t="11011"/>
          <a:stretch/>
        </p:blipFill>
        <p:spPr>
          <a:xfrm>
            <a:off x="1070657" y="1848619"/>
            <a:ext cx="3196420" cy="2340380"/>
          </a:xfrm>
          <a:prstGeom prst="rect">
            <a:avLst/>
          </a:prstGeom>
          <a:noFill/>
          <a:ln>
            <a:noFill/>
          </a:ln>
        </p:spPr>
      </p:pic>
      <p:sp>
        <p:nvSpPr>
          <p:cNvPr id="279" name="Google Shape;279;p17"/>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280" name="Google Shape;280;p17"/>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DATA PROCESSING: OBSERVE THEIR SPECTRA</a:t>
            </a:r>
            <a:endParaRPr/>
          </a:p>
        </p:txBody>
      </p:sp>
      <p:pic>
        <p:nvPicPr>
          <p:cNvPr descr="A picture containing text, diagram, line, parallel&#10;&#10;Description automatically generated" id="281" name="Google Shape;281;p17"/>
          <p:cNvPicPr preferRelativeResize="0"/>
          <p:nvPr/>
        </p:nvPicPr>
        <p:blipFill rotWithShape="1">
          <a:blip r:embed="rId5">
            <a:alphaModFix/>
          </a:blip>
          <a:srcRect b="0" l="0" r="0" t="0"/>
          <a:stretch/>
        </p:blipFill>
        <p:spPr>
          <a:xfrm>
            <a:off x="6701408" y="1082705"/>
            <a:ext cx="4957709" cy="4692591"/>
          </a:xfrm>
          <a:prstGeom prst="rect">
            <a:avLst/>
          </a:prstGeom>
          <a:noFill/>
          <a:ln>
            <a:noFill/>
          </a:ln>
        </p:spPr>
      </p:pic>
      <p:pic>
        <p:nvPicPr>
          <p:cNvPr id="282" name="Google Shape;282;p17"/>
          <p:cNvPicPr preferRelativeResize="0"/>
          <p:nvPr/>
        </p:nvPicPr>
        <p:blipFill rotWithShape="1">
          <a:blip r:embed="rId6">
            <a:alphaModFix/>
          </a:blip>
          <a:srcRect b="3854" l="0" r="0" t="1621"/>
          <a:stretch/>
        </p:blipFill>
        <p:spPr>
          <a:xfrm>
            <a:off x="5705175" y="1204759"/>
            <a:ext cx="6096000" cy="4280051"/>
          </a:xfrm>
          <a:prstGeom prst="rect">
            <a:avLst/>
          </a:prstGeom>
          <a:noFill/>
          <a:ln>
            <a:noFill/>
          </a:ln>
        </p:spPr>
      </p:pic>
      <p:cxnSp>
        <p:nvCxnSpPr>
          <p:cNvPr id="283" name="Google Shape;283;p17"/>
          <p:cNvCxnSpPr/>
          <p:nvPr/>
        </p:nvCxnSpPr>
        <p:spPr>
          <a:xfrm>
            <a:off x="2879722" y="1848619"/>
            <a:ext cx="0" cy="2078073"/>
          </a:xfrm>
          <a:prstGeom prst="straightConnector1">
            <a:avLst/>
          </a:prstGeom>
          <a:noFill/>
          <a:ln cap="flat" cmpd="sng" w="28575">
            <a:solidFill>
              <a:srgbClr val="03468F"/>
            </a:solidFill>
            <a:prstDash val="dash"/>
            <a:round/>
            <a:headEnd len="sm" w="sm" type="none"/>
            <a:tailEnd len="sm" w="sm" type="none"/>
          </a:ln>
        </p:spPr>
      </p:cxnSp>
      <p:cxnSp>
        <p:nvCxnSpPr>
          <p:cNvPr id="284" name="Google Shape;284;p17"/>
          <p:cNvCxnSpPr/>
          <p:nvPr/>
        </p:nvCxnSpPr>
        <p:spPr>
          <a:xfrm>
            <a:off x="2405096" y="1880660"/>
            <a:ext cx="0" cy="2078073"/>
          </a:xfrm>
          <a:prstGeom prst="straightConnector1">
            <a:avLst/>
          </a:prstGeom>
          <a:noFill/>
          <a:ln cap="flat" cmpd="sng" w="28575">
            <a:solidFill>
              <a:srgbClr val="81218B"/>
            </a:solidFill>
            <a:prstDash val="dash"/>
            <a:round/>
            <a:headEnd len="sm" w="sm" type="none"/>
            <a:tailEnd len="sm" w="sm" type="none"/>
          </a:ln>
        </p:spPr>
      </p:cxnSp>
      <p:cxnSp>
        <p:nvCxnSpPr>
          <p:cNvPr id="285" name="Google Shape;285;p17"/>
          <p:cNvCxnSpPr/>
          <p:nvPr/>
        </p:nvCxnSpPr>
        <p:spPr>
          <a:xfrm>
            <a:off x="2879722" y="4367484"/>
            <a:ext cx="0" cy="2078073"/>
          </a:xfrm>
          <a:prstGeom prst="straightConnector1">
            <a:avLst/>
          </a:prstGeom>
          <a:noFill/>
          <a:ln cap="flat" cmpd="sng" w="28575">
            <a:solidFill>
              <a:srgbClr val="03468F"/>
            </a:solidFill>
            <a:prstDash val="dash"/>
            <a:round/>
            <a:headEnd len="sm" w="sm" type="none"/>
            <a:tailEnd len="sm" w="sm" type="none"/>
          </a:ln>
        </p:spPr>
      </p:cxnSp>
      <p:cxnSp>
        <p:nvCxnSpPr>
          <p:cNvPr id="286" name="Google Shape;286;p17"/>
          <p:cNvCxnSpPr/>
          <p:nvPr/>
        </p:nvCxnSpPr>
        <p:spPr>
          <a:xfrm>
            <a:off x="2429642" y="4367484"/>
            <a:ext cx="0" cy="2078073"/>
          </a:xfrm>
          <a:prstGeom prst="straightConnector1">
            <a:avLst/>
          </a:prstGeom>
          <a:noFill/>
          <a:ln cap="flat" cmpd="sng" w="28575">
            <a:solidFill>
              <a:srgbClr val="81218B"/>
            </a:solidFill>
            <a:prstDash val="dash"/>
            <a:round/>
            <a:headEnd len="sm" w="sm" type="none"/>
            <a:tailEnd len="sm" w="sm" type="none"/>
          </a:ln>
        </p:spPr>
      </p:cxnSp>
      <p:sp>
        <p:nvSpPr>
          <p:cNvPr id="287" name="Google Shape;287;p17"/>
          <p:cNvSpPr txBox="1"/>
          <p:nvPr/>
        </p:nvSpPr>
        <p:spPr>
          <a:xfrm>
            <a:off x="8396337" y="2919697"/>
            <a:ext cx="32338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Gill Sans"/>
                <a:ea typeface="Gill Sans"/>
                <a:cs typeface="Gill Sans"/>
                <a:sym typeface="Gill Sans"/>
              </a:rPr>
              <a:t>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18"/>
          <p:cNvPicPr preferRelativeResize="0"/>
          <p:nvPr/>
        </p:nvPicPr>
        <p:blipFill rotWithShape="1">
          <a:blip r:embed="rId3">
            <a:alphaModFix/>
          </a:blip>
          <a:srcRect b="0" l="0" r="9555" t="11011"/>
          <a:stretch/>
        </p:blipFill>
        <p:spPr>
          <a:xfrm>
            <a:off x="1066683" y="4339430"/>
            <a:ext cx="3200394" cy="2361632"/>
          </a:xfrm>
          <a:prstGeom prst="rect">
            <a:avLst/>
          </a:prstGeom>
          <a:noFill/>
          <a:ln>
            <a:noFill/>
          </a:ln>
        </p:spPr>
      </p:pic>
      <p:pic>
        <p:nvPicPr>
          <p:cNvPr id="293" name="Google Shape;293;p18"/>
          <p:cNvPicPr preferRelativeResize="0"/>
          <p:nvPr/>
        </p:nvPicPr>
        <p:blipFill rotWithShape="1">
          <a:blip r:embed="rId4">
            <a:alphaModFix/>
          </a:blip>
          <a:srcRect b="0" l="0" r="8847" t="11011"/>
          <a:stretch/>
        </p:blipFill>
        <p:spPr>
          <a:xfrm>
            <a:off x="1070657" y="1848619"/>
            <a:ext cx="3196420" cy="2340380"/>
          </a:xfrm>
          <a:prstGeom prst="rect">
            <a:avLst/>
          </a:prstGeom>
          <a:noFill/>
          <a:ln>
            <a:noFill/>
          </a:ln>
        </p:spPr>
      </p:pic>
      <p:cxnSp>
        <p:nvCxnSpPr>
          <p:cNvPr id="294" name="Google Shape;294;p18"/>
          <p:cNvCxnSpPr/>
          <p:nvPr/>
        </p:nvCxnSpPr>
        <p:spPr>
          <a:xfrm>
            <a:off x="2879722" y="1848619"/>
            <a:ext cx="0" cy="2078073"/>
          </a:xfrm>
          <a:prstGeom prst="straightConnector1">
            <a:avLst/>
          </a:prstGeom>
          <a:noFill/>
          <a:ln cap="flat" cmpd="sng" w="28575">
            <a:solidFill>
              <a:srgbClr val="03468F"/>
            </a:solidFill>
            <a:prstDash val="dash"/>
            <a:round/>
            <a:headEnd len="sm" w="sm" type="none"/>
            <a:tailEnd len="sm" w="sm" type="none"/>
          </a:ln>
        </p:spPr>
      </p:cxnSp>
      <p:cxnSp>
        <p:nvCxnSpPr>
          <p:cNvPr id="295" name="Google Shape;295;p18"/>
          <p:cNvCxnSpPr/>
          <p:nvPr/>
        </p:nvCxnSpPr>
        <p:spPr>
          <a:xfrm>
            <a:off x="2405096" y="1880660"/>
            <a:ext cx="0" cy="2078073"/>
          </a:xfrm>
          <a:prstGeom prst="straightConnector1">
            <a:avLst/>
          </a:prstGeom>
          <a:noFill/>
          <a:ln cap="flat" cmpd="sng" w="28575">
            <a:solidFill>
              <a:srgbClr val="81218B"/>
            </a:solidFill>
            <a:prstDash val="dash"/>
            <a:round/>
            <a:headEnd len="sm" w="sm" type="none"/>
            <a:tailEnd len="sm" w="sm" type="none"/>
          </a:ln>
        </p:spPr>
      </p:cxnSp>
      <p:cxnSp>
        <p:nvCxnSpPr>
          <p:cNvPr id="296" name="Google Shape;296;p18"/>
          <p:cNvCxnSpPr/>
          <p:nvPr/>
        </p:nvCxnSpPr>
        <p:spPr>
          <a:xfrm>
            <a:off x="2879722" y="4367484"/>
            <a:ext cx="0" cy="2078073"/>
          </a:xfrm>
          <a:prstGeom prst="straightConnector1">
            <a:avLst/>
          </a:prstGeom>
          <a:noFill/>
          <a:ln cap="flat" cmpd="sng" w="28575">
            <a:solidFill>
              <a:srgbClr val="03468F"/>
            </a:solidFill>
            <a:prstDash val="dash"/>
            <a:round/>
            <a:headEnd len="sm" w="sm" type="none"/>
            <a:tailEnd len="sm" w="sm" type="none"/>
          </a:ln>
        </p:spPr>
      </p:cxnSp>
      <p:cxnSp>
        <p:nvCxnSpPr>
          <p:cNvPr id="297" name="Google Shape;297;p18"/>
          <p:cNvCxnSpPr/>
          <p:nvPr/>
        </p:nvCxnSpPr>
        <p:spPr>
          <a:xfrm>
            <a:off x="2429642" y="4367484"/>
            <a:ext cx="0" cy="2078073"/>
          </a:xfrm>
          <a:prstGeom prst="straightConnector1">
            <a:avLst/>
          </a:prstGeom>
          <a:noFill/>
          <a:ln cap="flat" cmpd="sng" w="28575">
            <a:solidFill>
              <a:srgbClr val="81218B"/>
            </a:solidFill>
            <a:prstDash val="dash"/>
            <a:round/>
            <a:headEnd len="sm" w="sm" type="none"/>
            <a:tailEnd len="sm" w="sm" type="none"/>
          </a:ln>
        </p:spPr>
      </p:cxnSp>
      <p:sp>
        <p:nvSpPr>
          <p:cNvPr id="298" name="Google Shape;298;p18"/>
          <p:cNvSpPr/>
          <p:nvPr/>
        </p:nvSpPr>
        <p:spPr>
          <a:xfrm>
            <a:off x="5258326"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299" name="Google Shape;299;p18"/>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DATA ANALYSIS: </a:t>
            </a:r>
            <a:br>
              <a:rPr lang="en-US"/>
            </a:br>
            <a:r>
              <a:rPr lang="en-US"/>
              <a:t>ANALYZE THEIR SPECTRA</a:t>
            </a:r>
            <a:endParaRPr/>
          </a:p>
        </p:txBody>
      </p:sp>
      <p:sp>
        <p:nvSpPr>
          <p:cNvPr id="300" name="Google Shape;300;p18"/>
          <p:cNvSpPr/>
          <p:nvPr/>
        </p:nvSpPr>
        <p:spPr>
          <a:xfrm>
            <a:off x="2268194" y="2260105"/>
            <a:ext cx="1294402" cy="82477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cxnSp>
        <p:nvCxnSpPr>
          <p:cNvPr id="301" name="Google Shape;301;p18"/>
          <p:cNvCxnSpPr>
            <a:stCxn id="300" idx="0"/>
          </p:cNvCxnSpPr>
          <p:nvPr/>
        </p:nvCxnSpPr>
        <p:spPr>
          <a:xfrm flipH="1" rot="10800000">
            <a:off x="2915395" y="1039705"/>
            <a:ext cx="2496000" cy="1220400"/>
          </a:xfrm>
          <a:prstGeom prst="straightConnector1">
            <a:avLst/>
          </a:prstGeom>
          <a:noFill/>
          <a:ln cap="flat" cmpd="sng" w="28575">
            <a:solidFill>
              <a:schemeClr val="dk1"/>
            </a:solidFill>
            <a:prstDash val="solid"/>
            <a:round/>
            <a:headEnd len="sm" w="sm" type="none"/>
            <a:tailEnd len="sm" w="sm" type="none"/>
          </a:ln>
        </p:spPr>
      </p:cxnSp>
      <p:cxnSp>
        <p:nvCxnSpPr>
          <p:cNvPr id="302" name="Google Shape;302;p18"/>
          <p:cNvCxnSpPr>
            <a:stCxn id="300" idx="4"/>
          </p:cNvCxnSpPr>
          <p:nvPr/>
        </p:nvCxnSpPr>
        <p:spPr>
          <a:xfrm>
            <a:off x="2915395" y="3084875"/>
            <a:ext cx="2496000" cy="1543200"/>
          </a:xfrm>
          <a:prstGeom prst="straightConnector1">
            <a:avLst/>
          </a:prstGeom>
          <a:noFill/>
          <a:ln cap="flat" cmpd="sng" w="28575">
            <a:solidFill>
              <a:schemeClr val="dk1"/>
            </a:solidFill>
            <a:prstDash val="solid"/>
            <a:round/>
            <a:headEnd len="sm" w="sm" type="none"/>
            <a:tailEnd len="sm" w="sm" type="none"/>
          </a:ln>
        </p:spPr>
      </p:cxnSp>
      <p:sp>
        <p:nvSpPr>
          <p:cNvPr id="303" name="Google Shape;303;p18"/>
          <p:cNvSpPr/>
          <p:nvPr/>
        </p:nvSpPr>
        <p:spPr>
          <a:xfrm>
            <a:off x="5411307" y="1039717"/>
            <a:ext cx="6608239" cy="3588450"/>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A graph of a graph of a wave&#10;&#10;Description automatically generated with medium confidence" id="304" name="Google Shape;304;p18"/>
          <p:cNvPicPr preferRelativeResize="0"/>
          <p:nvPr/>
        </p:nvPicPr>
        <p:blipFill rotWithShape="1">
          <a:blip r:embed="rId5">
            <a:alphaModFix/>
          </a:blip>
          <a:srcRect b="0" l="0" r="0" t="0"/>
          <a:stretch/>
        </p:blipFill>
        <p:spPr>
          <a:xfrm>
            <a:off x="5404293" y="1039717"/>
            <a:ext cx="6608239" cy="3588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19"/>
          <p:cNvPicPr preferRelativeResize="0"/>
          <p:nvPr/>
        </p:nvPicPr>
        <p:blipFill rotWithShape="1">
          <a:blip r:embed="rId3">
            <a:alphaModFix/>
          </a:blip>
          <a:srcRect b="0" l="0" r="9555" t="11011"/>
          <a:stretch/>
        </p:blipFill>
        <p:spPr>
          <a:xfrm>
            <a:off x="1066683" y="4339430"/>
            <a:ext cx="3200394" cy="2361632"/>
          </a:xfrm>
          <a:prstGeom prst="rect">
            <a:avLst/>
          </a:prstGeom>
          <a:noFill/>
          <a:ln>
            <a:noFill/>
          </a:ln>
        </p:spPr>
      </p:pic>
      <p:pic>
        <p:nvPicPr>
          <p:cNvPr id="310" name="Google Shape;310;p19"/>
          <p:cNvPicPr preferRelativeResize="0"/>
          <p:nvPr/>
        </p:nvPicPr>
        <p:blipFill rotWithShape="1">
          <a:blip r:embed="rId4">
            <a:alphaModFix/>
          </a:blip>
          <a:srcRect b="0" l="0" r="8847" t="11011"/>
          <a:stretch/>
        </p:blipFill>
        <p:spPr>
          <a:xfrm>
            <a:off x="1070657" y="1848619"/>
            <a:ext cx="3196420" cy="2340380"/>
          </a:xfrm>
          <a:prstGeom prst="rect">
            <a:avLst/>
          </a:prstGeom>
          <a:noFill/>
          <a:ln>
            <a:noFill/>
          </a:ln>
        </p:spPr>
      </p:pic>
      <p:cxnSp>
        <p:nvCxnSpPr>
          <p:cNvPr id="311" name="Google Shape;311;p19"/>
          <p:cNvCxnSpPr/>
          <p:nvPr/>
        </p:nvCxnSpPr>
        <p:spPr>
          <a:xfrm>
            <a:off x="2879722" y="1848619"/>
            <a:ext cx="0" cy="2078073"/>
          </a:xfrm>
          <a:prstGeom prst="straightConnector1">
            <a:avLst/>
          </a:prstGeom>
          <a:noFill/>
          <a:ln cap="flat" cmpd="sng" w="28575">
            <a:solidFill>
              <a:srgbClr val="03468F"/>
            </a:solidFill>
            <a:prstDash val="dash"/>
            <a:round/>
            <a:headEnd len="sm" w="sm" type="none"/>
            <a:tailEnd len="sm" w="sm" type="none"/>
          </a:ln>
        </p:spPr>
      </p:cxnSp>
      <p:cxnSp>
        <p:nvCxnSpPr>
          <p:cNvPr id="312" name="Google Shape;312;p19"/>
          <p:cNvCxnSpPr/>
          <p:nvPr/>
        </p:nvCxnSpPr>
        <p:spPr>
          <a:xfrm>
            <a:off x="2405096" y="1880660"/>
            <a:ext cx="0" cy="2078073"/>
          </a:xfrm>
          <a:prstGeom prst="straightConnector1">
            <a:avLst/>
          </a:prstGeom>
          <a:noFill/>
          <a:ln cap="flat" cmpd="sng" w="28575">
            <a:solidFill>
              <a:srgbClr val="81218B"/>
            </a:solidFill>
            <a:prstDash val="dash"/>
            <a:round/>
            <a:headEnd len="sm" w="sm" type="none"/>
            <a:tailEnd len="sm" w="sm" type="none"/>
          </a:ln>
        </p:spPr>
      </p:cxnSp>
      <p:cxnSp>
        <p:nvCxnSpPr>
          <p:cNvPr id="313" name="Google Shape;313;p19"/>
          <p:cNvCxnSpPr/>
          <p:nvPr/>
        </p:nvCxnSpPr>
        <p:spPr>
          <a:xfrm>
            <a:off x="2879722" y="4367484"/>
            <a:ext cx="0" cy="2078073"/>
          </a:xfrm>
          <a:prstGeom prst="straightConnector1">
            <a:avLst/>
          </a:prstGeom>
          <a:noFill/>
          <a:ln cap="flat" cmpd="sng" w="28575">
            <a:solidFill>
              <a:srgbClr val="03468F"/>
            </a:solidFill>
            <a:prstDash val="dash"/>
            <a:round/>
            <a:headEnd len="sm" w="sm" type="none"/>
            <a:tailEnd len="sm" w="sm" type="none"/>
          </a:ln>
        </p:spPr>
      </p:cxnSp>
      <p:cxnSp>
        <p:nvCxnSpPr>
          <p:cNvPr id="314" name="Google Shape;314;p19"/>
          <p:cNvCxnSpPr/>
          <p:nvPr/>
        </p:nvCxnSpPr>
        <p:spPr>
          <a:xfrm>
            <a:off x="2429642" y="4367484"/>
            <a:ext cx="0" cy="2078073"/>
          </a:xfrm>
          <a:prstGeom prst="straightConnector1">
            <a:avLst/>
          </a:prstGeom>
          <a:noFill/>
          <a:ln cap="flat" cmpd="sng" w="28575">
            <a:solidFill>
              <a:srgbClr val="81218B"/>
            </a:solidFill>
            <a:prstDash val="dash"/>
            <a:round/>
            <a:headEnd len="sm" w="sm" type="none"/>
            <a:tailEnd len="sm" w="sm" type="none"/>
          </a:ln>
        </p:spPr>
      </p:cxnSp>
      <p:sp>
        <p:nvSpPr>
          <p:cNvPr id="315" name="Google Shape;315;p19"/>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16" name="Google Shape;316;p19"/>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DATA ANALYSIS: </a:t>
            </a:r>
            <a:br>
              <a:rPr lang="en-US"/>
            </a:br>
            <a:r>
              <a:rPr lang="en-US"/>
              <a:t>ANALYZE THEIR SPECTRA</a:t>
            </a:r>
            <a:endParaRPr/>
          </a:p>
        </p:txBody>
      </p:sp>
      <p:sp>
        <p:nvSpPr>
          <p:cNvPr id="317" name="Google Shape;317;p19"/>
          <p:cNvSpPr/>
          <p:nvPr/>
        </p:nvSpPr>
        <p:spPr>
          <a:xfrm>
            <a:off x="2268194" y="4492827"/>
            <a:ext cx="1294402" cy="82477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cxnSp>
        <p:nvCxnSpPr>
          <p:cNvPr id="318" name="Google Shape;318;p19"/>
          <p:cNvCxnSpPr>
            <a:stCxn id="317" idx="0"/>
          </p:cNvCxnSpPr>
          <p:nvPr/>
        </p:nvCxnSpPr>
        <p:spPr>
          <a:xfrm flipH="1" rot="10800000">
            <a:off x="2915395" y="3173427"/>
            <a:ext cx="2508300" cy="1319400"/>
          </a:xfrm>
          <a:prstGeom prst="straightConnector1">
            <a:avLst/>
          </a:prstGeom>
          <a:noFill/>
          <a:ln cap="flat" cmpd="sng" w="28575">
            <a:solidFill>
              <a:schemeClr val="dk1"/>
            </a:solidFill>
            <a:prstDash val="solid"/>
            <a:round/>
            <a:headEnd len="sm" w="sm" type="none"/>
            <a:tailEnd len="sm" w="sm" type="none"/>
          </a:ln>
        </p:spPr>
      </p:cxnSp>
      <p:cxnSp>
        <p:nvCxnSpPr>
          <p:cNvPr id="319" name="Google Shape;319;p19"/>
          <p:cNvCxnSpPr>
            <a:stCxn id="317" idx="4"/>
          </p:cNvCxnSpPr>
          <p:nvPr/>
        </p:nvCxnSpPr>
        <p:spPr>
          <a:xfrm>
            <a:off x="2915395" y="5317597"/>
            <a:ext cx="2508300" cy="1332600"/>
          </a:xfrm>
          <a:prstGeom prst="straightConnector1">
            <a:avLst/>
          </a:prstGeom>
          <a:noFill/>
          <a:ln cap="flat" cmpd="sng" w="28575">
            <a:solidFill>
              <a:schemeClr val="dk1"/>
            </a:solidFill>
            <a:prstDash val="solid"/>
            <a:round/>
            <a:headEnd len="sm" w="sm" type="none"/>
            <a:tailEnd len="sm" w="sm" type="none"/>
          </a:ln>
        </p:spPr>
      </p:cxnSp>
      <p:sp>
        <p:nvSpPr>
          <p:cNvPr id="320" name="Google Shape;320;p19"/>
          <p:cNvSpPr/>
          <p:nvPr/>
        </p:nvSpPr>
        <p:spPr>
          <a:xfrm>
            <a:off x="5423834" y="3173288"/>
            <a:ext cx="6611112" cy="3476955"/>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A graph of a graph of a wave&#10;&#10;Description automatically generated with medium confidence" id="321" name="Google Shape;321;p19"/>
          <p:cNvPicPr preferRelativeResize="0"/>
          <p:nvPr/>
        </p:nvPicPr>
        <p:blipFill rotWithShape="1">
          <a:blip r:embed="rId5">
            <a:alphaModFix/>
          </a:blip>
          <a:srcRect b="0" l="0" r="0" t="0"/>
          <a:stretch/>
        </p:blipFill>
        <p:spPr>
          <a:xfrm>
            <a:off x="5423834" y="3173288"/>
            <a:ext cx="6611112" cy="34769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Gill Sans"/>
              <a:ea typeface="Gill Sans"/>
              <a:cs typeface="Gill Sans"/>
              <a:sym typeface="Gill Sans"/>
            </a:endParaRPr>
          </a:p>
        </p:txBody>
      </p:sp>
      <p:sp>
        <p:nvSpPr>
          <p:cNvPr id="110" name="Google Shape;110;p2"/>
          <p:cNvSpPr txBox="1"/>
          <p:nvPr>
            <p:ph type="title"/>
          </p:nvPr>
        </p:nvSpPr>
        <p:spPr>
          <a:xfrm>
            <a:off x="390825" y="634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THE REIONIZATION EPOCH</a:t>
            </a:r>
            <a:endParaRPr/>
          </a:p>
        </p:txBody>
      </p:sp>
      <p:pic>
        <p:nvPicPr>
          <p:cNvPr descr="A picture containing text, screenshot, map&#10;&#10;Description automatically generated" id="111" name="Google Shape;111;p2"/>
          <p:cNvPicPr preferRelativeResize="0"/>
          <p:nvPr/>
        </p:nvPicPr>
        <p:blipFill rotWithShape="1">
          <a:blip r:embed="rId3">
            <a:alphaModFix/>
          </a:blip>
          <a:srcRect b="0" l="0" r="0" t="0"/>
          <a:stretch/>
        </p:blipFill>
        <p:spPr>
          <a:xfrm>
            <a:off x="0" y="2392326"/>
            <a:ext cx="12192000" cy="2926077"/>
          </a:xfrm>
          <a:prstGeom prst="rect">
            <a:avLst/>
          </a:prstGeom>
          <a:noFill/>
          <a:ln>
            <a:noFill/>
          </a:ln>
        </p:spPr>
      </p:pic>
      <p:sp>
        <p:nvSpPr>
          <p:cNvPr id="112" name="Google Shape;112;p2"/>
          <p:cNvSpPr/>
          <p:nvPr/>
        </p:nvSpPr>
        <p:spPr>
          <a:xfrm>
            <a:off x="4795284" y="2392326"/>
            <a:ext cx="3019645" cy="2926077"/>
          </a:xfrm>
          <a:prstGeom prst="rect">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13" name="Google Shape;113;p2"/>
          <p:cNvSpPr txBox="1"/>
          <p:nvPr/>
        </p:nvSpPr>
        <p:spPr>
          <a:xfrm>
            <a:off x="95688" y="5306097"/>
            <a:ext cx="250928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chemeClr val="lt1"/>
                </a:solidFill>
                <a:latin typeface="Gill Sans"/>
                <a:ea typeface="Gill Sans"/>
                <a:cs typeface="Gill Sans"/>
                <a:sym typeface="Gill Sans"/>
              </a:rPr>
              <a:t>Credit: </a:t>
            </a:r>
            <a:r>
              <a:rPr b="0" i="0" lang="en-US" sz="1200" u="none" cap="none" strike="noStrike">
                <a:solidFill>
                  <a:schemeClr val="lt1"/>
                </a:solidFill>
                <a:latin typeface="Arial"/>
                <a:ea typeface="Arial"/>
                <a:cs typeface="Arial"/>
                <a:sym typeface="Arial"/>
              </a:rPr>
              <a:t>Robertson et al. 2010</a:t>
            </a:r>
            <a:endParaRPr sz="1200">
              <a:solidFill>
                <a:schemeClr val="lt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0"/>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27" name="Google Shape;327;p20"/>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DATA ANALYSIS: </a:t>
            </a:r>
            <a:br>
              <a:rPr lang="en-US"/>
            </a:br>
            <a:r>
              <a:rPr lang="en-US"/>
              <a:t>ANALYZE THEIR SPECTRA</a:t>
            </a:r>
            <a:endParaRPr/>
          </a:p>
        </p:txBody>
      </p:sp>
      <p:pic>
        <p:nvPicPr>
          <p:cNvPr id="328" name="Google Shape;328;p20"/>
          <p:cNvPicPr preferRelativeResize="0"/>
          <p:nvPr/>
        </p:nvPicPr>
        <p:blipFill rotWithShape="1">
          <a:blip r:embed="rId3">
            <a:alphaModFix/>
          </a:blip>
          <a:srcRect b="0" l="0" r="9555" t="11011"/>
          <a:stretch/>
        </p:blipFill>
        <p:spPr>
          <a:xfrm>
            <a:off x="1066683" y="4339430"/>
            <a:ext cx="3200394" cy="2361632"/>
          </a:xfrm>
          <a:prstGeom prst="rect">
            <a:avLst/>
          </a:prstGeom>
          <a:noFill/>
          <a:ln>
            <a:noFill/>
          </a:ln>
        </p:spPr>
      </p:pic>
      <p:pic>
        <p:nvPicPr>
          <p:cNvPr id="329" name="Google Shape;329;p20"/>
          <p:cNvPicPr preferRelativeResize="0"/>
          <p:nvPr/>
        </p:nvPicPr>
        <p:blipFill rotWithShape="1">
          <a:blip r:embed="rId4">
            <a:alphaModFix/>
          </a:blip>
          <a:srcRect b="0" l="0" r="8847" t="11011"/>
          <a:stretch/>
        </p:blipFill>
        <p:spPr>
          <a:xfrm>
            <a:off x="1070657" y="1848619"/>
            <a:ext cx="3196420" cy="2340380"/>
          </a:xfrm>
          <a:prstGeom prst="rect">
            <a:avLst/>
          </a:prstGeom>
          <a:noFill/>
          <a:ln>
            <a:noFill/>
          </a:ln>
        </p:spPr>
      </p:pic>
      <p:cxnSp>
        <p:nvCxnSpPr>
          <p:cNvPr id="330" name="Google Shape;330;p20"/>
          <p:cNvCxnSpPr/>
          <p:nvPr/>
        </p:nvCxnSpPr>
        <p:spPr>
          <a:xfrm>
            <a:off x="2879722" y="1848619"/>
            <a:ext cx="0" cy="2078073"/>
          </a:xfrm>
          <a:prstGeom prst="straightConnector1">
            <a:avLst/>
          </a:prstGeom>
          <a:noFill/>
          <a:ln cap="flat" cmpd="sng" w="28575">
            <a:solidFill>
              <a:srgbClr val="03468F"/>
            </a:solidFill>
            <a:prstDash val="dash"/>
            <a:round/>
            <a:headEnd len="sm" w="sm" type="none"/>
            <a:tailEnd len="sm" w="sm" type="none"/>
          </a:ln>
        </p:spPr>
      </p:cxnSp>
      <p:cxnSp>
        <p:nvCxnSpPr>
          <p:cNvPr id="331" name="Google Shape;331;p20"/>
          <p:cNvCxnSpPr/>
          <p:nvPr/>
        </p:nvCxnSpPr>
        <p:spPr>
          <a:xfrm>
            <a:off x="2405096" y="1880660"/>
            <a:ext cx="0" cy="2078073"/>
          </a:xfrm>
          <a:prstGeom prst="straightConnector1">
            <a:avLst/>
          </a:prstGeom>
          <a:noFill/>
          <a:ln cap="flat" cmpd="sng" w="28575">
            <a:solidFill>
              <a:srgbClr val="81218B"/>
            </a:solidFill>
            <a:prstDash val="dash"/>
            <a:round/>
            <a:headEnd len="sm" w="sm" type="none"/>
            <a:tailEnd len="sm" w="sm" type="none"/>
          </a:ln>
        </p:spPr>
      </p:cxnSp>
      <p:cxnSp>
        <p:nvCxnSpPr>
          <p:cNvPr id="332" name="Google Shape;332;p20"/>
          <p:cNvCxnSpPr/>
          <p:nvPr/>
        </p:nvCxnSpPr>
        <p:spPr>
          <a:xfrm>
            <a:off x="2879722" y="4367484"/>
            <a:ext cx="0" cy="2078073"/>
          </a:xfrm>
          <a:prstGeom prst="straightConnector1">
            <a:avLst/>
          </a:prstGeom>
          <a:noFill/>
          <a:ln cap="flat" cmpd="sng" w="28575">
            <a:solidFill>
              <a:srgbClr val="03468F"/>
            </a:solidFill>
            <a:prstDash val="dash"/>
            <a:round/>
            <a:headEnd len="sm" w="sm" type="none"/>
            <a:tailEnd len="sm" w="sm" type="none"/>
          </a:ln>
        </p:spPr>
      </p:cxnSp>
      <p:cxnSp>
        <p:nvCxnSpPr>
          <p:cNvPr id="333" name="Google Shape;333;p20"/>
          <p:cNvCxnSpPr/>
          <p:nvPr/>
        </p:nvCxnSpPr>
        <p:spPr>
          <a:xfrm>
            <a:off x="2429642" y="4367484"/>
            <a:ext cx="0" cy="2078073"/>
          </a:xfrm>
          <a:prstGeom prst="straightConnector1">
            <a:avLst/>
          </a:prstGeom>
          <a:noFill/>
          <a:ln cap="flat" cmpd="sng" w="28575">
            <a:solidFill>
              <a:srgbClr val="81218B"/>
            </a:solidFill>
            <a:prstDash val="dash"/>
            <a:round/>
            <a:headEnd len="sm" w="sm" type="none"/>
            <a:tailEnd len="sm" w="sm" type="none"/>
          </a:ln>
        </p:spPr>
      </p:cxnSp>
      <p:pic>
        <p:nvPicPr>
          <p:cNvPr descr="A graph of a graph of a wave&#10;&#10;Description automatically generated with medium confidence" id="334" name="Google Shape;334;p20"/>
          <p:cNvPicPr preferRelativeResize="0"/>
          <p:nvPr/>
        </p:nvPicPr>
        <p:blipFill rotWithShape="1">
          <a:blip r:embed="rId5">
            <a:alphaModFix/>
          </a:blip>
          <a:srcRect b="0" l="0" r="1874" t="0"/>
          <a:stretch/>
        </p:blipFill>
        <p:spPr>
          <a:xfrm>
            <a:off x="5678815" y="190606"/>
            <a:ext cx="5968435" cy="3200400"/>
          </a:xfrm>
          <a:prstGeom prst="rect">
            <a:avLst/>
          </a:prstGeom>
          <a:noFill/>
          <a:ln>
            <a:noFill/>
          </a:ln>
        </p:spPr>
      </p:pic>
      <p:pic>
        <p:nvPicPr>
          <p:cNvPr descr="A graph of a graph of a wave&#10;&#10;Description automatically generated with medium confidence" id="335" name="Google Shape;335;p20"/>
          <p:cNvPicPr preferRelativeResize="0"/>
          <p:nvPr/>
        </p:nvPicPr>
        <p:blipFill rotWithShape="1">
          <a:blip r:embed="rId6">
            <a:alphaModFix/>
          </a:blip>
          <a:srcRect b="0" l="0" r="1871" t="0"/>
          <a:stretch/>
        </p:blipFill>
        <p:spPr>
          <a:xfrm>
            <a:off x="5675940" y="3519144"/>
            <a:ext cx="5971310" cy="3200400"/>
          </a:xfrm>
          <a:prstGeom prst="rect">
            <a:avLst/>
          </a:prstGeom>
          <a:noFill/>
          <a:ln>
            <a:noFill/>
          </a:ln>
        </p:spPr>
      </p:pic>
      <p:sp>
        <p:nvSpPr>
          <p:cNvPr id="336" name="Google Shape;336;p20"/>
          <p:cNvSpPr/>
          <p:nvPr/>
        </p:nvSpPr>
        <p:spPr>
          <a:xfrm>
            <a:off x="5630036" y="3519144"/>
            <a:ext cx="6017214" cy="3200400"/>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x</a:t>
            </a:r>
            <a:endParaRPr/>
          </a:p>
        </p:txBody>
      </p:sp>
      <p:sp>
        <p:nvSpPr>
          <p:cNvPr id="337" name="Google Shape;337;p20"/>
          <p:cNvSpPr/>
          <p:nvPr/>
        </p:nvSpPr>
        <p:spPr>
          <a:xfrm>
            <a:off x="5630036" y="199274"/>
            <a:ext cx="6017214" cy="3200400"/>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1"/>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43" name="Google Shape;343;p21"/>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DATA ANALYSIS: </a:t>
            </a:r>
            <a:br>
              <a:rPr lang="en-US"/>
            </a:br>
            <a:r>
              <a:rPr lang="en-US"/>
              <a:t>ANALYZE THEIR SPECTRA</a:t>
            </a:r>
            <a:endParaRPr/>
          </a:p>
        </p:txBody>
      </p:sp>
      <p:pic>
        <p:nvPicPr>
          <p:cNvPr id="344" name="Google Shape;344;p21"/>
          <p:cNvPicPr preferRelativeResize="0"/>
          <p:nvPr/>
        </p:nvPicPr>
        <p:blipFill rotWithShape="1">
          <a:blip r:embed="rId3">
            <a:alphaModFix/>
          </a:blip>
          <a:srcRect b="0" l="0" r="12144" t="0"/>
          <a:stretch/>
        </p:blipFill>
        <p:spPr>
          <a:xfrm flipH="1">
            <a:off x="2562819" y="1841326"/>
            <a:ext cx="1977157" cy="4751130"/>
          </a:xfrm>
          <a:prstGeom prst="rect">
            <a:avLst/>
          </a:prstGeom>
          <a:noFill/>
          <a:ln>
            <a:noFill/>
          </a:ln>
        </p:spPr>
      </p:pic>
      <p:pic>
        <p:nvPicPr>
          <p:cNvPr id="345" name="Google Shape;345;p21"/>
          <p:cNvPicPr preferRelativeResize="0"/>
          <p:nvPr/>
        </p:nvPicPr>
        <p:blipFill rotWithShape="1">
          <a:blip r:embed="rId3">
            <a:alphaModFix/>
          </a:blip>
          <a:srcRect b="0" l="55263" r="12145" t="0"/>
          <a:stretch/>
        </p:blipFill>
        <p:spPr>
          <a:xfrm rot="10800000">
            <a:off x="2562816" y="1747787"/>
            <a:ext cx="732484" cy="4730417"/>
          </a:xfrm>
          <a:prstGeom prst="rect">
            <a:avLst/>
          </a:prstGeom>
          <a:noFill/>
          <a:ln>
            <a:noFill/>
          </a:ln>
        </p:spPr>
      </p:pic>
      <p:sp>
        <p:nvSpPr>
          <p:cNvPr id="346" name="Google Shape;346;p21"/>
          <p:cNvSpPr txBox="1"/>
          <p:nvPr/>
        </p:nvSpPr>
        <p:spPr>
          <a:xfrm>
            <a:off x="643047" y="1775251"/>
            <a:ext cx="2095678" cy="461448"/>
          </a:xfrm>
          <a:prstGeom prst="rect">
            <a:avLst/>
          </a:prstGeom>
          <a:noFill/>
          <a:ln>
            <a:noFill/>
          </a:ln>
        </p:spPr>
        <p:txBody>
          <a:bodyPr anchorCtr="1" anchor="ctr" bIns="182875" lIns="182875" spcFirstLastPara="1" rIns="182875" wrap="square" tIns="182875">
            <a:noAutofit/>
          </a:bodyPr>
          <a:lstStyle/>
          <a:p>
            <a:pPr indent="0" lvl="0" marL="0" marR="0" rtl="0" algn="r">
              <a:lnSpc>
                <a:spcPct val="90000"/>
              </a:lnSpc>
              <a:spcBef>
                <a:spcPts val="0"/>
              </a:spcBef>
              <a:spcAft>
                <a:spcPts val="0"/>
              </a:spcAft>
              <a:buClr>
                <a:schemeClr val="lt1"/>
              </a:buClr>
              <a:buSzPts val="2000"/>
              <a:buFont typeface="Gill Sans"/>
              <a:buNone/>
            </a:pPr>
            <a:r>
              <a:rPr lang="en-US" sz="2000" cap="none">
                <a:solidFill>
                  <a:schemeClr val="lt1"/>
                </a:solidFill>
                <a:latin typeface="Gill Sans"/>
                <a:ea typeface="Gill Sans"/>
                <a:cs typeface="Gill Sans"/>
                <a:sym typeface="Gill Sans"/>
              </a:rPr>
              <a:t>EMISSION:</a:t>
            </a:r>
            <a:endParaRPr/>
          </a:p>
          <a:p>
            <a:pPr indent="0" lvl="0" marL="0" marR="0" rtl="0" algn="r">
              <a:lnSpc>
                <a:spcPct val="90000"/>
              </a:lnSpc>
              <a:spcBef>
                <a:spcPts val="0"/>
              </a:spcBef>
              <a:spcAft>
                <a:spcPts val="0"/>
              </a:spcAft>
              <a:buClr>
                <a:schemeClr val="lt1"/>
              </a:buClr>
              <a:buSzPts val="2000"/>
              <a:buFont typeface="Gill Sans"/>
              <a:buNone/>
            </a:pPr>
            <a:r>
              <a:rPr lang="en-US" sz="2000" cap="none">
                <a:solidFill>
                  <a:schemeClr val="lt1"/>
                </a:solidFill>
                <a:latin typeface="Gill Sans"/>
                <a:ea typeface="Gill Sans"/>
                <a:cs typeface="Gill Sans"/>
                <a:sym typeface="Gill Sans"/>
              </a:rPr>
              <a:t>YOUNGER</a:t>
            </a:r>
            <a:endParaRPr/>
          </a:p>
        </p:txBody>
      </p:sp>
      <p:sp>
        <p:nvSpPr>
          <p:cNvPr id="347" name="Google Shape;347;p21"/>
          <p:cNvSpPr txBox="1"/>
          <p:nvPr/>
        </p:nvSpPr>
        <p:spPr>
          <a:xfrm>
            <a:off x="162068" y="6100937"/>
            <a:ext cx="2571371" cy="461448"/>
          </a:xfrm>
          <a:prstGeom prst="rect">
            <a:avLst/>
          </a:prstGeom>
          <a:noFill/>
          <a:ln>
            <a:noFill/>
          </a:ln>
        </p:spPr>
        <p:txBody>
          <a:bodyPr anchorCtr="1" anchor="ctr" bIns="182875" lIns="182875" spcFirstLastPara="1" rIns="182875" wrap="square" tIns="182875">
            <a:noAutofit/>
          </a:bodyPr>
          <a:lstStyle/>
          <a:p>
            <a:pPr indent="0" lvl="0" marL="0" marR="0" rtl="0" algn="r">
              <a:lnSpc>
                <a:spcPct val="90000"/>
              </a:lnSpc>
              <a:spcBef>
                <a:spcPts val="0"/>
              </a:spcBef>
              <a:spcAft>
                <a:spcPts val="0"/>
              </a:spcAft>
              <a:buClr>
                <a:schemeClr val="lt1"/>
              </a:buClr>
              <a:buSzPts val="2000"/>
              <a:buFont typeface="Gill Sans"/>
              <a:buNone/>
            </a:pPr>
            <a:r>
              <a:rPr lang="en-US" sz="2000" cap="none">
                <a:solidFill>
                  <a:schemeClr val="lt1"/>
                </a:solidFill>
                <a:latin typeface="Gill Sans"/>
                <a:ea typeface="Gill Sans"/>
                <a:cs typeface="Gill Sans"/>
                <a:sym typeface="Gill Sans"/>
              </a:rPr>
              <a:t>ABSORPTION:</a:t>
            </a:r>
            <a:endParaRPr/>
          </a:p>
          <a:p>
            <a:pPr indent="0" lvl="0" marL="0" marR="0" rtl="0" algn="r">
              <a:lnSpc>
                <a:spcPct val="90000"/>
              </a:lnSpc>
              <a:spcBef>
                <a:spcPts val="0"/>
              </a:spcBef>
              <a:spcAft>
                <a:spcPts val="0"/>
              </a:spcAft>
              <a:buClr>
                <a:schemeClr val="lt1"/>
              </a:buClr>
              <a:buSzPts val="2000"/>
              <a:buFont typeface="Gill Sans"/>
              <a:buNone/>
            </a:pPr>
            <a:r>
              <a:rPr lang="en-US" sz="2000" cap="none">
                <a:solidFill>
                  <a:schemeClr val="lt1"/>
                </a:solidFill>
                <a:latin typeface="Gill Sans"/>
                <a:ea typeface="Gill Sans"/>
                <a:cs typeface="Gill Sans"/>
                <a:sym typeface="Gill Sans"/>
              </a:rPr>
              <a:t>OLDER</a:t>
            </a:r>
            <a:endParaRPr/>
          </a:p>
        </p:txBody>
      </p:sp>
      <p:pic>
        <p:nvPicPr>
          <p:cNvPr descr="A graph of a graph of a wave&#10;&#10;Description automatically generated with medium confidence" id="348" name="Google Shape;348;p21"/>
          <p:cNvPicPr preferRelativeResize="0"/>
          <p:nvPr/>
        </p:nvPicPr>
        <p:blipFill rotWithShape="1">
          <a:blip r:embed="rId4">
            <a:alphaModFix/>
          </a:blip>
          <a:srcRect b="0" l="0" r="1874" t="0"/>
          <a:stretch/>
        </p:blipFill>
        <p:spPr>
          <a:xfrm>
            <a:off x="5678815" y="190606"/>
            <a:ext cx="5968435" cy="3200400"/>
          </a:xfrm>
          <a:prstGeom prst="rect">
            <a:avLst/>
          </a:prstGeom>
          <a:noFill/>
          <a:ln>
            <a:noFill/>
          </a:ln>
        </p:spPr>
      </p:pic>
      <p:pic>
        <p:nvPicPr>
          <p:cNvPr descr="A graph of a graph of a wave&#10;&#10;Description automatically generated with medium confidence" id="349" name="Google Shape;349;p21"/>
          <p:cNvPicPr preferRelativeResize="0"/>
          <p:nvPr/>
        </p:nvPicPr>
        <p:blipFill rotWithShape="1">
          <a:blip r:embed="rId5">
            <a:alphaModFix/>
          </a:blip>
          <a:srcRect b="0" l="0" r="1871" t="0"/>
          <a:stretch/>
        </p:blipFill>
        <p:spPr>
          <a:xfrm>
            <a:off x="5675940" y="3519144"/>
            <a:ext cx="5971310" cy="3200400"/>
          </a:xfrm>
          <a:prstGeom prst="rect">
            <a:avLst/>
          </a:prstGeom>
          <a:noFill/>
          <a:ln>
            <a:noFill/>
          </a:ln>
        </p:spPr>
      </p:pic>
      <p:sp>
        <p:nvSpPr>
          <p:cNvPr id="350" name="Google Shape;350;p21"/>
          <p:cNvSpPr/>
          <p:nvPr/>
        </p:nvSpPr>
        <p:spPr>
          <a:xfrm>
            <a:off x="5630036" y="3519144"/>
            <a:ext cx="6017214" cy="3200400"/>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x</a:t>
            </a:r>
            <a:endParaRPr/>
          </a:p>
        </p:txBody>
      </p:sp>
      <p:sp>
        <p:nvSpPr>
          <p:cNvPr id="351" name="Google Shape;351;p21"/>
          <p:cNvSpPr/>
          <p:nvPr/>
        </p:nvSpPr>
        <p:spPr>
          <a:xfrm>
            <a:off x="5630036" y="199274"/>
            <a:ext cx="6017214" cy="3200400"/>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2"/>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57" name="Google Shape;357;p22"/>
          <p:cNvSpPr txBox="1"/>
          <p:nvPr>
            <p:ph type="title"/>
          </p:nvPr>
        </p:nvSpPr>
        <p:spPr>
          <a:xfrm>
            <a:off x="390825" y="349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fontScale="90000"/>
          </a:bodyPr>
          <a:lstStyle/>
          <a:p>
            <a:pPr indent="0" lvl="0" marL="0" rtl="0" algn="ctr">
              <a:lnSpc>
                <a:spcPct val="90000"/>
              </a:lnSpc>
              <a:spcBef>
                <a:spcPts val="0"/>
              </a:spcBef>
              <a:spcAft>
                <a:spcPts val="0"/>
              </a:spcAft>
              <a:buClr>
                <a:srgbClr val="262626"/>
              </a:buClr>
              <a:buSzPct val="100000"/>
              <a:buFont typeface="Gill Sans"/>
              <a:buNone/>
            </a:pPr>
            <a:r>
              <a:rPr lang="en-US"/>
              <a:t>DATA ANALYSIS:</a:t>
            </a:r>
            <a:br>
              <a:rPr lang="en-US"/>
            </a:br>
            <a:r>
              <a:rPr lang="en-US"/>
              <a:t>CALCULATE EQUIVALENT WIDTHS</a:t>
            </a:r>
            <a:endParaRPr/>
          </a:p>
        </p:txBody>
      </p:sp>
      <p:pic>
        <p:nvPicPr>
          <p:cNvPr descr="A graph of a waveform&#10;&#10;Description automatically generated" id="358" name="Google Shape;358;p22"/>
          <p:cNvPicPr preferRelativeResize="0"/>
          <p:nvPr/>
        </p:nvPicPr>
        <p:blipFill rotWithShape="1">
          <a:blip r:embed="rId3">
            <a:alphaModFix/>
          </a:blip>
          <a:srcRect b="32062" l="8068" r="64327" t="9196"/>
          <a:stretch/>
        </p:blipFill>
        <p:spPr>
          <a:xfrm>
            <a:off x="6755893" y="1464010"/>
            <a:ext cx="3706368" cy="3669283"/>
          </a:xfrm>
          <a:prstGeom prst="rect">
            <a:avLst/>
          </a:prstGeom>
          <a:noFill/>
          <a:ln>
            <a:noFill/>
          </a:ln>
        </p:spPr>
      </p:pic>
      <p:sp>
        <p:nvSpPr>
          <p:cNvPr id="359" name="Google Shape;359;p22"/>
          <p:cNvSpPr/>
          <p:nvPr/>
        </p:nvSpPr>
        <p:spPr>
          <a:xfrm>
            <a:off x="10462261" y="748796"/>
            <a:ext cx="732212" cy="2133600"/>
          </a:xfrm>
          <a:prstGeom prst="rightBracket">
            <a:avLst>
              <a:gd fmla="val 8333" name="adj"/>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
        <p:nvSpPr>
          <p:cNvPr id="360" name="Google Shape;360;p22"/>
          <p:cNvSpPr/>
          <p:nvPr/>
        </p:nvSpPr>
        <p:spPr>
          <a:xfrm>
            <a:off x="10474951" y="3749340"/>
            <a:ext cx="732212" cy="2133600"/>
          </a:xfrm>
          <a:prstGeom prst="rightBracket">
            <a:avLst>
              <a:gd fmla="val 8333" name="adj"/>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cxnSp>
        <p:nvCxnSpPr>
          <p:cNvPr id="361" name="Google Shape;361;p22"/>
          <p:cNvCxnSpPr>
            <a:endCxn id="359" idx="1"/>
          </p:cNvCxnSpPr>
          <p:nvPr/>
        </p:nvCxnSpPr>
        <p:spPr>
          <a:xfrm>
            <a:off x="8855761" y="2882396"/>
            <a:ext cx="1606500" cy="0"/>
          </a:xfrm>
          <a:prstGeom prst="straightConnector1">
            <a:avLst/>
          </a:prstGeom>
          <a:noFill/>
          <a:ln cap="flat" cmpd="sng" w="38100">
            <a:solidFill>
              <a:schemeClr val="dk1"/>
            </a:solidFill>
            <a:prstDash val="solid"/>
            <a:round/>
            <a:headEnd len="sm" w="sm" type="none"/>
            <a:tailEnd len="sm" w="sm" type="none"/>
          </a:ln>
        </p:spPr>
      </p:cxnSp>
      <p:cxnSp>
        <p:nvCxnSpPr>
          <p:cNvPr id="362" name="Google Shape;362;p22"/>
          <p:cNvCxnSpPr/>
          <p:nvPr/>
        </p:nvCxnSpPr>
        <p:spPr>
          <a:xfrm>
            <a:off x="9379527" y="3749340"/>
            <a:ext cx="1247826" cy="0"/>
          </a:xfrm>
          <a:prstGeom prst="straightConnector1">
            <a:avLst/>
          </a:prstGeom>
          <a:noFill/>
          <a:ln cap="flat" cmpd="sng" w="38100">
            <a:solidFill>
              <a:schemeClr val="dk1"/>
            </a:solidFill>
            <a:prstDash val="solid"/>
            <a:round/>
            <a:headEnd len="sm" w="sm" type="none"/>
            <a:tailEnd len="sm" w="sm" type="none"/>
          </a:ln>
        </p:spPr>
      </p:cxnSp>
      <p:sp>
        <p:nvSpPr>
          <p:cNvPr id="363" name="Google Shape;363;p22"/>
          <p:cNvSpPr/>
          <p:nvPr/>
        </p:nvSpPr>
        <p:spPr>
          <a:xfrm rot="-5400000">
            <a:off x="10246055" y="582869"/>
            <a:ext cx="348443" cy="349012"/>
          </a:xfrm>
          <a:prstGeom prst="triangle">
            <a:avLst>
              <a:gd fmla="val 50000" name="adj"/>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64" name="Google Shape;364;p22"/>
          <p:cNvSpPr/>
          <p:nvPr/>
        </p:nvSpPr>
        <p:spPr>
          <a:xfrm rot="-5400000">
            <a:off x="10246054" y="5708434"/>
            <a:ext cx="348443" cy="349012"/>
          </a:xfrm>
          <a:prstGeom prst="triangle">
            <a:avLst>
              <a:gd fmla="val 50000" name="adj"/>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365" name="Google Shape;365;p22"/>
          <p:cNvPicPr preferRelativeResize="0"/>
          <p:nvPr/>
        </p:nvPicPr>
        <p:blipFill>
          <a:blip r:embed="rId4">
            <a:alphaModFix/>
          </a:blip>
          <a:stretch>
            <a:fillRect/>
          </a:stretch>
        </p:blipFill>
        <p:spPr>
          <a:xfrm>
            <a:off x="5294875" y="-1246916"/>
            <a:ext cx="4951477" cy="4615265"/>
          </a:xfrm>
          <a:prstGeom prst="rect">
            <a:avLst/>
          </a:prstGeom>
          <a:noFill/>
          <a:ln>
            <a:noFill/>
          </a:ln>
        </p:spPr>
      </p:pic>
      <p:pic>
        <p:nvPicPr>
          <p:cNvPr id="366" name="Google Shape;366;p22"/>
          <p:cNvPicPr preferRelativeResize="0"/>
          <p:nvPr/>
        </p:nvPicPr>
        <p:blipFill>
          <a:blip r:embed="rId5">
            <a:alphaModFix/>
          </a:blip>
          <a:stretch>
            <a:fillRect/>
          </a:stretch>
        </p:blipFill>
        <p:spPr>
          <a:xfrm>
            <a:off x="5294875" y="3977959"/>
            <a:ext cx="4951477" cy="438517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3"/>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72" name="Google Shape;372;p23"/>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73" name="Google Shape;373;p23"/>
          <p:cNvSpPr txBox="1"/>
          <p:nvPr>
            <p:ph type="title"/>
          </p:nvPr>
        </p:nvSpPr>
        <p:spPr>
          <a:xfrm>
            <a:off x="251968" y="2696352"/>
            <a:ext cx="3024378" cy="1096488"/>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262626"/>
              </a:buClr>
              <a:buSzPts val="1800"/>
              <a:buFont typeface="Gill Sans"/>
              <a:buNone/>
            </a:pPr>
            <a:r>
              <a:rPr lang="en-US" sz="1800"/>
              <a:t>DATA PROCESSING: GENERATE MOCK SPECTRA</a:t>
            </a:r>
            <a:endParaRPr/>
          </a:p>
        </p:txBody>
      </p:sp>
      <p:pic>
        <p:nvPicPr>
          <p:cNvPr descr="A graph of a tall tower&#10;&#10;Description automatically generated" id="374" name="Google Shape;374;p23"/>
          <p:cNvPicPr preferRelativeResize="0"/>
          <p:nvPr/>
        </p:nvPicPr>
        <p:blipFill rotWithShape="1">
          <a:blip r:embed="rId3">
            <a:alphaModFix/>
          </a:blip>
          <a:srcRect b="0" l="3528" r="0" t="0"/>
          <a:stretch/>
        </p:blipFill>
        <p:spPr>
          <a:xfrm>
            <a:off x="3522393" y="1483578"/>
            <a:ext cx="2175827" cy="2468880"/>
          </a:xfrm>
          <a:prstGeom prst="rect">
            <a:avLst/>
          </a:prstGeom>
          <a:noFill/>
          <a:ln>
            <a:noFill/>
          </a:ln>
        </p:spPr>
      </p:pic>
      <p:sp>
        <p:nvSpPr>
          <p:cNvPr id="375" name="Google Shape;375;p23"/>
          <p:cNvSpPr/>
          <p:nvPr/>
        </p:nvSpPr>
        <p:spPr>
          <a:xfrm>
            <a:off x="3731341" y="4447542"/>
            <a:ext cx="1966879" cy="369332"/>
          </a:xfrm>
          <a:prstGeom prst="right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76" name="Google Shape;376;p23"/>
          <p:cNvSpPr txBox="1"/>
          <p:nvPr/>
        </p:nvSpPr>
        <p:spPr>
          <a:xfrm>
            <a:off x="3661883" y="4907907"/>
            <a:ext cx="48682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10^6 years old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4"/>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82" name="Google Shape;382;p24"/>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83" name="Google Shape;383;p24"/>
          <p:cNvSpPr txBox="1"/>
          <p:nvPr>
            <p:ph type="title"/>
          </p:nvPr>
        </p:nvSpPr>
        <p:spPr>
          <a:xfrm>
            <a:off x="251968" y="2696352"/>
            <a:ext cx="3024378" cy="1096488"/>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262626"/>
              </a:buClr>
              <a:buSzPts val="1800"/>
              <a:buFont typeface="Gill Sans"/>
              <a:buNone/>
            </a:pPr>
            <a:r>
              <a:rPr lang="en-US" sz="1800"/>
              <a:t>DATA PROCESSING: GENERATE MOCK SPECTRA</a:t>
            </a:r>
            <a:endParaRPr/>
          </a:p>
        </p:txBody>
      </p:sp>
      <p:pic>
        <p:nvPicPr>
          <p:cNvPr descr="A graph of a tall tower&#10;&#10;Description automatically generated" id="384" name="Google Shape;384;p24"/>
          <p:cNvPicPr preferRelativeResize="0"/>
          <p:nvPr/>
        </p:nvPicPr>
        <p:blipFill rotWithShape="1">
          <a:blip r:embed="rId3">
            <a:alphaModFix/>
          </a:blip>
          <a:srcRect b="0" l="0" r="0" t="0"/>
          <a:stretch/>
        </p:blipFill>
        <p:spPr>
          <a:xfrm>
            <a:off x="5640006" y="1513074"/>
            <a:ext cx="2294502" cy="2468880"/>
          </a:xfrm>
          <a:prstGeom prst="rect">
            <a:avLst/>
          </a:prstGeom>
          <a:noFill/>
          <a:ln>
            <a:noFill/>
          </a:ln>
        </p:spPr>
      </p:pic>
      <p:pic>
        <p:nvPicPr>
          <p:cNvPr descr="A graph of a tall tower&#10;&#10;Description automatically generated" id="385" name="Google Shape;385;p24"/>
          <p:cNvPicPr preferRelativeResize="0"/>
          <p:nvPr/>
        </p:nvPicPr>
        <p:blipFill rotWithShape="1">
          <a:blip r:embed="rId4">
            <a:alphaModFix/>
          </a:blip>
          <a:srcRect b="0" l="3528" r="0" t="0"/>
          <a:stretch/>
        </p:blipFill>
        <p:spPr>
          <a:xfrm>
            <a:off x="3522393" y="1483578"/>
            <a:ext cx="2175827" cy="2468880"/>
          </a:xfrm>
          <a:prstGeom prst="rect">
            <a:avLst/>
          </a:prstGeom>
          <a:noFill/>
          <a:ln>
            <a:noFill/>
          </a:ln>
        </p:spPr>
      </p:pic>
      <p:sp>
        <p:nvSpPr>
          <p:cNvPr id="386" name="Google Shape;386;p24"/>
          <p:cNvSpPr/>
          <p:nvPr/>
        </p:nvSpPr>
        <p:spPr>
          <a:xfrm>
            <a:off x="3731341" y="4447542"/>
            <a:ext cx="4203167" cy="369332"/>
          </a:xfrm>
          <a:prstGeom prst="right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87" name="Google Shape;387;p24"/>
          <p:cNvSpPr txBox="1"/>
          <p:nvPr/>
        </p:nvSpPr>
        <p:spPr>
          <a:xfrm>
            <a:off x="3661883" y="4907907"/>
            <a:ext cx="48682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10^7 years old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5"/>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93" name="Google Shape;393;p25"/>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394" name="Google Shape;394;p25"/>
          <p:cNvSpPr txBox="1"/>
          <p:nvPr>
            <p:ph type="title"/>
          </p:nvPr>
        </p:nvSpPr>
        <p:spPr>
          <a:xfrm>
            <a:off x="251968" y="2696352"/>
            <a:ext cx="3024378" cy="1096488"/>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262626"/>
              </a:buClr>
              <a:buSzPts val="1800"/>
              <a:buFont typeface="Gill Sans"/>
              <a:buNone/>
            </a:pPr>
            <a:r>
              <a:rPr lang="en-US" sz="1800"/>
              <a:t>DATA PROCESSING: GENERATE MOCK SPECTRA</a:t>
            </a:r>
            <a:endParaRPr/>
          </a:p>
        </p:txBody>
      </p:sp>
      <p:pic>
        <p:nvPicPr>
          <p:cNvPr descr="A graph of a tall tower&#10;&#10;Description automatically generated" id="395" name="Google Shape;395;p25"/>
          <p:cNvPicPr preferRelativeResize="0"/>
          <p:nvPr/>
        </p:nvPicPr>
        <p:blipFill rotWithShape="1">
          <a:blip r:embed="rId3">
            <a:alphaModFix/>
          </a:blip>
          <a:srcRect b="0" l="0" r="0" t="0"/>
          <a:stretch/>
        </p:blipFill>
        <p:spPr>
          <a:xfrm>
            <a:off x="5640006" y="1513074"/>
            <a:ext cx="2294502" cy="2468880"/>
          </a:xfrm>
          <a:prstGeom prst="rect">
            <a:avLst/>
          </a:prstGeom>
          <a:noFill/>
          <a:ln>
            <a:noFill/>
          </a:ln>
        </p:spPr>
      </p:pic>
      <p:pic>
        <p:nvPicPr>
          <p:cNvPr descr="A graph of a graph of a graph&#10;&#10;Description automatically generated with medium confidence" id="396" name="Google Shape;396;p25"/>
          <p:cNvPicPr preferRelativeResize="0"/>
          <p:nvPr/>
        </p:nvPicPr>
        <p:blipFill rotWithShape="1">
          <a:blip r:embed="rId4">
            <a:alphaModFix/>
          </a:blip>
          <a:srcRect b="0" l="0" r="0" t="0"/>
          <a:stretch/>
        </p:blipFill>
        <p:spPr>
          <a:xfrm>
            <a:off x="7801085" y="1483578"/>
            <a:ext cx="2251035" cy="2468880"/>
          </a:xfrm>
          <a:prstGeom prst="rect">
            <a:avLst/>
          </a:prstGeom>
          <a:noFill/>
          <a:ln>
            <a:noFill/>
          </a:ln>
        </p:spPr>
      </p:pic>
      <p:pic>
        <p:nvPicPr>
          <p:cNvPr descr="A graph of a tall tower&#10;&#10;Description automatically generated" id="397" name="Google Shape;397;p25"/>
          <p:cNvPicPr preferRelativeResize="0"/>
          <p:nvPr/>
        </p:nvPicPr>
        <p:blipFill rotWithShape="1">
          <a:blip r:embed="rId5">
            <a:alphaModFix/>
          </a:blip>
          <a:srcRect b="0" l="3528" r="0" t="0"/>
          <a:stretch/>
        </p:blipFill>
        <p:spPr>
          <a:xfrm>
            <a:off x="3522393" y="1483578"/>
            <a:ext cx="2175827" cy="2468880"/>
          </a:xfrm>
          <a:prstGeom prst="rect">
            <a:avLst/>
          </a:prstGeom>
          <a:noFill/>
          <a:ln>
            <a:noFill/>
          </a:ln>
        </p:spPr>
      </p:pic>
      <p:sp>
        <p:nvSpPr>
          <p:cNvPr id="398" name="Google Shape;398;p25"/>
          <p:cNvSpPr/>
          <p:nvPr/>
        </p:nvSpPr>
        <p:spPr>
          <a:xfrm>
            <a:off x="3731341" y="4447542"/>
            <a:ext cx="6320779" cy="369332"/>
          </a:xfrm>
          <a:prstGeom prst="right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99" name="Google Shape;399;p25"/>
          <p:cNvSpPr txBox="1"/>
          <p:nvPr/>
        </p:nvSpPr>
        <p:spPr>
          <a:xfrm>
            <a:off x="3661883" y="4907907"/>
            <a:ext cx="48682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10^8 years old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6"/>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405" name="Google Shape;405;p26"/>
          <p:cNvSpPr/>
          <p:nvPr/>
        </p:nvSpPr>
        <p:spPr>
          <a:xfrm>
            <a:off x="5256277" y="0"/>
            <a:ext cx="6935724"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descr="A graph of a tall tower&#10;&#10;Description automatically generated" id="406" name="Google Shape;406;p26"/>
          <p:cNvPicPr preferRelativeResize="0"/>
          <p:nvPr/>
        </p:nvPicPr>
        <p:blipFill rotWithShape="1">
          <a:blip r:embed="rId3">
            <a:alphaModFix/>
          </a:blip>
          <a:srcRect b="0" l="3528" r="0" t="0"/>
          <a:stretch/>
        </p:blipFill>
        <p:spPr>
          <a:xfrm>
            <a:off x="3522393" y="1483578"/>
            <a:ext cx="2175827" cy="2468880"/>
          </a:xfrm>
          <a:prstGeom prst="rect">
            <a:avLst/>
          </a:prstGeom>
          <a:noFill/>
          <a:ln>
            <a:noFill/>
          </a:ln>
        </p:spPr>
      </p:pic>
      <p:pic>
        <p:nvPicPr>
          <p:cNvPr descr="A graph of a tall tower&#10;&#10;Description automatically generated" id="407" name="Google Shape;407;p26"/>
          <p:cNvPicPr preferRelativeResize="0"/>
          <p:nvPr/>
        </p:nvPicPr>
        <p:blipFill rotWithShape="1">
          <a:blip r:embed="rId4">
            <a:alphaModFix/>
          </a:blip>
          <a:srcRect b="0" l="0" r="0" t="0"/>
          <a:stretch/>
        </p:blipFill>
        <p:spPr>
          <a:xfrm>
            <a:off x="5640006" y="1513074"/>
            <a:ext cx="2294502" cy="2468880"/>
          </a:xfrm>
          <a:prstGeom prst="rect">
            <a:avLst/>
          </a:prstGeom>
          <a:noFill/>
          <a:ln>
            <a:noFill/>
          </a:ln>
        </p:spPr>
      </p:pic>
      <p:pic>
        <p:nvPicPr>
          <p:cNvPr descr="A graph of a graph of a graph&#10;&#10;Description automatically generated with medium confidence" id="408" name="Google Shape;408;p26"/>
          <p:cNvPicPr preferRelativeResize="0"/>
          <p:nvPr/>
        </p:nvPicPr>
        <p:blipFill rotWithShape="1">
          <a:blip r:embed="rId5">
            <a:alphaModFix/>
          </a:blip>
          <a:srcRect b="0" l="0" r="0" t="0"/>
          <a:stretch/>
        </p:blipFill>
        <p:spPr>
          <a:xfrm>
            <a:off x="7801085" y="1483578"/>
            <a:ext cx="2251035" cy="2468880"/>
          </a:xfrm>
          <a:prstGeom prst="rect">
            <a:avLst/>
          </a:prstGeom>
          <a:noFill/>
          <a:ln>
            <a:noFill/>
          </a:ln>
        </p:spPr>
      </p:pic>
      <p:pic>
        <p:nvPicPr>
          <p:cNvPr descr="A graph of a graph of a graph&#10;&#10;Description automatically generated" id="409" name="Google Shape;409;p26"/>
          <p:cNvPicPr preferRelativeResize="0"/>
          <p:nvPr/>
        </p:nvPicPr>
        <p:blipFill rotWithShape="1">
          <a:blip r:embed="rId6">
            <a:alphaModFix/>
          </a:blip>
          <a:srcRect b="0" l="0" r="3608" t="0"/>
          <a:stretch/>
        </p:blipFill>
        <p:spPr>
          <a:xfrm>
            <a:off x="9941671" y="1477482"/>
            <a:ext cx="2161842" cy="2468880"/>
          </a:xfrm>
          <a:prstGeom prst="rect">
            <a:avLst/>
          </a:prstGeom>
          <a:noFill/>
          <a:ln>
            <a:noFill/>
          </a:ln>
        </p:spPr>
      </p:pic>
      <p:sp>
        <p:nvSpPr>
          <p:cNvPr id="410" name="Google Shape;410;p26"/>
          <p:cNvSpPr/>
          <p:nvPr/>
        </p:nvSpPr>
        <p:spPr>
          <a:xfrm>
            <a:off x="3731341" y="4447542"/>
            <a:ext cx="8372171" cy="369332"/>
          </a:xfrm>
          <a:prstGeom prst="right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11" name="Google Shape;411;p26"/>
          <p:cNvSpPr txBox="1"/>
          <p:nvPr/>
        </p:nvSpPr>
        <p:spPr>
          <a:xfrm>
            <a:off x="3661883" y="4907907"/>
            <a:ext cx="48682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10^9 years old</a:t>
            </a:r>
            <a:endParaRPr/>
          </a:p>
        </p:txBody>
      </p:sp>
      <p:sp>
        <p:nvSpPr>
          <p:cNvPr id="412" name="Google Shape;412;p26"/>
          <p:cNvSpPr txBox="1"/>
          <p:nvPr>
            <p:ph type="title"/>
          </p:nvPr>
        </p:nvSpPr>
        <p:spPr>
          <a:xfrm>
            <a:off x="251968" y="2696352"/>
            <a:ext cx="3024378" cy="1096488"/>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262626"/>
              </a:buClr>
              <a:buSzPts val="1800"/>
              <a:buFont typeface="Gill Sans"/>
              <a:buNone/>
            </a:pPr>
            <a:r>
              <a:rPr lang="en-US" sz="1800"/>
              <a:t>DATA PROCESSING: GENERATE MOCK SPECTRA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7"/>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418" name="Google Shape;418;p27"/>
          <p:cNvSpPr/>
          <p:nvPr/>
        </p:nvSpPr>
        <p:spPr>
          <a:xfrm>
            <a:off x="5092327" y="1117600"/>
            <a:ext cx="534668" cy="4119749"/>
          </a:xfrm>
          <a:prstGeom prst="leftBrace">
            <a:avLst>
              <a:gd fmla="val 8333" name="adj1"/>
              <a:gd fmla="val 50000" name="adj2"/>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Gill Sans"/>
              <a:ea typeface="Gill Sans"/>
              <a:cs typeface="Gill Sans"/>
              <a:sym typeface="Gill Sans"/>
            </a:endParaRPr>
          </a:p>
        </p:txBody>
      </p:sp>
      <p:sp>
        <p:nvSpPr>
          <p:cNvPr id="419" name="Google Shape;419;p27"/>
          <p:cNvSpPr txBox="1"/>
          <p:nvPr/>
        </p:nvSpPr>
        <p:spPr>
          <a:xfrm>
            <a:off x="7177722" y="6053382"/>
            <a:ext cx="31995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Strength of emission</a:t>
            </a:r>
            <a:endParaRPr/>
          </a:p>
        </p:txBody>
      </p:sp>
      <p:sp>
        <p:nvSpPr>
          <p:cNvPr id="420" name="Google Shape;420;p27"/>
          <p:cNvSpPr txBox="1"/>
          <p:nvPr/>
        </p:nvSpPr>
        <p:spPr>
          <a:xfrm rot="-5400000">
            <a:off x="3627415" y="2860040"/>
            <a:ext cx="24458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Strength of absorption</a:t>
            </a:r>
            <a:endParaRPr/>
          </a:p>
        </p:txBody>
      </p:sp>
      <p:sp>
        <p:nvSpPr>
          <p:cNvPr id="421" name="Google Shape;421;p27"/>
          <p:cNvSpPr txBox="1"/>
          <p:nvPr>
            <p:ph type="title"/>
          </p:nvPr>
        </p:nvSpPr>
        <p:spPr>
          <a:xfrm>
            <a:off x="251968" y="2696352"/>
            <a:ext cx="3024378" cy="1096488"/>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262626"/>
              </a:buClr>
              <a:buSzPts val="1800"/>
              <a:buFont typeface="Gill Sans"/>
              <a:buNone/>
            </a:pPr>
            <a:r>
              <a:rPr lang="en-US" sz="1800"/>
              <a:t>DATA PROCESSING: GENERATE MOCK SPECTRA</a:t>
            </a:r>
            <a:endParaRPr/>
          </a:p>
        </p:txBody>
      </p:sp>
      <p:sp>
        <p:nvSpPr>
          <p:cNvPr id="422" name="Google Shape;422;p27"/>
          <p:cNvSpPr/>
          <p:nvPr/>
        </p:nvSpPr>
        <p:spPr>
          <a:xfrm rot="-5400000">
            <a:off x="7973651" y="3822838"/>
            <a:ext cx="369332" cy="4124631"/>
          </a:xfrm>
          <a:prstGeom prst="leftBrace">
            <a:avLst>
              <a:gd fmla="val 8333" name="adj1"/>
              <a:gd fmla="val 50944" name="adj2"/>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Gill Sans"/>
              <a:ea typeface="Gill Sans"/>
              <a:cs typeface="Gill Sans"/>
              <a:sym typeface="Gill Sans"/>
            </a:endParaRPr>
          </a:p>
        </p:txBody>
      </p:sp>
      <p:pic>
        <p:nvPicPr>
          <p:cNvPr id="423" name="Google Shape;423;p27"/>
          <p:cNvPicPr preferRelativeResize="0"/>
          <p:nvPr/>
        </p:nvPicPr>
        <p:blipFill rotWithShape="1">
          <a:blip r:embed="rId3">
            <a:alphaModFix/>
          </a:blip>
          <a:srcRect b="0" l="0" r="0" t="0"/>
          <a:stretch/>
        </p:blipFill>
        <p:spPr>
          <a:xfrm>
            <a:off x="5687568" y="1005840"/>
            <a:ext cx="5257141" cy="4572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8"/>
          <p:cNvSpPr/>
          <p:nvPr/>
        </p:nvSpPr>
        <p:spPr>
          <a:xfrm>
            <a:off x="3526970" y="6096"/>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429" name="Google Shape;429;p28"/>
          <p:cNvSpPr txBox="1"/>
          <p:nvPr/>
        </p:nvSpPr>
        <p:spPr>
          <a:xfrm>
            <a:off x="7177722" y="6053382"/>
            <a:ext cx="31995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Strength of emission</a:t>
            </a:r>
            <a:endParaRPr/>
          </a:p>
        </p:txBody>
      </p:sp>
      <p:sp>
        <p:nvSpPr>
          <p:cNvPr id="430" name="Google Shape;430;p28"/>
          <p:cNvSpPr txBox="1"/>
          <p:nvPr/>
        </p:nvSpPr>
        <p:spPr>
          <a:xfrm rot="-5400000">
            <a:off x="3627415" y="2860040"/>
            <a:ext cx="24458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Strength of absorption</a:t>
            </a:r>
            <a:endParaRPr/>
          </a:p>
        </p:txBody>
      </p:sp>
      <p:sp>
        <p:nvSpPr>
          <p:cNvPr id="431" name="Google Shape;431;p28"/>
          <p:cNvSpPr txBox="1"/>
          <p:nvPr>
            <p:ph type="title"/>
          </p:nvPr>
        </p:nvSpPr>
        <p:spPr>
          <a:xfrm>
            <a:off x="251968" y="2541494"/>
            <a:ext cx="3024378" cy="1492624"/>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262626"/>
              </a:buClr>
              <a:buSzPts val="1800"/>
              <a:buFont typeface="Gill Sans"/>
              <a:buNone/>
            </a:pPr>
            <a:r>
              <a:rPr lang="en-US" sz="1800"/>
              <a:t>DATA ANALYSIS: COMPARE TO APPROXIMATE STELLAR AGE</a:t>
            </a:r>
            <a:endParaRPr/>
          </a:p>
        </p:txBody>
      </p:sp>
      <p:sp>
        <p:nvSpPr>
          <p:cNvPr id="432" name="Google Shape;432;p28"/>
          <p:cNvSpPr/>
          <p:nvPr/>
        </p:nvSpPr>
        <p:spPr>
          <a:xfrm>
            <a:off x="5092327" y="1117600"/>
            <a:ext cx="534668" cy="4119749"/>
          </a:xfrm>
          <a:prstGeom prst="leftBrace">
            <a:avLst>
              <a:gd fmla="val 8333" name="adj1"/>
              <a:gd fmla="val 50000" name="adj2"/>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Gill Sans"/>
              <a:ea typeface="Gill Sans"/>
              <a:cs typeface="Gill Sans"/>
              <a:sym typeface="Gill Sans"/>
            </a:endParaRPr>
          </a:p>
        </p:txBody>
      </p:sp>
      <p:sp>
        <p:nvSpPr>
          <p:cNvPr id="433" name="Google Shape;433;p28"/>
          <p:cNvSpPr/>
          <p:nvPr/>
        </p:nvSpPr>
        <p:spPr>
          <a:xfrm rot="-5400000">
            <a:off x="7973651" y="3822838"/>
            <a:ext cx="369332" cy="4124631"/>
          </a:xfrm>
          <a:prstGeom prst="leftBrace">
            <a:avLst>
              <a:gd fmla="val 8333" name="adj1"/>
              <a:gd fmla="val 50944" name="adj2"/>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Gill Sans"/>
              <a:ea typeface="Gill Sans"/>
              <a:cs typeface="Gill Sans"/>
              <a:sym typeface="Gill Sans"/>
            </a:endParaRPr>
          </a:p>
        </p:txBody>
      </p:sp>
      <p:pic>
        <p:nvPicPr>
          <p:cNvPr id="434" name="Google Shape;434;p28"/>
          <p:cNvPicPr preferRelativeResize="0"/>
          <p:nvPr/>
        </p:nvPicPr>
        <p:blipFill rotWithShape="1">
          <a:blip r:embed="rId3">
            <a:alphaModFix/>
          </a:blip>
          <a:srcRect b="0" l="0" r="0" t="0"/>
          <a:stretch/>
        </p:blipFill>
        <p:spPr>
          <a:xfrm>
            <a:off x="5684316" y="1007541"/>
            <a:ext cx="5257141" cy="4572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29"/>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440" name="Google Shape;440;p29"/>
          <p:cNvSpPr txBox="1"/>
          <p:nvPr>
            <p:ph type="title"/>
          </p:nvPr>
        </p:nvSpPr>
        <p:spPr>
          <a:xfrm>
            <a:off x="390825" y="634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NEXT STEPS</a:t>
            </a:r>
            <a:endParaRPr/>
          </a:p>
        </p:txBody>
      </p:sp>
      <p:sp>
        <p:nvSpPr>
          <p:cNvPr id="441" name="Google Shape;441;p29"/>
          <p:cNvSpPr txBox="1"/>
          <p:nvPr>
            <p:ph idx="2" type="body"/>
          </p:nvPr>
        </p:nvSpPr>
        <p:spPr>
          <a:xfrm>
            <a:off x="580222" y="1929414"/>
            <a:ext cx="4676055" cy="4107401"/>
          </a:xfrm>
          <a:prstGeom prst="rect">
            <a:avLst/>
          </a:prstGeom>
          <a:noFill/>
          <a:ln>
            <a:noFill/>
          </a:ln>
        </p:spPr>
        <p:txBody>
          <a:bodyPr anchorCtr="1"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867"/>
              <a:buNone/>
            </a:pPr>
            <a:r>
              <a:rPr lang="en-US" sz="1867">
                <a:solidFill>
                  <a:schemeClr val="lt1"/>
                </a:solidFill>
              </a:rPr>
              <a:t>Compare star formation histories of stellar complexes</a:t>
            </a:r>
            <a:endParaRPr/>
          </a:p>
          <a:p>
            <a:pPr indent="-285750" lvl="1" marL="742950" rtl="0" algn="l">
              <a:lnSpc>
                <a:spcPct val="100000"/>
              </a:lnSpc>
              <a:spcBef>
                <a:spcPts val="1000"/>
              </a:spcBef>
              <a:spcAft>
                <a:spcPts val="0"/>
              </a:spcAft>
              <a:buClr>
                <a:schemeClr val="lt1"/>
              </a:buClr>
              <a:buSzPts val="1667"/>
              <a:buFont typeface="Arial"/>
              <a:buChar char="•"/>
            </a:pPr>
            <a:r>
              <a:rPr lang="en-US" sz="1667">
                <a:solidFill>
                  <a:schemeClr val="lt1"/>
                </a:solidFill>
              </a:rPr>
              <a:t>Further explore the interactions (if any) between stellar complexes</a:t>
            </a:r>
            <a:endParaRPr/>
          </a:p>
          <a:p>
            <a:pPr indent="0" lvl="0" marL="0" rtl="0" algn="l">
              <a:lnSpc>
                <a:spcPct val="100000"/>
              </a:lnSpc>
              <a:spcBef>
                <a:spcPts val="1000"/>
              </a:spcBef>
              <a:spcAft>
                <a:spcPts val="0"/>
              </a:spcAft>
              <a:buClr>
                <a:schemeClr val="lt1"/>
              </a:buClr>
              <a:buSzPts val="1867"/>
              <a:buNone/>
            </a:pPr>
            <a:r>
              <a:rPr lang="en-US" sz="1867">
                <a:solidFill>
                  <a:schemeClr val="lt1"/>
                </a:solidFill>
              </a:rPr>
              <a:t>Compare star formation histories across galaxy sample</a:t>
            </a:r>
            <a:endParaRPr/>
          </a:p>
          <a:p>
            <a:pPr indent="-285750" lvl="1" marL="742950" rtl="0" algn="l">
              <a:lnSpc>
                <a:spcPct val="100000"/>
              </a:lnSpc>
              <a:spcBef>
                <a:spcPts val="1000"/>
              </a:spcBef>
              <a:spcAft>
                <a:spcPts val="0"/>
              </a:spcAft>
              <a:buClr>
                <a:schemeClr val="lt1"/>
              </a:buClr>
              <a:buSzPts val="1667"/>
              <a:buFont typeface="Arial"/>
              <a:buChar char="•"/>
            </a:pPr>
            <a:r>
              <a:rPr lang="en-US" sz="1667">
                <a:solidFill>
                  <a:schemeClr val="lt1"/>
                </a:solidFill>
              </a:rPr>
              <a:t>Trace trends and outliers (in our sample) to learn more about cosmic reionization</a:t>
            </a:r>
            <a:endParaRPr/>
          </a:p>
          <a:p>
            <a:pPr indent="0" lvl="0" marL="0" rtl="0" algn="ctr">
              <a:lnSpc>
                <a:spcPct val="100000"/>
              </a:lnSpc>
              <a:spcBef>
                <a:spcPts val="1000"/>
              </a:spcBef>
              <a:spcAft>
                <a:spcPts val="0"/>
              </a:spcAft>
              <a:buClr>
                <a:schemeClr val="lt1"/>
              </a:buClr>
              <a:buSzPts val="1867"/>
              <a:buNone/>
            </a:pPr>
            <a:r>
              <a:t/>
            </a:r>
            <a:endParaRPr sz="1867">
              <a:solidFill>
                <a:schemeClr val="lt1"/>
              </a:solidFill>
            </a:endParaRPr>
          </a:p>
        </p:txBody>
      </p:sp>
      <p:pic>
        <p:nvPicPr>
          <p:cNvPr descr="Stars and galaxies in space&#10;&#10;Description automatically generated" id="442" name="Google Shape;442;p29"/>
          <p:cNvPicPr preferRelativeResize="0"/>
          <p:nvPr/>
        </p:nvPicPr>
        <p:blipFill rotWithShape="1">
          <a:blip r:embed="rId3">
            <a:alphaModFix/>
          </a:blip>
          <a:srcRect b="0" l="10325" r="0" t="0"/>
          <a:stretch/>
        </p:blipFill>
        <p:spPr>
          <a:xfrm>
            <a:off x="5635073" y="723265"/>
            <a:ext cx="6131352" cy="5411469"/>
          </a:xfrm>
          <a:prstGeom prst="rect">
            <a:avLst/>
          </a:prstGeom>
          <a:noFill/>
          <a:ln>
            <a:noFill/>
          </a:ln>
        </p:spPr>
      </p:pic>
      <p:sp>
        <p:nvSpPr>
          <p:cNvPr id="443" name="Google Shape;443;p29"/>
          <p:cNvSpPr/>
          <p:nvPr/>
        </p:nvSpPr>
        <p:spPr>
          <a:xfrm rot="9534396">
            <a:off x="7259534" y="1927051"/>
            <a:ext cx="424544" cy="2350769"/>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      </a:t>
            </a:r>
            <a:endParaRPr/>
          </a:p>
        </p:txBody>
      </p:sp>
      <p:sp>
        <p:nvSpPr>
          <p:cNvPr id="444" name="Google Shape;444;p29"/>
          <p:cNvSpPr txBox="1"/>
          <p:nvPr/>
        </p:nvSpPr>
        <p:spPr>
          <a:xfrm>
            <a:off x="5823684" y="1376143"/>
            <a:ext cx="221595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30,000,000 years old (Potential A star) </a:t>
            </a:r>
            <a:endParaRPr/>
          </a:p>
        </p:txBody>
      </p:sp>
      <p:sp>
        <p:nvSpPr>
          <p:cNvPr id="445" name="Google Shape;445;p29"/>
          <p:cNvSpPr/>
          <p:nvPr/>
        </p:nvSpPr>
        <p:spPr>
          <a:xfrm rot="-1575110">
            <a:off x="9720060" y="3312033"/>
            <a:ext cx="424544" cy="1907446"/>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46" name="Google Shape;446;p29"/>
          <p:cNvSpPr txBox="1"/>
          <p:nvPr/>
        </p:nvSpPr>
        <p:spPr>
          <a:xfrm>
            <a:off x="8985774" y="5219479"/>
            <a:ext cx="24649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5,000,000 years old</a:t>
            </a:r>
            <a:endParaRPr/>
          </a:p>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(Potential O star)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id="119" name="Google Shape;119;p3"/>
          <p:cNvPicPr preferRelativeResize="0"/>
          <p:nvPr/>
        </p:nvPicPr>
        <p:blipFill rotWithShape="1">
          <a:blip r:embed="rId3">
            <a:alphaModFix/>
          </a:blip>
          <a:srcRect b="0" l="10971" r="13077" t="0"/>
          <a:stretch/>
        </p:blipFill>
        <p:spPr>
          <a:xfrm>
            <a:off x="7380635" y="-2833"/>
            <a:ext cx="3559096" cy="3112605"/>
          </a:xfrm>
          <a:prstGeom prst="rect">
            <a:avLst/>
          </a:prstGeom>
          <a:noFill/>
          <a:ln>
            <a:noFill/>
          </a:ln>
        </p:spPr>
      </p:pic>
      <p:pic>
        <p:nvPicPr>
          <p:cNvPr id="120" name="Google Shape;120;p3"/>
          <p:cNvPicPr preferRelativeResize="0"/>
          <p:nvPr/>
        </p:nvPicPr>
        <p:blipFill rotWithShape="1">
          <a:blip r:embed="rId4">
            <a:alphaModFix/>
          </a:blip>
          <a:srcRect b="0" l="0" r="49133" t="0"/>
          <a:stretch/>
        </p:blipFill>
        <p:spPr>
          <a:xfrm>
            <a:off x="890766" y="3281228"/>
            <a:ext cx="3953579" cy="3878442"/>
          </a:xfrm>
          <a:prstGeom prst="rect">
            <a:avLst/>
          </a:prstGeom>
          <a:noFill/>
          <a:ln>
            <a:noFill/>
          </a:ln>
        </p:spPr>
      </p:pic>
      <p:pic>
        <p:nvPicPr>
          <p:cNvPr id="121" name="Google Shape;121;p3"/>
          <p:cNvPicPr preferRelativeResize="0"/>
          <p:nvPr/>
        </p:nvPicPr>
        <p:blipFill rotWithShape="1">
          <a:blip r:embed="rId5">
            <a:alphaModFix/>
          </a:blip>
          <a:srcRect b="6656" l="0" r="0" t="6657"/>
          <a:stretch/>
        </p:blipFill>
        <p:spPr>
          <a:xfrm>
            <a:off x="7183393" y="3530610"/>
            <a:ext cx="3953579" cy="3327390"/>
          </a:xfrm>
          <a:prstGeom prst="rect">
            <a:avLst/>
          </a:prstGeom>
          <a:noFill/>
          <a:ln>
            <a:noFill/>
          </a:ln>
        </p:spPr>
      </p:pic>
      <p:pic>
        <p:nvPicPr>
          <p:cNvPr id="122" name="Google Shape;122;p3"/>
          <p:cNvPicPr preferRelativeResize="0"/>
          <p:nvPr/>
        </p:nvPicPr>
        <p:blipFill rotWithShape="1">
          <a:blip r:embed="rId6">
            <a:alphaModFix/>
          </a:blip>
          <a:srcRect b="0" l="0" r="0" t="0"/>
          <a:stretch/>
        </p:blipFill>
        <p:spPr>
          <a:xfrm>
            <a:off x="6740384" y="3685309"/>
            <a:ext cx="1280501" cy="756797"/>
          </a:xfrm>
          <a:prstGeom prst="rect">
            <a:avLst/>
          </a:prstGeom>
          <a:noFill/>
          <a:ln>
            <a:noFill/>
          </a:ln>
        </p:spPr>
      </p:pic>
      <p:pic>
        <p:nvPicPr>
          <p:cNvPr descr="List of O-type stars | Frontier Forums" id="123" name="Google Shape;123;p3"/>
          <p:cNvPicPr preferRelativeResize="0"/>
          <p:nvPr/>
        </p:nvPicPr>
        <p:blipFill rotWithShape="1">
          <a:blip r:embed="rId7">
            <a:alphaModFix/>
          </a:blip>
          <a:srcRect b="0" l="0" r="0" t="0"/>
          <a:stretch/>
        </p:blipFill>
        <p:spPr>
          <a:xfrm>
            <a:off x="1146546" y="11454"/>
            <a:ext cx="4049270" cy="3112605"/>
          </a:xfrm>
          <a:prstGeom prst="rect">
            <a:avLst/>
          </a:prstGeom>
          <a:noFill/>
          <a:ln>
            <a:noFill/>
          </a:ln>
        </p:spPr>
      </p:pic>
      <p:sp>
        <p:nvSpPr>
          <p:cNvPr id="124" name="Google Shape;124;p3"/>
          <p:cNvSpPr txBox="1"/>
          <p:nvPr/>
        </p:nvSpPr>
        <p:spPr>
          <a:xfrm>
            <a:off x="1086084" y="3047088"/>
            <a:ext cx="538615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Gill Sans"/>
                <a:ea typeface="Gill Sans"/>
                <a:cs typeface="Gill Sans"/>
                <a:sym typeface="Gill Sans"/>
              </a:rPr>
              <a:t>Credit: </a:t>
            </a:r>
            <a:r>
              <a:rPr lang="en-US" sz="1000">
                <a:solidFill>
                  <a:schemeClr val="lt1"/>
                </a:solidFill>
                <a:latin typeface="Arial"/>
                <a:ea typeface="Arial"/>
                <a:cs typeface="Arial"/>
                <a:sym typeface="Arial"/>
              </a:rPr>
              <a:t>https://forums.frontier.co.uk/threads/list-of-o-type-stars.317606/</a:t>
            </a:r>
            <a:endParaRPr sz="1000">
              <a:solidFill>
                <a:schemeClr val="lt1"/>
              </a:solidFill>
              <a:latin typeface="Gill Sans"/>
              <a:ea typeface="Gill Sans"/>
              <a:cs typeface="Gill Sans"/>
              <a:sym typeface="Gill Sans"/>
            </a:endParaRPr>
          </a:p>
        </p:txBody>
      </p:sp>
      <p:sp>
        <p:nvSpPr>
          <p:cNvPr id="125" name="Google Shape;125;p3"/>
          <p:cNvSpPr txBox="1"/>
          <p:nvPr/>
        </p:nvSpPr>
        <p:spPr>
          <a:xfrm>
            <a:off x="7305886" y="3052884"/>
            <a:ext cx="363384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Gill Sans"/>
                <a:ea typeface="Gill Sans"/>
                <a:cs typeface="Gill Sans"/>
                <a:sym typeface="Gill Sans"/>
              </a:rPr>
              <a:t>Credit: </a:t>
            </a:r>
            <a:r>
              <a:rPr lang="en-US" sz="1000">
                <a:solidFill>
                  <a:schemeClr val="lt1"/>
                </a:solidFill>
                <a:latin typeface="Arial"/>
                <a:ea typeface="Arial"/>
                <a:cs typeface="Arial"/>
                <a:sym typeface="Arial"/>
              </a:rPr>
              <a:t>https://www.skyatnightmagazine.com/space-science/how-galactic-winds-affect-evolution-of-galaxies</a:t>
            </a:r>
            <a:endParaRPr sz="1000">
              <a:solidFill>
                <a:schemeClr val="lt1"/>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0"/>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id="452" name="Google Shape;452;p30"/>
          <p:cNvPicPr preferRelativeResize="0"/>
          <p:nvPr/>
        </p:nvPicPr>
        <p:blipFill rotWithShape="1">
          <a:blip r:embed="rId3">
            <a:alphaModFix/>
          </a:blip>
          <a:srcRect b="0" l="0" r="0" t="0"/>
          <a:stretch/>
        </p:blipFill>
        <p:spPr>
          <a:xfrm>
            <a:off x="8254648" y="3428494"/>
            <a:ext cx="3693206" cy="3219957"/>
          </a:xfrm>
          <a:prstGeom prst="rect">
            <a:avLst/>
          </a:prstGeom>
          <a:noFill/>
          <a:ln>
            <a:noFill/>
          </a:ln>
        </p:spPr>
      </p:pic>
      <p:pic>
        <p:nvPicPr>
          <p:cNvPr id="453" name="Google Shape;453;p30"/>
          <p:cNvPicPr preferRelativeResize="0"/>
          <p:nvPr/>
        </p:nvPicPr>
        <p:blipFill rotWithShape="1">
          <a:blip r:embed="rId4">
            <a:alphaModFix/>
          </a:blip>
          <a:srcRect b="0" l="0" r="0" t="0"/>
          <a:stretch/>
        </p:blipFill>
        <p:spPr>
          <a:xfrm>
            <a:off x="4269109" y="3420910"/>
            <a:ext cx="3691882" cy="3218803"/>
          </a:xfrm>
          <a:prstGeom prst="rect">
            <a:avLst/>
          </a:prstGeom>
          <a:noFill/>
          <a:ln>
            <a:noFill/>
          </a:ln>
        </p:spPr>
      </p:pic>
      <p:pic>
        <p:nvPicPr>
          <p:cNvPr id="454" name="Google Shape;454;p30"/>
          <p:cNvPicPr preferRelativeResize="0"/>
          <p:nvPr/>
        </p:nvPicPr>
        <p:blipFill rotWithShape="1">
          <a:blip r:embed="rId5">
            <a:alphaModFix/>
          </a:blip>
          <a:srcRect b="0" l="0" r="0" t="0"/>
          <a:stretch/>
        </p:blipFill>
        <p:spPr>
          <a:xfrm>
            <a:off x="262014" y="3420910"/>
            <a:ext cx="3701904" cy="3227541"/>
          </a:xfrm>
          <a:prstGeom prst="rect">
            <a:avLst/>
          </a:prstGeom>
          <a:noFill/>
          <a:ln>
            <a:noFill/>
          </a:ln>
        </p:spPr>
      </p:pic>
      <p:pic>
        <p:nvPicPr>
          <p:cNvPr id="455" name="Google Shape;455;p30"/>
          <p:cNvPicPr preferRelativeResize="0"/>
          <p:nvPr/>
        </p:nvPicPr>
        <p:blipFill rotWithShape="1">
          <a:blip r:embed="rId6">
            <a:alphaModFix/>
          </a:blip>
          <a:srcRect b="0" l="0" r="0" t="0"/>
          <a:stretch/>
        </p:blipFill>
        <p:spPr>
          <a:xfrm>
            <a:off x="262014" y="209550"/>
            <a:ext cx="3701904" cy="3219450"/>
          </a:xfrm>
          <a:prstGeom prst="rect">
            <a:avLst/>
          </a:prstGeom>
          <a:noFill/>
          <a:ln>
            <a:noFill/>
          </a:ln>
        </p:spPr>
      </p:pic>
      <p:pic>
        <p:nvPicPr>
          <p:cNvPr id="456" name="Google Shape;456;p30"/>
          <p:cNvPicPr preferRelativeResize="0"/>
          <p:nvPr/>
        </p:nvPicPr>
        <p:blipFill rotWithShape="1">
          <a:blip r:embed="rId7">
            <a:alphaModFix/>
          </a:blip>
          <a:srcRect b="0" l="0" r="0" t="0"/>
          <a:stretch/>
        </p:blipFill>
        <p:spPr>
          <a:xfrm>
            <a:off x="4269109" y="200812"/>
            <a:ext cx="3701904" cy="3219450"/>
          </a:xfrm>
          <a:prstGeom prst="rect">
            <a:avLst/>
          </a:prstGeom>
          <a:noFill/>
          <a:ln>
            <a:noFill/>
          </a:ln>
        </p:spPr>
      </p:pic>
      <p:pic>
        <p:nvPicPr>
          <p:cNvPr id="457" name="Google Shape;457;p30"/>
          <p:cNvPicPr preferRelativeResize="0"/>
          <p:nvPr/>
        </p:nvPicPr>
        <p:blipFill rotWithShape="1">
          <a:blip r:embed="rId8">
            <a:alphaModFix/>
          </a:blip>
          <a:srcRect b="0" l="0" r="0" t="0"/>
          <a:stretch/>
        </p:blipFill>
        <p:spPr>
          <a:xfrm>
            <a:off x="8245367" y="209549"/>
            <a:ext cx="3702487" cy="32199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1"/>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id="463" name="Google Shape;463;p31"/>
          <p:cNvPicPr preferRelativeResize="0"/>
          <p:nvPr/>
        </p:nvPicPr>
        <p:blipFill rotWithShape="1">
          <a:blip r:embed="rId3">
            <a:alphaModFix/>
          </a:blip>
          <a:srcRect b="4179" l="4823" r="0" t="4081"/>
          <a:stretch/>
        </p:blipFill>
        <p:spPr>
          <a:xfrm>
            <a:off x="8219134" y="2158357"/>
            <a:ext cx="3513836" cy="3103756"/>
          </a:xfrm>
          <a:prstGeom prst="rect">
            <a:avLst/>
          </a:prstGeom>
          <a:noFill/>
          <a:ln>
            <a:noFill/>
          </a:ln>
        </p:spPr>
      </p:pic>
      <p:grpSp>
        <p:nvGrpSpPr>
          <p:cNvPr id="464" name="Google Shape;464;p31"/>
          <p:cNvGrpSpPr/>
          <p:nvPr/>
        </p:nvGrpSpPr>
        <p:grpSpPr>
          <a:xfrm>
            <a:off x="10452" y="2158357"/>
            <a:ext cx="3500848" cy="3103756"/>
            <a:chOff x="243604" y="1513947"/>
            <a:chExt cx="3784700" cy="3355412"/>
          </a:xfrm>
        </p:grpSpPr>
        <p:pic>
          <p:nvPicPr>
            <p:cNvPr id="465" name="Google Shape;465;p31"/>
            <p:cNvPicPr preferRelativeResize="0"/>
            <p:nvPr/>
          </p:nvPicPr>
          <p:blipFill rotWithShape="1">
            <a:blip r:embed="rId4">
              <a:alphaModFix/>
            </a:blip>
            <a:srcRect b="4179" l="6047" r="0" t="4081"/>
            <a:stretch/>
          </p:blipFill>
          <p:spPr>
            <a:xfrm>
              <a:off x="243604" y="1513947"/>
              <a:ext cx="3784700" cy="3355412"/>
            </a:xfrm>
            <a:prstGeom prst="rect">
              <a:avLst/>
            </a:prstGeom>
            <a:noFill/>
            <a:ln>
              <a:noFill/>
            </a:ln>
          </p:spPr>
        </p:pic>
        <p:pic>
          <p:nvPicPr>
            <p:cNvPr id="466" name="Google Shape;466;p31"/>
            <p:cNvPicPr preferRelativeResize="0"/>
            <p:nvPr/>
          </p:nvPicPr>
          <p:blipFill rotWithShape="1">
            <a:blip r:embed="rId4">
              <a:alphaModFix/>
            </a:blip>
            <a:srcRect b="13858" l="57406" r="14197" t="56603"/>
            <a:stretch/>
          </p:blipFill>
          <p:spPr>
            <a:xfrm>
              <a:off x="427724" y="1794296"/>
              <a:ext cx="931653" cy="879894"/>
            </a:xfrm>
            <a:prstGeom prst="rect">
              <a:avLst/>
            </a:prstGeom>
            <a:noFill/>
            <a:ln>
              <a:noFill/>
            </a:ln>
          </p:spPr>
        </p:pic>
      </p:grpSp>
      <p:grpSp>
        <p:nvGrpSpPr>
          <p:cNvPr id="467" name="Google Shape;467;p31"/>
          <p:cNvGrpSpPr/>
          <p:nvPr/>
        </p:nvGrpSpPr>
        <p:grpSpPr>
          <a:xfrm>
            <a:off x="4065062" y="2158357"/>
            <a:ext cx="3493578" cy="3103756"/>
            <a:chOff x="4761551" y="1513947"/>
            <a:chExt cx="3776841" cy="3355412"/>
          </a:xfrm>
        </p:grpSpPr>
        <p:pic>
          <p:nvPicPr>
            <p:cNvPr id="468" name="Google Shape;468;p31"/>
            <p:cNvPicPr preferRelativeResize="0"/>
            <p:nvPr/>
          </p:nvPicPr>
          <p:blipFill rotWithShape="1">
            <a:blip r:embed="rId5">
              <a:alphaModFix/>
            </a:blip>
            <a:srcRect b="4179" l="5370" r="0" t="4081"/>
            <a:stretch/>
          </p:blipFill>
          <p:spPr>
            <a:xfrm>
              <a:off x="4761551" y="1513947"/>
              <a:ext cx="3776841" cy="3355412"/>
            </a:xfrm>
            <a:prstGeom prst="rect">
              <a:avLst/>
            </a:prstGeom>
            <a:noFill/>
            <a:ln>
              <a:noFill/>
            </a:ln>
          </p:spPr>
        </p:pic>
        <p:pic>
          <p:nvPicPr>
            <p:cNvPr id="469" name="Google Shape;469;p31"/>
            <p:cNvPicPr preferRelativeResize="0"/>
            <p:nvPr/>
          </p:nvPicPr>
          <p:blipFill rotWithShape="1">
            <a:blip r:embed="rId5">
              <a:alphaModFix/>
            </a:blip>
            <a:srcRect b="60816" l="49973" r="21705" t="7580"/>
            <a:stretch/>
          </p:blipFill>
          <p:spPr>
            <a:xfrm>
              <a:off x="6742883" y="3193444"/>
              <a:ext cx="1130404" cy="1155938"/>
            </a:xfrm>
            <a:prstGeom prst="rect">
              <a:avLst/>
            </a:prstGeom>
            <a:noFill/>
            <a:ln>
              <a:noFill/>
            </a:ln>
          </p:spPr>
        </p:pic>
      </p:grpSp>
      <p:pic>
        <p:nvPicPr>
          <p:cNvPr id="470" name="Google Shape;470;p31"/>
          <p:cNvPicPr preferRelativeResize="0"/>
          <p:nvPr/>
        </p:nvPicPr>
        <p:blipFill rotWithShape="1">
          <a:blip r:embed="rId6">
            <a:alphaModFix/>
          </a:blip>
          <a:srcRect b="82888" l="91212" r="0" t="10798"/>
          <a:stretch/>
        </p:blipFill>
        <p:spPr>
          <a:xfrm>
            <a:off x="7531112" y="4313852"/>
            <a:ext cx="533494" cy="363251"/>
          </a:xfrm>
          <a:prstGeom prst="rect">
            <a:avLst/>
          </a:prstGeom>
          <a:noFill/>
          <a:ln>
            <a:noFill/>
          </a:ln>
        </p:spPr>
      </p:pic>
      <p:pic>
        <p:nvPicPr>
          <p:cNvPr id="471" name="Google Shape;471;p31"/>
          <p:cNvPicPr preferRelativeResize="0"/>
          <p:nvPr/>
        </p:nvPicPr>
        <p:blipFill rotWithShape="1">
          <a:blip r:embed="rId6">
            <a:alphaModFix/>
          </a:blip>
          <a:srcRect b="77335" l="91342" r="0" t="18117"/>
          <a:stretch/>
        </p:blipFill>
        <p:spPr>
          <a:xfrm>
            <a:off x="11695502" y="3581054"/>
            <a:ext cx="525599" cy="261674"/>
          </a:xfrm>
          <a:prstGeom prst="rect">
            <a:avLst/>
          </a:prstGeom>
          <a:noFill/>
          <a:ln>
            <a:noFill/>
          </a:ln>
        </p:spPr>
      </p:pic>
      <p:pic>
        <p:nvPicPr>
          <p:cNvPr id="472" name="Google Shape;472;p31"/>
          <p:cNvPicPr preferRelativeResize="0"/>
          <p:nvPr/>
        </p:nvPicPr>
        <p:blipFill rotWithShape="1">
          <a:blip r:embed="rId6">
            <a:alphaModFix/>
          </a:blip>
          <a:srcRect b="82880" l="91342" r="0" t="12579"/>
          <a:stretch/>
        </p:blipFill>
        <p:spPr>
          <a:xfrm>
            <a:off x="11699491" y="2609468"/>
            <a:ext cx="525599" cy="261258"/>
          </a:xfrm>
          <a:prstGeom prst="rect">
            <a:avLst/>
          </a:prstGeom>
          <a:noFill/>
          <a:ln>
            <a:noFill/>
          </a:ln>
        </p:spPr>
      </p:pic>
      <p:pic>
        <p:nvPicPr>
          <p:cNvPr id="473" name="Google Shape;473;p31"/>
          <p:cNvPicPr preferRelativeResize="0"/>
          <p:nvPr/>
        </p:nvPicPr>
        <p:blipFill rotWithShape="1">
          <a:blip r:embed="rId3">
            <a:alphaModFix/>
          </a:blip>
          <a:srcRect b="35311" l="90442" r="-1911" t="0"/>
          <a:stretch/>
        </p:blipFill>
        <p:spPr>
          <a:xfrm rot="10800000">
            <a:off x="11434397" y="2160396"/>
            <a:ext cx="423424" cy="2210636"/>
          </a:xfrm>
          <a:prstGeom prst="rect">
            <a:avLst/>
          </a:prstGeom>
          <a:noFill/>
          <a:ln>
            <a:noFill/>
          </a:ln>
        </p:spPr>
      </p:pic>
      <p:pic>
        <p:nvPicPr>
          <p:cNvPr id="474" name="Google Shape;474;p31"/>
          <p:cNvPicPr preferRelativeResize="0"/>
          <p:nvPr/>
        </p:nvPicPr>
        <p:blipFill rotWithShape="1">
          <a:blip r:embed="rId6">
            <a:alphaModFix/>
          </a:blip>
          <a:srcRect b="94933" l="91492" r="0" t="199"/>
          <a:stretch/>
        </p:blipFill>
        <p:spPr>
          <a:xfrm>
            <a:off x="7531113" y="2288111"/>
            <a:ext cx="516475" cy="280028"/>
          </a:xfrm>
          <a:prstGeom prst="rect">
            <a:avLst/>
          </a:prstGeom>
          <a:noFill/>
          <a:ln>
            <a:noFill/>
          </a:ln>
        </p:spPr>
      </p:pic>
      <p:pic>
        <p:nvPicPr>
          <p:cNvPr id="475" name="Google Shape;475;p31"/>
          <p:cNvPicPr preferRelativeResize="0"/>
          <p:nvPr/>
        </p:nvPicPr>
        <p:blipFill rotWithShape="1">
          <a:blip r:embed="rId7">
            <a:alphaModFix/>
          </a:blip>
          <a:srcRect b="88347" l="91493" r="247" t="5339"/>
          <a:stretch/>
        </p:blipFill>
        <p:spPr>
          <a:xfrm>
            <a:off x="7539621" y="2762966"/>
            <a:ext cx="501459" cy="363252"/>
          </a:xfrm>
          <a:prstGeom prst="rect">
            <a:avLst/>
          </a:prstGeom>
          <a:noFill/>
          <a:ln>
            <a:noFill/>
          </a:ln>
        </p:spPr>
      </p:pic>
      <p:pic>
        <p:nvPicPr>
          <p:cNvPr id="476" name="Google Shape;476;p31"/>
          <p:cNvPicPr preferRelativeResize="0"/>
          <p:nvPr/>
        </p:nvPicPr>
        <p:blipFill rotWithShape="1">
          <a:blip r:embed="rId7">
            <a:alphaModFix/>
          </a:blip>
          <a:srcRect b="76809" l="91492" r="170" t="16877"/>
          <a:stretch/>
        </p:blipFill>
        <p:spPr>
          <a:xfrm>
            <a:off x="7534977" y="3231581"/>
            <a:ext cx="506103" cy="363251"/>
          </a:xfrm>
          <a:prstGeom prst="rect">
            <a:avLst/>
          </a:prstGeom>
          <a:noFill/>
          <a:ln>
            <a:noFill/>
          </a:ln>
        </p:spPr>
      </p:pic>
      <p:pic>
        <p:nvPicPr>
          <p:cNvPr id="477" name="Google Shape;477;p31"/>
          <p:cNvPicPr preferRelativeResize="0"/>
          <p:nvPr/>
        </p:nvPicPr>
        <p:blipFill rotWithShape="1">
          <a:blip r:embed="rId7">
            <a:alphaModFix/>
          </a:blip>
          <a:srcRect b="72051" l="91492" r="1880" t="23081"/>
          <a:stretch/>
        </p:blipFill>
        <p:spPr>
          <a:xfrm>
            <a:off x="7528922" y="3789659"/>
            <a:ext cx="402267" cy="280028"/>
          </a:xfrm>
          <a:prstGeom prst="rect">
            <a:avLst/>
          </a:prstGeom>
          <a:noFill/>
          <a:ln>
            <a:noFill/>
          </a:ln>
        </p:spPr>
      </p:pic>
      <p:grpSp>
        <p:nvGrpSpPr>
          <p:cNvPr id="478" name="Google Shape;478;p31"/>
          <p:cNvGrpSpPr/>
          <p:nvPr/>
        </p:nvGrpSpPr>
        <p:grpSpPr>
          <a:xfrm>
            <a:off x="6050195" y="2158358"/>
            <a:ext cx="1467619" cy="2775178"/>
            <a:chOff x="6742883" y="1349190"/>
            <a:chExt cx="1586615" cy="3000192"/>
          </a:xfrm>
        </p:grpSpPr>
        <p:pic>
          <p:nvPicPr>
            <p:cNvPr id="479" name="Google Shape;479;p31"/>
            <p:cNvPicPr preferRelativeResize="0"/>
            <p:nvPr/>
          </p:nvPicPr>
          <p:blipFill rotWithShape="1">
            <a:blip r:embed="rId5">
              <a:alphaModFix/>
            </a:blip>
            <a:srcRect b="65117" l="95067" r="-5499" t="-4504"/>
            <a:stretch/>
          </p:blipFill>
          <p:spPr>
            <a:xfrm rot="10800000">
              <a:off x="7913097" y="1349190"/>
              <a:ext cx="416401" cy="1440591"/>
            </a:xfrm>
            <a:prstGeom prst="rect">
              <a:avLst/>
            </a:prstGeom>
            <a:noFill/>
            <a:ln>
              <a:noFill/>
            </a:ln>
          </p:spPr>
        </p:pic>
        <p:pic>
          <p:nvPicPr>
            <p:cNvPr id="480" name="Google Shape;480;p31"/>
            <p:cNvPicPr preferRelativeResize="0"/>
            <p:nvPr/>
          </p:nvPicPr>
          <p:blipFill rotWithShape="1">
            <a:blip r:embed="rId5">
              <a:alphaModFix/>
            </a:blip>
            <a:srcRect b="60816" l="49973" r="21705" t="7580"/>
            <a:stretch/>
          </p:blipFill>
          <p:spPr>
            <a:xfrm>
              <a:off x="6742883" y="3193444"/>
              <a:ext cx="1130404" cy="1155938"/>
            </a:xfrm>
            <a:prstGeom prst="rect">
              <a:avLst/>
            </a:prstGeom>
            <a:noFill/>
            <a:ln>
              <a:noFill/>
            </a:ln>
          </p:spPr>
        </p:pic>
      </p:grpSp>
      <p:pic>
        <p:nvPicPr>
          <p:cNvPr id="481" name="Google Shape;481;p31"/>
          <p:cNvPicPr preferRelativeResize="0"/>
          <p:nvPr/>
        </p:nvPicPr>
        <p:blipFill rotWithShape="1">
          <a:blip r:embed="rId8">
            <a:alphaModFix/>
          </a:blip>
          <a:srcRect b="1074" l="-871" r="5544" t="0"/>
          <a:stretch/>
        </p:blipFill>
        <p:spPr>
          <a:xfrm rot="10800000">
            <a:off x="7356924" y="2158357"/>
            <a:ext cx="182696" cy="2622777"/>
          </a:xfrm>
          <a:prstGeom prst="rect">
            <a:avLst/>
          </a:prstGeom>
          <a:noFill/>
          <a:ln>
            <a:noFill/>
          </a:ln>
        </p:spPr>
      </p:pic>
      <p:grpSp>
        <p:nvGrpSpPr>
          <p:cNvPr id="482" name="Google Shape;482;p31"/>
          <p:cNvGrpSpPr/>
          <p:nvPr/>
        </p:nvGrpSpPr>
        <p:grpSpPr>
          <a:xfrm rot="10800000">
            <a:off x="3314976" y="2158357"/>
            <a:ext cx="3297590" cy="2738880"/>
            <a:chOff x="427724" y="1364647"/>
            <a:chExt cx="3564962" cy="2960951"/>
          </a:xfrm>
        </p:grpSpPr>
        <p:pic>
          <p:nvPicPr>
            <p:cNvPr id="483" name="Google Shape;483;p31"/>
            <p:cNvPicPr preferRelativeResize="0"/>
            <p:nvPr/>
          </p:nvPicPr>
          <p:blipFill rotWithShape="1">
            <a:blip r:embed="rId4">
              <a:alphaModFix/>
            </a:blip>
            <a:srcRect b="19047" l="93028" r="884" t="0"/>
            <a:stretch/>
          </p:blipFill>
          <p:spPr>
            <a:xfrm>
              <a:off x="3747474" y="1364647"/>
              <a:ext cx="245212" cy="2960951"/>
            </a:xfrm>
            <a:prstGeom prst="rect">
              <a:avLst/>
            </a:prstGeom>
            <a:noFill/>
            <a:ln>
              <a:noFill/>
            </a:ln>
          </p:spPr>
        </p:pic>
        <p:pic>
          <p:nvPicPr>
            <p:cNvPr id="484" name="Google Shape;484;p31"/>
            <p:cNvPicPr preferRelativeResize="0"/>
            <p:nvPr/>
          </p:nvPicPr>
          <p:blipFill rotWithShape="1">
            <a:blip r:embed="rId4">
              <a:alphaModFix/>
            </a:blip>
            <a:srcRect b="13858" l="57406" r="14197" t="56603"/>
            <a:stretch/>
          </p:blipFill>
          <p:spPr>
            <a:xfrm>
              <a:off x="427724" y="1794296"/>
              <a:ext cx="931653" cy="879894"/>
            </a:xfrm>
            <a:prstGeom prst="rect">
              <a:avLst/>
            </a:prstGeom>
            <a:noFill/>
            <a:ln>
              <a:noFill/>
            </a:ln>
          </p:spPr>
        </p:pic>
      </p:grpSp>
      <p:pic>
        <p:nvPicPr>
          <p:cNvPr id="485" name="Google Shape;485;p31"/>
          <p:cNvPicPr preferRelativeResize="0"/>
          <p:nvPr/>
        </p:nvPicPr>
        <p:blipFill rotWithShape="1">
          <a:blip r:embed="rId6">
            <a:alphaModFix/>
          </a:blip>
          <a:srcRect b="82888" l="91212" r="0" t="10798"/>
          <a:stretch/>
        </p:blipFill>
        <p:spPr>
          <a:xfrm>
            <a:off x="3465531" y="3789122"/>
            <a:ext cx="533494" cy="363251"/>
          </a:xfrm>
          <a:prstGeom prst="rect">
            <a:avLst/>
          </a:prstGeom>
          <a:noFill/>
          <a:ln>
            <a:noFill/>
          </a:ln>
        </p:spPr>
      </p:pic>
      <p:pic>
        <p:nvPicPr>
          <p:cNvPr id="486" name="Google Shape;486;p31"/>
          <p:cNvPicPr preferRelativeResize="0"/>
          <p:nvPr/>
        </p:nvPicPr>
        <p:blipFill rotWithShape="1">
          <a:blip r:embed="rId7">
            <a:alphaModFix/>
          </a:blip>
          <a:srcRect b="88347" l="91493" r="247" t="5339"/>
          <a:stretch/>
        </p:blipFill>
        <p:spPr>
          <a:xfrm>
            <a:off x="3474040" y="2279180"/>
            <a:ext cx="501459" cy="363252"/>
          </a:xfrm>
          <a:prstGeom prst="rect">
            <a:avLst/>
          </a:prstGeom>
          <a:noFill/>
          <a:ln>
            <a:noFill/>
          </a:ln>
        </p:spPr>
      </p:pic>
      <p:pic>
        <p:nvPicPr>
          <p:cNvPr id="487" name="Google Shape;487;p31"/>
          <p:cNvPicPr preferRelativeResize="0"/>
          <p:nvPr/>
        </p:nvPicPr>
        <p:blipFill rotWithShape="1">
          <a:blip r:embed="rId7">
            <a:alphaModFix/>
          </a:blip>
          <a:srcRect b="76809" l="91492" r="170" t="16877"/>
          <a:stretch/>
        </p:blipFill>
        <p:spPr>
          <a:xfrm>
            <a:off x="3469396" y="2747795"/>
            <a:ext cx="506103" cy="363251"/>
          </a:xfrm>
          <a:prstGeom prst="rect">
            <a:avLst/>
          </a:prstGeom>
          <a:noFill/>
          <a:ln>
            <a:noFill/>
          </a:ln>
        </p:spPr>
      </p:pic>
      <p:pic>
        <p:nvPicPr>
          <p:cNvPr id="488" name="Google Shape;488;p31"/>
          <p:cNvPicPr preferRelativeResize="0"/>
          <p:nvPr/>
        </p:nvPicPr>
        <p:blipFill rotWithShape="1">
          <a:blip r:embed="rId7">
            <a:alphaModFix/>
          </a:blip>
          <a:srcRect b="72051" l="91492" r="1880" t="23081"/>
          <a:stretch/>
        </p:blipFill>
        <p:spPr>
          <a:xfrm>
            <a:off x="3463341" y="3278577"/>
            <a:ext cx="402267" cy="280028"/>
          </a:xfrm>
          <a:prstGeom prst="rect">
            <a:avLst/>
          </a:prstGeom>
          <a:noFill/>
          <a:ln>
            <a:noFill/>
          </a:ln>
        </p:spPr>
      </p:pic>
      <p:pic>
        <p:nvPicPr>
          <p:cNvPr id="489" name="Google Shape;489;p31"/>
          <p:cNvPicPr preferRelativeResize="0"/>
          <p:nvPr/>
        </p:nvPicPr>
        <p:blipFill rotWithShape="1">
          <a:blip r:embed="rId6">
            <a:alphaModFix/>
          </a:blip>
          <a:srcRect b="77335" l="91342" r="0" t="18117"/>
          <a:stretch/>
        </p:blipFill>
        <p:spPr>
          <a:xfrm>
            <a:off x="3480555" y="4331421"/>
            <a:ext cx="525599" cy="261673"/>
          </a:xfrm>
          <a:prstGeom prst="rect">
            <a:avLst/>
          </a:prstGeom>
          <a:noFill/>
          <a:ln>
            <a:noFill/>
          </a:ln>
        </p:spPr>
      </p:pic>
      <p:pic>
        <p:nvPicPr>
          <p:cNvPr id="490" name="Google Shape;490;p31"/>
          <p:cNvPicPr preferRelativeResize="0"/>
          <p:nvPr/>
        </p:nvPicPr>
        <p:blipFill rotWithShape="1">
          <a:blip r:embed="rId9">
            <a:alphaModFix/>
          </a:blip>
          <a:srcRect b="31386" l="93264" r="-167" t="35755"/>
          <a:stretch/>
        </p:blipFill>
        <p:spPr>
          <a:xfrm>
            <a:off x="3623699" y="2696011"/>
            <a:ext cx="409639" cy="1828800"/>
          </a:xfrm>
          <a:prstGeom prst="rect">
            <a:avLst/>
          </a:prstGeom>
          <a:noFill/>
          <a:ln>
            <a:noFill/>
          </a:ln>
        </p:spPr>
      </p:pic>
      <p:pic>
        <p:nvPicPr>
          <p:cNvPr id="491" name="Google Shape;491;p31"/>
          <p:cNvPicPr preferRelativeResize="0"/>
          <p:nvPr/>
        </p:nvPicPr>
        <p:blipFill rotWithShape="1">
          <a:blip r:embed="rId9">
            <a:alphaModFix/>
          </a:blip>
          <a:srcRect b="31386" l="93264" r="-167" t="35755"/>
          <a:stretch/>
        </p:blipFill>
        <p:spPr>
          <a:xfrm>
            <a:off x="7674457" y="2682214"/>
            <a:ext cx="409639" cy="1828800"/>
          </a:xfrm>
          <a:prstGeom prst="rect">
            <a:avLst/>
          </a:prstGeom>
          <a:noFill/>
          <a:ln>
            <a:noFill/>
          </a:ln>
        </p:spPr>
      </p:pic>
      <p:pic>
        <p:nvPicPr>
          <p:cNvPr id="492" name="Google Shape;492;p31"/>
          <p:cNvPicPr preferRelativeResize="0"/>
          <p:nvPr/>
        </p:nvPicPr>
        <p:blipFill rotWithShape="1">
          <a:blip r:embed="rId9">
            <a:alphaModFix/>
          </a:blip>
          <a:srcRect b="31386" l="93264" r="-167" t="35755"/>
          <a:stretch/>
        </p:blipFill>
        <p:spPr>
          <a:xfrm>
            <a:off x="11816936" y="2696011"/>
            <a:ext cx="409638" cy="1828800"/>
          </a:xfrm>
          <a:prstGeom prst="rect">
            <a:avLst/>
          </a:prstGeom>
          <a:noFill/>
          <a:ln>
            <a:noFill/>
          </a:ln>
        </p:spPr>
      </p:pic>
      <p:pic>
        <p:nvPicPr>
          <p:cNvPr id="493" name="Google Shape;493;p31"/>
          <p:cNvPicPr preferRelativeResize="0"/>
          <p:nvPr/>
        </p:nvPicPr>
        <p:blipFill rotWithShape="1">
          <a:blip r:embed="rId10">
            <a:alphaModFix/>
          </a:blip>
          <a:srcRect b="89574" l="0" r="36184" t="0"/>
          <a:stretch/>
        </p:blipFill>
        <p:spPr>
          <a:xfrm>
            <a:off x="-959166" y="1558569"/>
            <a:ext cx="3914468" cy="599787"/>
          </a:xfrm>
          <a:prstGeom prst="rect">
            <a:avLst/>
          </a:prstGeom>
          <a:noFill/>
          <a:ln>
            <a:noFill/>
          </a:ln>
        </p:spPr>
      </p:pic>
      <p:pic>
        <p:nvPicPr>
          <p:cNvPr id="494" name="Google Shape;494;p31"/>
          <p:cNvPicPr preferRelativeResize="0"/>
          <p:nvPr/>
        </p:nvPicPr>
        <p:blipFill rotWithShape="1">
          <a:blip r:embed="rId11">
            <a:alphaModFix/>
          </a:blip>
          <a:srcRect b="89782" l="0" r="33101" t="0"/>
          <a:stretch/>
        </p:blipFill>
        <p:spPr>
          <a:xfrm>
            <a:off x="2992126" y="1570484"/>
            <a:ext cx="4103693" cy="587871"/>
          </a:xfrm>
          <a:prstGeom prst="rect">
            <a:avLst/>
          </a:prstGeom>
          <a:noFill/>
          <a:ln>
            <a:noFill/>
          </a:ln>
        </p:spPr>
      </p:pic>
      <p:pic>
        <p:nvPicPr>
          <p:cNvPr id="495" name="Google Shape;495;p31"/>
          <p:cNvPicPr preferRelativeResize="0"/>
          <p:nvPr/>
        </p:nvPicPr>
        <p:blipFill rotWithShape="1">
          <a:blip r:embed="rId12">
            <a:alphaModFix/>
          </a:blip>
          <a:srcRect b="89509" l="0" r="29444" t="0"/>
          <a:stretch/>
        </p:blipFill>
        <p:spPr>
          <a:xfrm>
            <a:off x="7132643" y="1570484"/>
            <a:ext cx="4327973" cy="6035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2"/>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id="501" name="Google Shape;501;p32"/>
          <p:cNvPicPr preferRelativeResize="0"/>
          <p:nvPr/>
        </p:nvPicPr>
        <p:blipFill rotWithShape="1">
          <a:blip r:embed="rId3">
            <a:alphaModFix/>
          </a:blip>
          <a:srcRect b="0" l="0" r="49133" t="0"/>
          <a:stretch/>
        </p:blipFill>
        <p:spPr>
          <a:xfrm>
            <a:off x="890766" y="3281228"/>
            <a:ext cx="3953579" cy="3878442"/>
          </a:xfrm>
          <a:prstGeom prst="rect">
            <a:avLst/>
          </a:prstGeom>
          <a:noFill/>
          <a:ln>
            <a:noFill/>
          </a:ln>
        </p:spPr>
      </p:pic>
      <p:pic>
        <p:nvPicPr>
          <p:cNvPr id="502" name="Google Shape;502;p32"/>
          <p:cNvPicPr preferRelativeResize="0"/>
          <p:nvPr/>
        </p:nvPicPr>
        <p:blipFill rotWithShape="1">
          <a:blip r:embed="rId4">
            <a:alphaModFix/>
          </a:blip>
          <a:srcRect b="6656" l="0" r="0" t="6657"/>
          <a:stretch/>
        </p:blipFill>
        <p:spPr>
          <a:xfrm>
            <a:off x="7183393" y="3530610"/>
            <a:ext cx="3953579" cy="3327390"/>
          </a:xfrm>
          <a:prstGeom prst="rect">
            <a:avLst/>
          </a:prstGeom>
          <a:noFill/>
          <a:ln>
            <a:noFill/>
          </a:ln>
        </p:spPr>
      </p:pic>
      <p:pic>
        <p:nvPicPr>
          <p:cNvPr id="503" name="Google Shape;503;p32"/>
          <p:cNvPicPr preferRelativeResize="0"/>
          <p:nvPr/>
        </p:nvPicPr>
        <p:blipFill rotWithShape="1">
          <a:blip r:embed="rId5">
            <a:alphaModFix/>
          </a:blip>
          <a:srcRect b="0" l="0" r="0" t="0"/>
          <a:stretch/>
        </p:blipFill>
        <p:spPr>
          <a:xfrm>
            <a:off x="6740384" y="3685309"/>
            <a:ext cx="1280501" cy="756797"/>
          </a:xfrm>
          <a:prstGeom prst="rect">
            <a:avLst/>
          </a:prstGeom>
          <a:noFill/>
          <a:ln>
            <a:noFill/>
          </a:ln>
        </p:spPr>
      </p:pic>
      <p:sp>
        <p:nvSpPr>
          <p:cNvPr id="504" name="Google Shape;504;p32"/>
          <p:cNvSpPr/>
          <p:nvPr/>
        </p:nvSpPr>
        <p:spPr>
          <a:xfrm rot="-5400000">
            <a:off x="5128724" y="62930"/>
            <a:ext cx="646332" cy="1158240"/>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05" name="Google Shape;505;p32"/>
          <p:cNvSpPr txBox="1"/>
          <p:nvPr/>
        </p:nvSpPr>
        <p:spPr>
          <a:xfrm>
            <a:off x="5970050" y="318885"/>
            <a:ext cx="12805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Millions of years old</a:t>
            </a:r>
            <a:endParaRPr/>
          </a:p>
        </p:txBody>
      </p:sp>
      <p:sp>
        <p:nvSpPr>
          <p:cNvPr id="506" name="Google Shape;506;p32"/>
          <p:cNvSpPr/>
          <p:nvPr/>
        </p:nvSpPr>
        <p:spPr>
          <a:xfrm rot="5400000">
            <a:off x="6774246" y="1593414"/>
            <a:ext cx="646332" cy="1158240"/>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07" name="Google Shape;507;p32"/>
          <p:cNvSpPr txBox="1"/>
          <p:nvPr/>
        </p:nvSpPr>
        <p:spPr>
          <a:xfrm>
            <a:off x="4945393" y="1864609"/>
            <a:ext cx="16550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10-100 million years old</a:t>
            </a:r>
            <a:endParaRPr/>
          </a:p>
        </p:txBody>
      </p:sp>
      <p:pic>
        <p:nvPicPr>
          <p:cNvPr id="508" name="Google Shape;508;p32"/>
          <p:cNvPicPr preferRelativeResize="0"/>
          <p:nvPr/>
        </p:nvPicPr>
        <p:blipFill rotWithShape="1">
          <a:blip r:embed="rId6">
            <a:alphaModFix/>
          </a:blip>
          <a:srcRect b="0" l="10971" r="13077" t="0"/>
          <a:stretch/>
        </p:blipFill>
        <p:spPr>
          <a:xfrm>
            <a:off x="7837851" y="-2833"/>
            <a:ext cx="3559096" cy="3112605"/>
          </a:xfrm>
          <a:prstGeom prst="rect">
            <a:avLst/>
          </a:prstGeom>
          <a:noFill/>
          <a:ln>
            <a:noFill/>
          </a:ln>
        </p:spPr>
      </p:pic>
      <p:pic>
        <p:nvPicPr>
          <p:cNvPr descr="List of O-type stars | Frontier Forums" id="509" name="Google Shape;509;p32"/>
          <p:cNvPicPr preferRelativeResize="0"/>
          <p:nvPr/>
        </p:nvPicPr>
        <p:blipFill rotWithShape="1">
          <a:blip r:embed="rId7">
            <a:alphaModFix/>
          </a:blip>
          <a:srcRect b="0" l="0" r="0" t="0"/>
          <a:stretch/>
        </p:blipFill>
        <p:spPr>
          <a:xfrm>
            <a:off x="689330" y="11454"/>
            <a:ext cx="4049270" cy="3112605"/>
          </a:xfrm>
          <a:prstGeom prst="rect">
            <a:avLst/>
          </a:prstGeom>
          <a:noFill/>
          <a:ln>
            <a:noFill/>
          </a:ln>
        </p:spPr>
      </p:pic>
      <p:sp>
        <p:nvSpPr>
          <p:cNvPr id="510" name="Google Shape;510;p32"/>
          <p:cNvSpPr txBox="1"/>
          <p:nvPr/>
        </p:nvSpPr>
        <p:spPr>
          <a:xfrm>
            <a:off x="628868" y="3047088"/>
            <a:ext cx="538615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Gill Sans"/>
                <a:ea typeface="Gill Sans"/>
                <a:cs typeface="Gill Sans"/>
                <a:sym typeface="Gill Sans"/>
              </a:rPr>
              <a:t>Credit: </a:t>
            </a:r>
            <a:r>
              <a:rPr lang="en-US" sz="1000">
                <a:solidFill>
                  <a:schemeClr val="lt1"/>
                </a:solidFill>
                <a:latin typeface="Arial"/>
                <a:ea typeface="Arial"/>
                <a:cs typeface="Arial"/>
                <a:sym typeface="Arial"/>
              </a:rPr>
              <a:t>https://forums.frontier.co.uk/threads/list-of-o-type-stars.317606/</a:t>
            </a:r>
            <a:endParaRPr sz="1000">
              <a:solidFill>
                <a:schemeClr val="lt1"/>
              </a:solidFill>
              <a:latin typeface="Gill Sans"/>
              <a:ea typeface="Gill Sans"/>
              <a:cs typeface="Gill Sans"/>
              <a:sym typeface="Gill Sans"/>
            </a:endParaRPr>
          </a:p>
        </p:txBody>
      </p:sp>
      <p:sp>
        <p:nvSpPr>
          <p:cNvPr id="511" name="Google Shape;511;p32"/>
          <p:cNvSpPr txBox="1"/>
          <p:nvPr/>
        </p:nvSpPr>
        <p:spPr>
          <a:xfrm>
            <a:off x="7763102" y="3052884"/>
            <a:ext cx="363384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Gill Sans"/>
                <a:ea typeface="Gill Sans"/>
                <a:cs typeface="Gill Sans"/>
                <a:sym typeface="Gill Sans"/>
              </a:rPr>
              <a:t>Credit: </a:t>
            </a:r>
            <a:r>
              <a:rPr lang="en-US" sz="1000">
                <a:solidFill>
                  <a:schemeClr val="lt1"/>
                </a:solidFill>
                <a:latin typeface="Arial"/>
                <a:ea typeface="Arial"/>
                <a:cs typeface="Arial"/>
                <a:sym typeface="Arial"/>
              </a:rPr>
              <a:t>https://www.skyatnightmagazine.com/space-science/how-galactic-winds-affect-evolution-of-galaxies</a:t>
            </a:r>
            <a:endParaRPr sz="1000">
              <a:solidFill>
                <a:schemeClr val="lt1"/>
              </a:solidFill>
              <a:latin typeface="Gill Sans"/>
              <a:ea typeface="Gill Sans"/>
              <a:cs typeface="Gill Sans"/>
              <a:sym typeface="Gill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3"/>
          <p:cNvSpPr/>
          <p:nvPr/>
        </p:nvSpPr>
        <p:spPr>
          <a:xfrm>
            <a:off x="5256276"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517" name="Google Shape;517;p33"/>
          <p:cNvSpPr txBox="1"/>
          <p:nvPr>
            <p:ph type="title"/>
          </p:nvPr>
        </p:nvSpPr>
        <p:spPr>
          <a:xfrm>
            <a:off x="390825" y="634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ACKNOWLEDGEMENTS</a:t>
            </a:r>
            <a:endParaRPr/>
          </a:p>
        </p:txBody>
      </p:sp>
      <p:sp>
        <p:nvSpPr>
          <p:cNvPr id="518" name="Google Shape;518;p33"/>
          <p:cNvSpPr txBox="1"/>
          <p:nvPr>
            <p:ph idx="2" type="body"/>
          </p:nvPr>
        </p:nvSpPr>
        <p:spPr>
          <a:xfrm>
            <a:off x="0" y="1986524"/>
            <a:ext cx="6033334" cy="3645307"/>
          </a:xfrm>
          <a:prstGeom prst="rect">
            <a:avLst/>
          </a:prstGeom>
          <a:noFill/>
          <a:ln>
            <a:noFill/>
          </a:ln>
        </p:spPr>
        <p:txBody>
          <a:bodyPr anchorCtr="1"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867"/>
              <a:buNone/>
            </a:pPr>
            <a:r>
              <a:rPr lang="en-US" sz="1867">
                <a:solidFill>
                  <a:schemeClr val="lt1"/>
                </a:solidFill>
              </a:rPr>
              <a:t>I would like to give a special thanks to </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Faculty Advisor Professor Crystal Martin</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Graduate Mentor Zixuan Peng</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Yuan Li </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REU Director Professor Sathya Guruswamy</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Keck Observatory</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Hubble Space Telescope (HST)</a:t>
            </a:r>
            <a:endParaRPr/>
          </a:p>
          <a:p>
            <a:pPr indent="-285750" lvl="0" marL="285750" rtl="0" algn="l">
              <a:lnSpc>
                <a:spcPct val="100000"/>
              </a:lnSpc>
              <a:spcBef>
                <a:spcPts val="1000"/>
              </a:spcBef>
              <a:spcAft>
                <a:spcPts val="0"/>
              </a:spcAft>
              <a:buClr>
                <a:schemeClr val="lt1"/>
              </a:buClr>
              <a:buSzPts val="1867"/>
              <a:buFont typeface="Arial"/>
              <a:buChar char="•"/>
            </a:pPr>
            <a:r>
              <a:rPr lang="en-US" sz="1867">
                <a:solidFill>
                  <a:schemeClr val="lt1"/>
                </a:solidFill>
              </a:rPr>
              <a:t>Dark Energy Spectroscopic Instrument (DESI)</a:t>
            </a:r>
            <a:endParaRPr sz="1667">
              <a:solidFill>
                <a:schemeClr val="lt1"/>
              </a:solidFill>
            </a:endParaRPr>
          </a:p>
          <a:p>
            <a:pPr indent="-285750" lvl="0" marL="285750" rtl="0" algn="l">
              <a:lnSpc>
                <a:spcPct val="100000"/>
              </a:lnSpc>
              <a:spcBef>
                <a:spcPts val="1000"/>
              </a:spcBef>
              <a:spcAft>
                <a:spcPts val="0"/>
              </a:spcAft>
              <a:buClr>
                <a:schemeClr val="lt1"/>
              </a:buClr>
              <a:buSzPts val="1667"/>
              <a:buFont typeface="Arial"/>
              <a:buChar char="•"/>
            </a:pPr>
            <a:r>
              <a:rPr lang="en-US" sz="1667">
                <a:solidFill>
                  <a:schemeClr val="lt1"/>
                </a:solidFill>
              </a:rPr>
              <a:t>NSF REU grant PHY-1852574</a:t>
            </a:r>
            <a:endParaRPr sz="1867">
              <a:solidFill>
                <a:schemeClr val="lt1"/>
              </a:solidFill>
            </a:endParaRPr>
          </a:p>
        </p:txBody>
      </p:sp>
      <p:pic>
        <p:nvPicPr>
          <p:cNvPr id="519" name="Google Shape;519;p33"/>
          <p:cNvPicPr preferRelativeResize="0"/>
          <p:nvPr/>
        </p:nvPicPr>
        <p:blipFill rotWithShape="1">
          <a:blip r:embed="rId3">
            <a:alphaModFix/>
          </a:blip>
          <a:srcRect b="0" l="0" r="0" t="0"/>
          <a:stretch/>
        </p:blipFill>
        <p:spPr>
          <a:xfrm>
            <a:off x="6550430" y="334374"/>
            <a:ext cx="2786102" cy="2786102"/>
          </a:xfrm>
          <a:prstGeom prst="rect">
            <a:avLst/>
          </a:prstGeom>
          <a:noFill/>
          <a:ln>
            <a:noFill/>
          </a:ln>
        </p:spPr>
      </p:pic>
      <p:pic>
        <p:nvPicPr>
          <p:cNvPr id="520" name="Google Shape;520;p33"/>
          <p:cNvPicPr preferRelativeResize="0"/>
          <p:nvPr/>
        </p:nvPicPr>
        <p:blipFill rotWithShape="1">
          <a:blip r:embed="rId4">
            <a:alphaModFix/>
          </a:blip>
          <a:srcRect b="0" l="13171" r="12432" t="0"/>
          <a:stretch/>
        </p:blipFill>
        <p:spPr>
          <a:xfrm>
            <a:off x="9675251" y="371283"/>
            <a:ext cx="2109234" cy="1890073"/>
          </a:xfrm>
          <a:prstGeom prst="rect">
            <a:avLst/>
          </a:prstGeom>
          <a:noFill/>
          <a:ln>
            <a:noFill/>
          </a:ln>
        </p:spPr>
      </p:pic>
      <p:pic>
        <p:nvPicPr>
          <p:cNvPr id="521" name="Google Shape;521;p33"/>
          <p:cNvPicPr preferRelativeResize="0"/>
          <p:nvPr/>
        </p:nvPicPr>
        <p:blipFill rotWithShape="1">
          <a:blip r:embed="rId5">
            <a:alphaModFix/>
          </a:blip>
          <a:srcRect b="0" l="0" r="0" t="0"/>
          <a:stretch/>
        </p:blipFill>
        <p:spPr>
          <a:xfrm>
            <a:off x="9784832" y="2526159"/>
            <a:ext cx="1890072" cy="1890072"/>
          </a:xfrm>
          <a:prstGeom prst="rect">
            <a:avLst/>
          </a:prstGeom>
          <a:noFill/>
          <a:ln>
            <a:noFill/>
          </a:ln>
        </p:spPr>
      </p:pic>
      <p:pic>
        <p:nvPicPr>
          <p:cNvPr id="522" name="Google Shape;522;p33"/>
          <p:cNvPicPr preferRelativeResize="0"/>
          <p:nvPr/>
        </p:nvPicPr>
        <p:blipFill rotWithShape="1">
          <a:blip r:embed="rId6">
            <a:alphaModFix/>
          </a:blip>
          <a:srcRect b="11800" l="3916" r="3067" t="12220"/>
          <a:stretch/>
        </p:blipFill>
        <p:spPr>
          <a:xfrm>
            <a:off x="9675251" y="4877756"/>
            <a:ext cx="2109234" cy="1669073"/>
          </a:xfrm>
          <a:prstGeom prst="rect">
            <a:avLst/>
          </a:prstGeom>
          <a:noFill/>
          <a:ln>
            <a:noFill/>
          </a:ln>
        </p:spPr>
      </p:pic>
      <p:pic>
        <p:nvPicPr>
          <p:cNvPr id="523" name="Google Shape;523;p33"/>
          <p:cNvPicPr preferRelativeResize="0"/>
          <p:nvPr/>
        </p:nvPicPr>
        <p:blipFill rotWithShape="1">
          <a:blip r:embed="rId7">
            <a:alphaModFix/>
          </a:blip>
          <a:srcRect b="0" l="0" r="0" t="0"/>
          <a:stretch/>
        </p:blipFill>
        <p:spPr>
          <a:xfrm>
            <a:off x="6713721" y="3454850"/>
            <a:ext cx="2554015" cy="309197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4"/>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descr="A white dot in space&#10;&#10;Description automatically generated with medium confidence" id="529" name="Google Shape;529;p34"/>
          <p:cNvPicPr preferRelativeResize="0"/>
          <p:nvPr/>
        </p:nvPicPr>
        <p:blipFill rotWithShape="1">
          <a:blip r:embed="rId3">
            <a:alphaModFix/>
          </a:blip>
          <a:srcRect b="0" l="0" r="0" t="0"/>
          <a:stretch/>
        </p:blipFill>
        <p:spPr>
          <a:xfrm>
            <a:off x="4240486" y="2546834"/>
            <a:ext cx="3695397" cy="2952264"/>
          </a:xfrm>
          <a:prstGeom prst="rect">
            <a:avLst/>
          </a:prstGeom>
          <a:noFill/>
          <a:ln>
            <a:noFill/>
          </a:ln>
        </p:spPr>
      </p:pic>
      <p:pic>
        <p:nvPicPr>
          <p:cNvPr descr="A black and white image of stars&#10;&#10;Description automatically generated" id="530" name="Google Shape;530;p34"/>
          <p:cNvPicPr preferRelativeResize="0"/>
          <p:nvPr/>
        </p:nvPicPr>
        <p:blipFill rotWithShape="1">
          <a:blip r:embed="rId4">
            <a:alphaModFix/>
          </a:blip>
          <a:srcRect b="0" l="0" r="0" t="4564"/>
          <a:stretch/>
        </p:blipFill>
        <p:spPr>
          <a:xfrm>
            <a:off x="374826" y="2546834"/>
            <a:ext cx="3360647" cy="2952265"/>
          </a:xfrm>
          <a:prstGeom prst="rect">
            <a:avLst/>
          </a:prstGeom>
          <a:noFill/>
          <a:ln>
            <a:noFill/>
          </a:ln>
        </p:spPr>
      </p:pic>
      <p:pic>
        <p:nvPicPr>
          <p:cNvPr descr="A bright light in the sky&#10;&#10;Description automatically generated" id="531" name="Google Shape;531;p34"/>
          <p:cNvPicPr preferRelativeResize="0"/>
          <p:nvPr/>
        </p:nvPicPr>
        <p:blipFill rotWithShape="1">
          <a:blip r:embed="rId5">
            <a:alphaModFix/>
          </a:blip>
          <a:srcRect b="0" l="0" r="0" t="0"/>
          <a:stretch/>
        </p:blipFill>
        <p:spPr>
          <a:xfrm>
            <a:off x="8440896" y="2524678"/>
            <a:ext cx="3413804" cy="2952264"/>
          </a:xfrm>
          <a:prstGeom prst="rect">
            <a:avLst/>
          </a:prstGeom>
          <a:noFill/>
          <a:ln>
            <a:noFill/>
          </a:ln>
        </p:spPr>
      </p:pic>
      <p:sp>
        <p:nvSpPr>
          <p:cNvPr id="532" name="Google Shape;532;p34"/>
          <p:cNvSpPr/>
          <p:nvPr/>
        </p:nvSpPr>
        <p:spPr>
          <a:xfrm rot="10800000">
            <a:off x="9750317" y="1541816"/>
            <a:ext cx="357715" cy="1818241"/>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33" name="Google Shape;533;p34"/>
          <p:cNvSpPr txBox="1"/>
          <p:nvPr/>
        </p:nvSpPr>
        <p:spPr>
          <a:xfrm>
            <a:off x="9134027" y="6163619"/>
            <a:ext cx="221595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13,000,000 years old</a:t>
            </a:r>
            <a:endParaRPr/>
          </a:p>
        </p:txBody>
      </p:sp>
      <p:sp>
        <p:nvSpPr>
          <p:cNvPr id="534" name="Google Shape;534;p34"/>
          <p:cNvSpPr/>
          <p:nvPr/>
        </p:nvSpPr>
        <p:spPr>
          <a:xfrm>
            <a:off x="10219238" y="4154253"/>
            <a:ext cx="357715" cy="2033288"/>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35" name="Google Shape;535;p34"/>
          <p:cNvSpPr/>
          <p:nvPr/>
        </p:nvSpPr>
        <p:spPr>
          <a:xfrm>
            <a:off x="2275359" y="4120283"/>
            <a:ext cx="357715" cy="1895775"/>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36" name="Google Shape;536;p34"/>
          <p:cNvSpPr/>
          <p:nvPr/>
        </p:nvSpPr>
        <p:spPr>
          <a:xfrm rot="10800000">
            <a:off x="1127424" y="1640306"/>
            <a:ext cx="357715" cy="3139998"/>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37" name="Google Shape;537;p34"/>
          <p:cNvSpPr txBox="1"/>
          <p:nvPr/>
        </p:nvSpPr>
        <p:spPr>
          <a:xfrm>
            <a:off x="1142922" y="6072186"/>
            <a:ext cx="221595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5,000,000 years old</a:t>
            </a:r>
            <a:endParaRPr/>
          </a:p>
        </p:txBody>
      </p:sp>
      <p:sp>
        <p:nvSpPr>
          <p:cNvPr id="538" name="Google Shape;538;p34"/>
          <p:cNvSpPr txBox="1"/>
          <p:nvPr/>
        </p:nvSpPr>
        <p:spPr>
          <a:xfrm>
            <a:off x="464854" y="976501"/>
            <a:ext cx="152901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30,000,000 years old</a:t>
            </a:r>
            <a:endParaRPr/>
          </a:p>
        </p:txBody>
      </p:sp>
      <p:sp>
        <p:nvSpPr>
          <p:cNvPr id="539" name="Google Shape;539;p34"/>
          <p:cNvSpPr/>
          <p:nvPr/>
        </p:nvSpPr>
        <p:spPr>
          <a:xfrm rot="10800000">
            <a:off x="2540905" y="1656772"/>
            <a:ext cx="357715" cy="1423627"/>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40" name="Google Shape;540;p34"/>
          <p:cNvSpPr txBox="1"/>
          <p:nvPr/>
        </p:nvSpPr>
        <p:spPr>
          <a:xfrm>
            <a:off x="1981020" y="993975"/>
            <a:ext cx="152901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10,000,000 years old</a:t>
            </a:r>
            <a:endParaRPr/>
          </a:p>
        </p:txBody>
      </p:sp>
      <p:sp>
        <p:nvSpPr>
          <p:cNvPr id="541" name="Google Shape;541;p34"/>
          <p:cNvSpPr/>
          <p:nvPr/>
        </p:nvSpPr>
        <p:spPr>
          <a:xfrm>
            <a:off x="5903136" y="4176411"/>
            <a:ext cx="357715" cy="1895775"/>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42" name="Google Shape;542;p34"/>
          <p:cNvSpPr/>
          <p:nvPr/>
        </p:nvSpPr>
        <p:spPr>
          <a:xfrm rot="10800000">
            <a:off x="5847131" y="1563976"/>
            <a:ext cx="357715" cy="2195954"/>
          </a:xfrm>
          <a:prstGeom prst="upArrow">
            <a:avLst>
              <a:gd fmla="val 50000" name="adj1"/>
              <a:gd fmla="val 50000" name="adj2"/>
            </a:avLst>
          </a:prstGeom>
          <a:solidFill>
            <a:schemeClr val="accent1"/>
          </a:solidFill>
          <a:ln cap="flat" cmpd="sng" w="12700">
            <a:solidFill>
              <a:srgbClr val="6744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43" name="Google Shape;543;p34"/>
          <p:cNvSpPr txBox="1"/>
          <p:nvPr/>
        </p:nvSpPr>
        <p:spPr>
          <a:xfrm>
            <a:off x="4923012" y="1194643"/>
            <a:ext cx="242316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15,000,000 years old</a:t>
            </a:r>
            <a:endParaRPr/>
          </a:p>
        </p:txBody>
      </p:sp>
      <p:sp>
        <p:nvSpPr>
          <p:cNvPr id="544" name="Google Shape;544;p34"/>
          <p:cNvSpPr txBox="1"/>
          <p:nvPr/>
        </p:nvSpPr>
        <p:spPr>
          <a:xfrm>
            <a:off x="4876802" y="6072187"/>
            <a:ext cx="242316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50,000,000 years old</a:t>
            </a:r>
            <a:endParaRPr/>
          </a:p>
        </p:txBody>
      </p:sp>
      <p:sp>
        <p:nvSpPr>
          <p:cNvPr id="545" name="Google Shape;545;p34"/>
          <p:cNvSpPr txBox="1"/>
          <p:nvPr/>
        </p:nvSpPr>
        <p:spPr>
          <a:xfrm>
            <a:off x="8929984" y="1196406"/>
            <a:ext cx="221595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4,000,000 years old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pic>
        <p:nvPicPr>
          <p:cNvPr id="131" name="Google Shape;131;p4"/>
          <p:cNvPicPr preferRelativeResize="0"/>
          <p:nvPr/>
        </p:nvPicPr>
        <p:blipFill rotWithShape="1">
          <a:blip r:embed="rId3">
            <a:alphaModFix/>
          </a:blip>
          <a:srcRect b="0" l="0" r="0" t="0"/>
          <a:stretch/>
        </p:blipFill>
        <p:spPr>
          <a:xfrm>
            <a:off x="3153763" y="3065379"/>
            <a:ext cx="5061981" cy="3804109"/>
          </a:xfrm>
          <a:prstGeom prst="rect">
            <a:avLst/>
          </a:prstGeom>
          <a:noFill/>
          <a:ln>
            <a:noFill/>
          </a:ln>
        </p:spPr>
      </p:pic>
      <p:pic>
        <p:nvPicPr>
          <p:cNvPr id="132" name="Google Shape;132;p4"/>
          <p:cNvPicPr preferRelativeResize="0"/>
          <p:nvPr/>
        </p:nvPicPr>
        <p:blipFill rotWithShape="1">
          <a:blip r:embed="rId4">
            <a:alphaModFix/>
          </a:blip>
          <a:srcRect b="0" l="10971" r="13077" t="0"/>
          <a:stretch/>
        </p:blipFill>
        <p:spPr>
          <a:xfrm>
            <a:off x="7380635" y="-2833"/>
            <a:ext cx="3559096" cy="3112605"/>
          </a:xfrm>
          <a:prstGeom prst="rect">
            <a:avLst/>
          </a:prstGeom>
          <a:noFill/>
          <a:ln>
            <a:noFill/>
          </a:ln>
        </p:spPr>
      </p:pic>
      <p:pic>
        <p:nvPicPr>
          <p:cNvPr descr="List of O-type stars | Frontier Forums" id="133" name="Google Shape;133;p4"/>
          <p:cNvPicPr preferRelativeResize="0"/>
          <p:nvPr/>
        </p:nvPicPr>
        <p:blipFill rotWithShape="1">
          <a:blip r:embed="rId5">
            <a:alphaModFix/>
          </a:blip>
          <a:srcRect b="0" l="0" r="0" t="0"/>
          <a:stretch/>
        </p:blipFill>
        <p:spPr>
          <a:xfrm>
            <a:off x="1146546" y="11454"/>
            <a:ext cx="4049270" cy="3112605"/>
          </a:xfrm>
          <a:prstGeom prst="rect">
            <a:avLst/>
          </a:prstGeom>
          <a:noFill/>
          <a:ln>
            <a:noFill/>
          </a:ln>
        </p:spPr>
      </p:pic>
      <p:sp>
        <p:nvSpPr>
          <p:cNvPr id="134" name="Google Shape;134;p4"/>
          <p:cNvSpPr txBox="1"/>
          <p:nvPr/>
        </p:nvSpPr>
        <p:spPr>
          <a:xfrm>
            <a:off x="1086084" y="3047088"/>
            <a:ext cx="538615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Gill Sans"/>
                <a:ea typeface="Gill Sans"/>
                <a:cs typeface="Gill Sans"/>
                <a:sym typeface="Gill Sans"/>
              </a:rPr>
              <a:t>Credit: </a:t>
            </a:r>
            <a:r>
              <a:rPr lang="en-US" sz="1000">
                <a:solidFill>
                  <a:schemeClr val="lt1"/>
                </a:solidFill>
                <a:latin typeface="Arial"/>
                <a:ea typeface="Arial"/>
                <a:cs typeface="Arial"/>
                <a:sym typeface="Arial"/>
              </a:rPr>
              <a:t>https://forums.frontier.co.uk/threads/list-of-o-type-stars.317606/</a:t>
            </a:r>
            <a:endParaRPr sz="1000">
              <a:solidFill>
                <a:schemeClr val="lt1"/>
              </a:solidFill>
              <a:latin typeface="Gill Sans"/>
              <a:ea typeface="Gill Sans"/>
              <a:cs typeface="Gill Sans"/>
              <a:sym typeface="Gill Sans"/>
            </a:endParaRPr>
          </a:p>
        </p:txBody>
      </p:sp>
      <p:sp>
        <p:nvSpPr>
          <p:cNvPr id="135" name="Google Shape;135;p4"/>
          <p:cNvSpPr txBox="1"/>
          <p:nvPr/>
        </p:nvSpPr>
        <p:spPr>
          <a:xfrm>
            <a:off x="7305886" y="3052884"/>
            <a:ext cx="363384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Gill Sans"/>
                <a:ea typeface="Gill Sans"/>
                <a:cs typeface="Gill Sans"/>
                <a:sym typeface="Gill Sans"/>
              </a:rPr>
              <a:t>Credit: </a:t>
            </a:r>
            <a:r>
              <a:rPr lang="en-US" sz="1000">
                <a:solidFill>
                  <a:schemeClr val="lt1"/>
                </a:solidFill>
                <a:latin typeface="Arial"/>
                <a:ea typeface="Arial"/>
                <a:cs typeface="Arial"/>
                <a:sym typeface="Arial"/>
              </a:rPr>
              <a:t>https://www.skyatnightmagazine.com/space-science/how-galactic-winds-affect-evolution-of-galaxies</a:t>
            </a:r>
            <a:endParaRPr sz="1000">
              <a:solidFill>
                <a:schemeClr val="lt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141" name="Google Shape;141;p5"/>
          <p:cNvSpPr txBox="1"/>
          <p:nvPr>
            <p:ph type="title"/>
          </p:nvPr>
        </p:nvSpPr>
        <p:spPr>
          <a:xfrm>
            <a:off x="390825" y="634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THE REIONIZATION EPOCH</a:t>
            </a:r>
            <a:endParaRPr/>
          </a:p>
        </p:txBody>
      </p:sp>
      <p:pic>
        <p:nvPicPr>
          <p:cNvPr descr="A picture containing text, screenshot, map&#10;&#10;Description automatically generated" id="142" name="Google Shape;142;p5"/>
          <p:cNvPicPr preferRelativeResize="0"/>
          <p:nvPr/>
        </p:nvPicPr>
        <p:blipFill rotWithShape="1">
          <a:blip r:embed="rId3">
            <a:alphaModFix/>
          </a:blip>
          <a:srcRect b="0" l="0" r="0" t="0"/>
          <a:stretch/>
        </p:blipFill>
        <p:spPr>
          <a:xfrm>
            <a:off x="0" y="2392326"/>
            <a:ext cx="12192000" cy="2926077"/>
          </a:xfrm>
          <a:prstGeom prst="rect">
            <a:avLst/>
          </a:prstGeom>
          <a:noFill/>
          <a:ln>
            <a:noFill/>
          </a:ln>
        </p:spPr>
      </p:pic>
      <p:sp>
        <p:nvSpPr>
          <p:cNvPr id="143" name="Google Shape;143;p5"/>
          <p:cNvSpPr/>
          <p:nvPr/>
        </p:nvSpPr>
        <p:spPr>
          <a:xfrm>
            <a:off x="4795284" y="2392326"/>
            <a:ext cx="3019645" cy="2926077"/>
          </a:xfrm>
          <a:prstGeom prst="rect">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44" name="Google Shape;144;p5"/>
          <p:cNvSpPr txBox="1"/>
          <p:nvPr/>
        </p:nvSpPr>
        <p:spPr>
          <a:xfrm>
            <a:off x="95688" y="5306097"/>
            <a:ext cx="250928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Gill Sans"/>
                <a:ea typeface="Gill Sans"/>
                <a:cs typeface="Gill Sans"/>
                <a:sym typeface="Gill Sans"/>
              </a:rPr>
              <a:t>Credit: </a:t>
            </a:r>
            <a:r>
              <a:rPr lang="en-US" sz="1200">
                <a:solidFill>
                  <a:schemeClr val="lt1"/>
                </a:solidFill>
                <a:latin typeface="Arial"/>
                <a:ea typeface="Arial"/>
                <a:cs typeface="Arial"/>
                <a:sym typeface="Arial"/>
              </a:rPr>
              <a:t>Robertson et al. 2010</a:t>
            </a:r>
            <a:endParaRPr sz="1200">
              <a:solidFill>
                <a:schemeClr val="lt1"/>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150" name="Google Shape;150;p6"/>
          <p:cNvSpPr txBox="1"/>
          <p:nvPr>
            <p:ph type="title"/>
          </p:nvPr>
        </p:nvSpPr>
        <p:spPr>
          <a:xfrm>
            <a:off x="390825" y="634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THE REIONIZATION EPOCH</a:t>
            </a:r>
            <a:endParaRPr/>
          </a:p>
        </p:txBody>
      </p:sp>
      <p:pic>
        <p:nvPicPr>
          <p:cNvPr descr="A picture containing text, screenshot, map&#10;&#10;Description automatically generated" id="151" name="Google Shape;151;p6"/>
          <p:cNvPicPr preferRelativeResize="0"/>
          <p:nvPr/>
        </p:nvPicPr>
        <p:blipFill rotWithShape="1">
          <a:blip r:embed="rId3">
            <a:alphaModFix/>
          </a:blip>
          <a:srcRect b="0" l="0" r="0" t="0"/>
          <a:stretch/>
        </p:blipFill>
        <p:spPr>
          <a:xfrm>
            <a:off x="0" y="2392326"/>
            <a:ext cx="12192000" cy="2926077"/>
          </a:xfrm>
          <a:prstGeom prst="rect">
            <a:avLst/>
          </a:prstGeom>
          <a:noFill/>
          <a:ln>
            <a:noFill/>
          </a:ln>
        </p:spPr>
      </p:pic>
      <p:sp>
        <p:nvSpPr>
          <p:cNvPr id="152" name="Google Shape;152;p6"/>
          <p:cNvSpPr/>
          <p:nvPr/>
        </p:nvSpPr>
        <p:spPr>
          <a:xfrm>
            <a:off x="4795284" y="2392326"/>
            <a:ext cx="3019645" cy="2926077"/>
          </a:xfrm>
          <a:prstGeom prst="rect">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53" name="Google Shape;153;p6"/>
          <p:cNvSpPr txBox="1"/>
          <p:nvPr/>
        </p:nvSpPr>
        <p:spPr>
          <a:xfrm>
            <a:off x="95688" y="5306097"/>
            <a:ext cx="250928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Gill Sans"/>
                <a:ea typeface="Gill Sans"/>
                <a:cs typeface="Gill Sans"/>
                <a:sym typeface="Gill Sans"/>
              </a:rPr>
              <a:t>Credit: </a:t>
            </a:r>
            <a:r>
              <a:rPr lang="en-US" sz="1200">
                <a:solidFill>
                  <a:schemeClr val="lt1"/>
                </a:solidFill>
                <a:latin typeface="Arial"/>
                <a:ea typeface="Arial"/>
                <a:cs typeface="Arial"/>
                <a:sym typeface="Arial"/>
              </a:rPr>
              <a:t>Robertson et al. 2010</a:t>
            </a:r>
            <a:endParaRPr sz="1200">
              <a:solidFill>
                <a:schemeClr val="lt1"/>
              </a:solidFill>
              <a:latin typeface="Gill Sans"/>
              <a:ea typeface="Gill Sans"/>
              <a:cs typeface="Gill Sans"/>
              <a:sym typeface="Gill Sans"/>
            </a:endParaRPr>
          </a:p>
        </p:txBody>
      </p:sp>
      <p:sp>
        <p:nvSpPr>
          <p:cNvPr id="154" name="Google Shape;154;p6"/>
          <p:cNvSpPr txBox="1"/>
          <p:nvPr/>
        </p:nvSpPr>
        <p:spPr>
          <a:xfrm>
            <a:off x="3354411" y="-1227402"/>
            <a:ext cx="4811400" cy="1086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00">
                <a:solidFill>
                  <a:srgbClr val="FFFF00"/>
                </a:solidFill>
                <a:latin typeface="Cutive"/>
                <a:ea typeface="Cutive"/>
                <a:cs typeface="Cutive"/>
                <a:sym typeface="Cutive"/>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p:nvPr/>
        </p:nvSpPr>
        <p:spPr>
          <a:xfrm>
            <a:off x="5256277" y="0"/>
            <a:ext cx="6935724" cy="6858000"/>
          </a:xfrm>
          <a:prstGeom prst="rect">
            <a:avLst/>
          </a:prstGeom>
          <a:solidFill>
            <a:srgbClr val="98AF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160" name="Google Shape;160;p7"/>
          <p:cNvSpPr txBox="1"/>
          <p:nvPr>
            <p:ph type="title"/>
          </p:nvPr>
        </p:nvSpPr>
        <p:spPr>
          <a:xfrm>
            <a:off x="390825" y="634012"/>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OUR GALAXY SAMPLE</a:t>
            </a:r>
            <a:endParaRPr/>
          </a:p>
        </p:txBody>
      </p:sp>
      <p:sp>
        <p:nvSpPr>
          <p:cNvPr id="161" name="Google Shape;161;p7"/>
          <p:cNvSpPr txBox="1"/>
          <p:nvPr>
            <p:ph idx="2" type="body"/>
          </p:nvPr>
        </p:nvSpPr>
        <p:spPr>
          <a:xfrm>
            <a:off x="580223" y="1929414"/>
            <a:ext cx="4486656" cy="4107401"/>
          </a:xfrm>
          <a:prstGeom prst="rect">
            <a:avLst/>
          </a:prstGeom>
          <a:noFill/>
          <a:ln>
            <a:noFill/>
          </a:ln>
        </p:spPr>
        <p:txBody>
          <a:bodyPr anchorCtr="1"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867"/>
              <a:buNone/>
            </a:pPr>
            <a:r>
              <a:rPr lang="en-US" sz="1867">
                <a:solidFill>
                  <a:schemeClr val="lt1"/>
                </a:solidFill>
              </a:rPr>
              <a:t>Solution: Map the star formation histories of Reionization Epoch </a:t>
            </a:r>
            <a:r>
              <a:rPr lang="en-US" sz="1867" u="sng">
                <a:solidFill>
                  <a:schemeClr val="lt1"/>
                </a:solidFill>
              </a:rPr>
              <a:t>local analogs</a:t>
            </a:r>
            <a:r>
              <a:rPr lang="en-US" sz="1867">
                <a:solidFill>
                  <a:schemeClr val="lt1"/>
                </a:solidFill>
              </a:rPr>
              <a:t> to source photon escape</a:t>
            </a:r>
            <a:endParaRPr/>
          </a:p>
          <a:p>
            <a:pPr indent="0" lvl="0" marL="0" rtl="0" algn="l">
              <a:lnSpc>
                <a:spcPct val="100000"/>
              </a:lnSpc>
              <a:spcBef>
                <a:spcPts val="0"/>
              </a:spcBef>
              <a:spcAft>
                <a:spcPts val="0"/>
              </a:spcAft>
              <a:buClr>
                <a:schemeClr val="lt1"/>
              </a:buClr>
              <a:buSzPts val="1867"/>
              <a:buNone/>
            </a:pPr>
            <a:r>
              <a:t/>
            </a:r>
            <a:endParaRPr sz="1867">
              <a:solidFill>
                <a:schemeClr val="lt1"/>
              </a:solidFill>
            </a:endParaRPr>
          </a:p>
          <a:p>
            <a:pPr indent="-457200" lvl="0" marL="457200" rtl="0" algn="l">
              <a:lnSpc>
                <a:spcPct val="100000"/>
              </a:lnSpc>
              <a:spcBef>
                <a:spcPts val="0"/>
              </a:spcBef>
              <a:spcAft>
                <a:spcPts val="0"/>
              </a:spcAft>
              <a:buClr>
                <a:schemeClr val="lt1"/>
              </a:buClr>
              <a:buSzPts val="1867"/>
              <a:buAutoNum type="arabicParenR"/>
            </a:pPr>
            <a:r>
              <a:rPr lang="en-US" sz="1867">
                <a:solidFill>
                  <a:schemeClr val="lt1"/>
                </a:solidFill>
              </a:rPr>
              <a:t>Low mass</a:t>
            </a:r>
            <a:endParaRPr/>
          </a:p>
          <a:p>
            <a:pPr indent="-457200" lvl="0" marL="457200" rtl="0" algn="l">
              <a:lnSpc>
                <a:spcPct val="100000"/>
              </a:lnSpc>
              <a:spcBef>
                <a:spcPts val="0"/>
              </a:spcBef>
              <a:spcAft>
                <a:spcPts val="0"/>
              </a:spcAft>
              <a:buClr>
                <a:schemeClr val="lt1"/>
              </a:buClr>
              <a:buSzPts val="1867"/>
              <a:buAutoNum type="arabicParenR"/>
            </a:pPr>
            <a:r>
              <a:rPr lang="en-US" sz="1867">
                <a:solidFill>
                  <a:schemeClr val="lt1"/>
                </a:solidFill>
              </a:rPr>
              <a:t>Irregular morphology</a:t>
            </a:r>
            <a:endParaRPr/>
          </a:p>
          <a:p>
            <a:pPr indent="-457200" lvl="0" marL="457200" rtl="0" algn="l">
              <a:lnSpc>
                <a:spcPct val="100000"/>
              </a:lnSpc>
              <a:spcBef>
                <a:spcPts val="0"/>
              </a:spcBef>
              <a:spcAft>
                <a:spcPts val="0"/>
              </a:spcAft>
              <a:buClr>
                <a:schemeClr val="lt1"/>
              </a:buClr>
              <a:buSzPts val="1867"/>
              <a:buAutoNum type="arabicParenR"/>
            </a:pPr>
            <a:r>
              <a:rPr lang="en-US" sz="1867">
                <a:solidFill>
                  <a:schemeClr val="lt1"/>
                </a:solidFill>
              </a:rPr>
              <a:t>Low metallicity</a:t>
            </a:r>
            <a:endParaRPr/>
          </a:p>
          <a:p>
            <a:pPr indent="-457200" lvl="0" marL="457200" rtl="0" algn="l">
              <a:lnSpc>
                <a:spcPct val="100000"/>
              </a:lnSpc>
              <a:spcBef>
                <a:spcPts val="0"/>
              </a:spcBef>
              <a:spcAft>
                <a:spcPts val="0"/>
              </a:spcAft>
              <a:buClr>
                <a:schemeClr val="lt1"/>
              </a:buClr>
              <a:buSzPts val="1867"/>
              <a:buAutoNum type="arabicParenR"/>
            </a:pPr>
            <a:r>
              <a:rPr lang="en-US" sz="1867">
                <a:solidFill>
                  <a:schemeClr val="lt1"/>
                </a:solidFill>
              </a:rPr>
              <a:t>High specific star formation rate</a:t>
            </a:r>
            <a:endParaRPr/>
          </a:p>
        </p:txBody>
      </p:sp>
      <p:pic>
        <p:nvPicPr>
          <p:cNvPr id="162" name="Google Shape;162;p7"/>
          <p:cNvPicPr preferRelativeResize="0"/>
          <p:nvPr/>
        </p:nvPicPr>
        <p:blipFill rotWithShape="1">
          <a:blip r:embed="rId3">
            <a:alphaModFix/>
          </a:blip>
          <a:srcRect b="0" l="0" r="0" t="0"/>
          <a:stretch/>
        </p:blipFill>
        <p:spPr>
          <a:xfrm>
            <a:off x="5743053" y="85387"/>
            <a:ext cx="6356981" cy="6356981"/>
          </a:xfrm>
          <a:prstGeom prst="rect">
            <a:avLst/>
          </a:prstGeom>
          <a:noFill/>
          <a:ln>
            <a:noFill/>
          </a:ln>
        </p:spPr>
      </p:pic>
      <p:sp>
        <p:nvSpPr>
          <p:cNvPr id="163" name="Google Shape;163;p7"/>
          <p:cNvSpPr txBox="1"/>
          <p:nvPr/>
        </p:nvSpPr>
        <p:spPr>
          <a:xfrm>
            <a:off x="5667197" y="6415666"/>
            <a:ext cx="714766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Gill Sans"/>
                <a:ea typeface="Gill Sans"/>
                <a:cs typeface="Gill Sans"/>
                <a:sym typeface="Gill Sans"/>
              </a:rPr>
              <a:t>Credit: https://www.astronomy.com/science/merging-galaxies-wrap-their-black-holes-in-dusty-shrouds/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8"/>
          <p:cNvSpPr/>
          <p:nvPr/>
        </p:nvSpPr>
        <p:spPr>
          <a:xfrm>
            <a:off x="3526971" y="0"/>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169" name="Google Shape;169;p8"/>
          <p:cNvSpPr txBox="1"/>
          <p:nvPr>
            <p:ph type="title"/>
          </p:nvPr>
        </p:nvSpPr>
        <p:spPr>
          <a:xfrm>
            <a:off x="255387" y="2401032"/>
            <a:ext cx="3024378" cy="164592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METHODS:</a:t>
            </a:r>
            <a:br>
              <a:rPr lang="en-US"/>
            </a:br>
            <a:r>
              <a:rPr lang="en-US"/>
              <a:t>IDENTIFY STELLAR COMPLEXES</a:t>
            </a:r>
            <a:endParaRPr/>
          </a:p>
        </p:txBody>
      </p:sp>
      <p:pic>
        <p:nvPicPr>
          <p:cNvPr id="170" name="Google Shape;170;p8"/>
          <p:cNvPicPr preferRelativeResize="0"/>
          <p:nvPr/>
        </p:nvPicPr>
        <p:blipFill rotWithShape="1">
          <a:blip r:embed="rId3">
            <a:alphaModFix/>
          </a:blip>
          <a:srcRect b="0" l="0" r="0" t="0"/>
          <a:stretch/>
        </p:blipFill>
        <p:spPr>
          <a:xfrm>
            <a:off x="9524045" y="3657601"/>
            <a:ext cx="2690072" cy="2286000"/>
          </a:xfrm>
          <a:prstGeom prst="rect">
            <a:avLst/>
          </a:prstGeom>
          <a:noFill/>
          <a:ln>
            <a:noFill/>
          </a:ln>
        </p:spPr>
      </p:pic>
      <p:pic>
        <p:nvPicPr>
          <p:cNvPr id="171" name="Google Shape;171;p8"/>
          <p:cNvPicPr preferRelativeResize="0"/>
          <p:nvPr/>
        </p:nvPicPr>
        <p:blipFill rotWithShape="1">
          <a:blip r:embed="rId4">
            <a:alphaModFix/>
          </a:blip>
          <a:srcRect b="0" l="0" r="0" t="0"/>
          <a:stretch/>
        </p:blipFill>
        <p:spPr>
          <a:xfrm>
            <a:off x="6545062" y="3657601"/>
            <a:ext cx="2690072" cy="2286000"/>
          </a:xfrm>
          <a:prstGeom prst="rect">
            <a:avLst/>
          </a:prstGeom>
          <a:noFill/>
          <a:ln>
            <a:noFill/>
          </a:ln>
        </p:spPr>
      </p:pic>
      <p:pic>
        <p:nvPicPr>
          <p:cNvPr id="172" name="Google Shape;172;p8"/>
          <p:cNvPicPr preferRelativeResize="0"/>
          <p:nvPr/>
        </p:nvPicPr>
        <p:blipFill rotWithShape="1">
          <a:blip r:embed="rId5">
            <a:alphaModFix/>
          </a:blip>
          <a:srcRect b="0" l="0" r="0" t="0"/>
          <a:stretch/>
        </p:blipFill>
        <p:spPr>
          <a:xfrm>
            <a:off x="3504527" y="1166592"/>
            <a:ext cx="2772383" cy="2286000"/>
          </a:xfrm>
          <a:prstGeom prst="rect">
            <a:avLst/>
          </a:prstGeom>
          <a:noFill/>
          <a:ln>
            <a:noFill/>
          </a:ln>
        </p:spPr>
      </p:pic>
      <p:pic>
        <p:nvPicPr>
          <p:cNvPr id="173" name="Google Shape;173;p8"/>
          <p:cNvPicPr preferRelativeResize="0"/>
          <p:nvPr/>
        </p:nvPicPr>
        <p:blipFill rotWithShape="1">
          <a:blip r:embed="rId6">
            <a:alphaModFix/>
          </a:blip>
          <a:srcRect b="0" l="0" r="0" t="0"/>
          <a:stretch/>
        </p:blipFill>
        <p:spPr>
          <a:xfrm>
            <a:off x="9532540" y="1166592"/>
            <a:ext cx="2667624" cy="2286000"/>
          </a:xfrm>
          <a:prstGeom prst="rect">
            <a:avLst/>
          </a:prstGeom>
          <a:noFill/>
          <a:ln>
            <a:noFill/>
          </a:ln>
        </p:spPr>
      </p:pic>
      <p:pic>
        <p:nvPicPr>
          <p:cNvPr id="174" name="Google Shape;174;p8"/>
          <p:cNvPicPr preferRelativeResize="0"/>
          <p:nvPr/>
        </p:nvPicPr>
        <p:blipFill rotWithShape="1">
          <a:blip r:embed="rId7">
            <a:alphaModFix/>
          </a:blip>
          <a:srcRect b="0" l="0" r="0" t="0"/>
          <a:stretch/>
        </p:blipFill>
        <p:spPr>
          <a:xfrm>
            <a:off x="3535135" y="3657601"/>
            <a:ext cx="2667624" cy="2286000"/>
          </a:xfrm>
          <a:prstGeom prst="rect">
            <a:avLst/>
          </a:prstGeom>
          <a:noFill/>
          <a:ln>
            <a:noFill/>
          </a:ln>
        </p:spPr>
      </p:pic>
      <p:pic>
        <p:nvPicPr>
          <p:cNvPr id="175" name="Google Shape;175;p8"/>
          <p:cNvPicPr preferRelativeResize="0"/>
          <p:nvPr/>
        </p:nvPicPr>
        <p:blipFill rotWithShape="1">
          <a:blip r:embed="rId8">
            <a:alphaModFix/>
          </a:blip>
          <a:srcRect b="0" l="0" r="0" t="0"/>
          <a:stretch/>
        </p:blipFill>
        <p:spPr>
          <a:xfrm>
            <a:off x="6545062" y="1166592"/>
            <a:ext cx="2645176" cy="228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p:nvPr/>
        </p:nvSpPr>
        <p:spPr>
          <a:xfrm>
            <a:off x="3526971" y="0"/>
            <a:ext cx="8665030" cy="68580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Gill Sans"/>
              <a:ea typeface="Gill Sans"/>
              <a:cs typeface="Gill Sans"/>
              <a:sym typeface="Gill Sans"/>
            </a:endParaRPr>
          </a:p>
        </p:txBody>
      </p:sp>
      <p:sp>
        <p:nvSpPr>
          <p:cNvPr id="181" name="Google Shape;181;p9"/>
          <p:cNvSpPr txBox="1"/>
          <p:nvPr/>
        </p:nvSpPr>
        <p:spPr>
          <a:xfrm>
            <a:off x="255387" y="2401032"/>
            <a:ext cx="3024378" cy="1645920"/>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marR="0" rtl="0" algn="ctr">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I. SEGMENTATION</a:t>
            </a:r>
            <a:endParaRPr/>
          </a:p>
        </p:txBody>
      </p:sp>
      <p:pic>
        <p:nvPicPr>
          <p:cNvPr id="182" name="Google Shape;182;p9"/>
          <p:cNvPicPr preferRelativeResize="0"/>
          <p:nvPr/>
        </p:nvPicPr>
        <p:blipFill rotWithShape="1">
          <a:blip r:embed="rId3">
            <a:alphaModFix/>
          </a:blip>
          <a:srcRect b="0" l="0" r="0" t="0"/>
          <a:stretch/>
        </p:blipFill>
        <p:spPr>
          <a:xfrm>
            <a:off x="3535099" y="3691635"/>
            <a:ext cx="2318197" cy="2286000"/>
          </a:xfrm>
          <a:prstGeom prst="rect">
            <a:avLst/>
          </a:prstGeom>
          <a:noFill/>
          <a:ln>
            <a:noFill/>
          </a:ln>
        </p:spPr>
      </p:pic>
      <p:pic>
        <p:nvPicPr>
          <p:cNvPr id="183" name="Google Shape;183;p9"/>
          <p:cNvPicPr preferRelativeResize="0"/>
          <p:nvPr/>
        </p:nvPicPr>
        <p:blipFill rotWithShape="1">
          <a:blip r:embed="rId4">
            <a:alphaModFix/>
          </a:blip>
          <a:srcRect b="0" l="0" r="0" t="0"/>
          <a:stretch/>
        </p:blipFill>
        <p:spPr>
          <a:xfrm>
            <a:off x="9618415" y="1170432"/>
            <a:ext cx="2318197" cy="2286000"/>
          </a:xfrm>
          <a:prstGeom prst="rect">
            <a:avLst/>
          </a:prstGeom>
          <a:noFill/>
          <a:ln>
            <a:noFill/>
          </a:ln>
        </p:spPr>
      </p:pic>
      <p:pic>
        <p:nvPicPr>
          <p:cNvPr id="184" name="Google Shape;184;p9"/>
          <p:cNvPicPr preferRelativeResize="0"/>
          <p:nvPr/>
        </p:nvPicPr>
        <p:blipFill rotWithShape="1">
          <a:blip r:embed="rId5">
            <a:alphaModFix/>
          </a:blip>
          <a:srcRect b="0" l="0" r="0" t="0"/>
          <a:stretch/>
        </p:blipFill>
        <p:spPr>
          <a:xfrm>
            <a:off x="3502152" y="1170432"/>
            <a:ext cx="2337515" cy="2286000"/>
          </a:xfrm>
          <a:prstGeom prst="rect">
            <a:avLst/>
          </a:prstGeom>
          <a:noFill/>
          <a:ln>
            <a:noFill/>
          </a:ln>
        </p:spPr>
      </p:pic>
      <p:pic>
        <p:nvPicPr>
          <p:cNvPr id="185" name="Google Shape;185;p9"/>
          <p:cNvPicPr preferRelativeResize="0"/>
          <p:nvPr/>
        </p:nvPicPr>
        <p:blipFill rotWithShape="1">
          <a:blip r:embed="rId6">
            <a:alphaModFix/>
          </a:blip>
          <a:srcRect b="0" l="0" r="0" t="0"/>
          <a:stretch/>
        </p:blipFill>
        <p:spPr>
          <a:xfrm>
            <a:off x="6576757" y="3691635"/>
            <a:ext cx="2318197" cy="2286000"/>
          </a:xfrm>
          <a:prstGeom prst="rect">
            <a:avLst/>
          </a:prstGeom>
          <a:noFill/>
          <a:ln>
            <a:noFill/>
          </a:ln>
        </p:spPr>
      </p:pic>
      <p:pic>
        <p:nvPicPr>
          <p:cNvPr id="186" name="Google Shape;186;p9"/>
          <p:cNvPicPr preferRelativeResize="0"/>
          <p:nvPr/>
        </p:nvPicPr>
        <p:blipFill rotWithShape="1">
          <a:blip r:embed="rId7">
            <a:alphaModFix/>
          </a:blip>
          <a:srcRect b="0" l="0" r="0" t="0"/>
          <a:stretch/>
        </p:blipFill>
        <p:spPr>
          <a:xfrm>
            <a:off x="9618416" y="3691635"/>
            <a:ext cx="2318197" cy="2286000"/>
          </a:xfrm>
          <a:prstGeom prst="rect">
            <a:avLst/>
          </a:prstGeom>
          <a:noFill/>
          <a:ln>
            <a:noFill/>
          </a:ln>
        </p:spPr>
      </p:pic>
      <p:pic>
        <p:nvPicPr>
          <p:cNvPr id="187" name="Google Shape;187;p9"/>
          <p:cNvPicPr preferRelativeResize="0"/>
          <p:nvPr/>
        </p:nvPicPr>
        <p:blipFill rotWithShape="1">
          <a:blip r:embed="rId8">
            <a:alphaModFix/>
          </a:blip>
          <a:srcRect b="0" l="0" r="0" t="0"/>
          <a:stretch/>
        </p:blipFill>
        <p:spPr>
          <a:xfrm>
            <a:off x="6576757" y="1170432"/>
            <a:ext cx="2318197" cy="228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2023-08-20T06:56:04Z</dcterms:created>
  <dc:creator>Kudla, Katherine H</dc:creator>
</cp:coreProperties>
</file>