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7.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Lst>
  <p:sldSz cy="5143500" cx="9144000"/>
  <p:notesSz cx="6858000" cy="9144000"/>
  <p:embeddedFontLst>
    <p:embeddedFont>
      <p:font typeface="Roboto Serif"/>
      <p:regular r:id="rId44"/>
      <p:bold r:id="rId45"/>
      <p:italic r:id="rId46"/>
      <p:boldItalic r:id="rId47"/>
    </p:embeddedFont>
    <p:embeddedFont>
      <p:font typeface="Roboto"/>
      <p:regular r:id="rId48"/>
      <p:bold r:id="rId49"/>
      <p:italic r:id="rId50"/>
      <p:boldItalic r:id="rId51"/>
    </p:embeddedFont>
    <p:embeddedFont>
      <p:font typeface="Roboto Medium"/>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3" name="Natalie McGe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font" Target="fonts/RobotoSerif-regular.fntdata"/><Relationship Id="rId43" Type="http://schemas.openxmlformats.org/officeDocument/2006/relationships/slide" Target="slides/slide37.xml"/><Relationship Id="rId46" Type="http://schemas.openxmlformats.org/officeDocument/2006/relationships/font" Target="fonts/RobotoSerif-italic.fntdata"/><Relationship Id="rId45" Type="http://schemas.openxmlformats.org/officeDocument/2006/relationships/font" Target="fonts/RobotoSerif-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font" Target="fonts/Roboto-regular.fntdata"/><Relationship Id="rId47" Type="http://schemas.openxmlformats.org/officeDocument/2006/relationships/font" Target="fonts/RobotoSerif-boldItalic.fntdata"/><Relationship Id="rId49" Type="http://schemas.openxmlformats.org/officeDocument/2006/relationships/font" Target="fonts/Robot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oboto-boldItalic.fntdata"/><Relationship Id="rId50" Type="http://schemas.openxmlformats.org/officeDocument/2006/relationships/font" Target="fonts/Roboto-italic.fntdata"/><Relationship Id="rId53" Type="http://schemas.openxmlformats.org/officeDocument/2006/relationships/font" Target="fonts/RobotoMedium-bold.fntdata"/><Relationship Id="rId52" Type="http://schemas.openxmlformats.org/officeDocument/2006/relationships/font" Target="fonts/RobotoMedium-regular.fntdata"/><Relationship Id="rId11" Type="http://schemas.openxmlformats.org/officeDocument/2006/relationships/slide" Target="slides/slide5.xml"/><Relationship Id="rId55" Type="http://schemas.openxmlformats.org/officeDocument/2006/relationships/font" Target="fonts/RobotoMedium-boldItalic.fntdata"/><Relationship Id="rId10" Type="http://schemas.openxmlformats.org/officeDocument/2006/relationships/slide" Target="slides/slide4.xml"/><Relationship Id="rId54" Type="http://schemas.openxmlformats.org/officeDocument/2006/relationships/font" Target="fonts/RobotoMedium-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7-13T21:33:37.169">
    <p:pos x="6000" y="0"/>
    <p:text>generates a current proportional to number of photons</p:text>
  </p:cm>
  <p:cm authorId="0" idx="2" dt="2023-07-13T21:33:18.301">
    <p:pos x="6000" y="100"/>
    <p:text>photodiode is in blue region, sipm is in red region</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3-07-13T21:30:28.790">
    <p:pos x="6000" y="0"/>
    <p:text>"this is a histogram of signal size, with a large population of single photon events... etc"</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3-07-13T21:31:49.825">
    <p:pos x="6000" y="0"/>
    <p:text>mention random dark count before, the photons afterward are remnants of the sipm response</p:text>
  </p:cm>
  <p:cm authorId="0" idx="5" dt="2023-07-13T21:30:43.628">
    <p:pos x="6000" y="100"/>
    <p:text>mention 3d print</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6" dt="2023-07-28T16:26:50.298">
    <p:pos x="3837" y="2503"/>
    <p:text>note the blue line is the peak from the hamamatsu, in this case probably a muon hit like we saw earlier, and the red line is the response from the new sipm</p:text>
  </p:cm>
  <p:cm authorId="0" idx="7" dt="2023-07-28T16:29:14.379">
    <p:pos x="2062" y="353"/>
    <p:text>this means that the signal shapes look quite different between the hamamatsu and these new sipms</p:text>
  </p:cm>
  <p:cm authorId="0" idx="8" dt="2023-07-28T16:29:14.379">
    <p:pos x="2062" y="353"/>
    <p:text>we noticed that the new sipms have a very distinctive noise shape in addition to the actual photon response. These two different shapes become quite distinct when we plot the events on a signal height vs area plot</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9" dt="2023-07-28T16:35:33.769">
    <p:pos x="3829" y="725"/>
    <p:text>effects of the total internal reflection</p:text>
  </p:cm>
  <p:cm authorId="0" idx="10" dt="2023-07-28T16:30:55.000">
    <p:pos x="196" y="280"/>
    <p:text>Next step is to test the new sipms on a prototype of the actual hodoscope</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1" dt="2023-07-28T17:28:53.350">
    <p:pos x="230" y="1038"/>
    <p:text>so far we've talked about the scintillating bars and the SiPMs. The next step is to work on the amplifier board</p:text>
  </p:cm>
  <p:cm authorId="0" idx="12" dt="2023-07-28T16:57:59.191">
    <p:pos x="1803" y="1744"/>
    <p:text>maybe mention that this amplifier board is different from the one earlier--capable of reading out an entire pack (4 channels) as well as some other differences</p:tex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3" dt="2023-08-13T19:30:43.929">
    <p:pos x="223" y="827"/>
    <p:text>we noticed we were not getting the amount of gain we expected. after troubleshooting we noticed that one of the resistors creating the DC offset was too low, which was undermining the amount of gain we were able to achieve. I tested replacing it with a larger resistor and we decided to implement the change into the final design.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3130a3db84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23130a3db84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3130a3db84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23130a3db84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3130a3db84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23130a3db84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3130a3db84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23130a3db84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25b89280ca7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25b89280ca7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5b89280ca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25b89280ca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25b89280ca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25b89280ca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25b89280ca7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25b89280ca7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25b89280ca7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25b89280ca7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25e1a0831c9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25e1a0831c9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3130a3db84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3130a3db84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The Milliqan experiment is looking for dark matter. In particular, a theoretical dark matter candidate we call a millicharged, or fractionally charged, particle.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However, we know our current understanding of the standard model is incomplete, because we know of several well-founded observations that it fails to account for, not least of which is the existence of dark matter.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One plausible theory of dark matter, and the one that would imply the existence of a fractionally charged particle, extends the standard model by adding what is known as a “dark sector”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you’re familiar with the standard model, you </a:t>
            </a:r>
            <a:endParaRPr/>
          </a:p>
          <a:p>
            <a:pPr indent="0" lvl="0" marL="0" rtl="0" algn="l">
              <a:spcBef>
                <a:spcPts val="0"/>
              </a:spcBef>
              <a:spcAft>
                <a:spcPts val="0"/>
              </a:spcAft>
              <a:buNone/>
            </a:pPr>
            <a:r>
              <a:rPr lang="en"/>
              <a:t>This is one of the simplest extensions that can be made to the standard model. If you add a dark photon and the other properties that go along with it such as dark fermions that possess a dark charge, the math works out to show that dark fermions are capable of coupling with regular photons—but very weakly. This would show up as a particle with a very small charge, on the order of 1/1000th of an electron charge.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267f8130795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267f8130795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267f8130795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267f8130795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25e1a0831c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5" name="Google Shape;575;g25e1a0831c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267f813079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0" name="Google Shape;610;g267f813079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267f8130795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0" name="Google Shape;680;g267f8130795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267f813079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5" name="Google Shape;695;g267f813079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23d3fe969bd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1" name="Google Shape;731;g23d3fe969bd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g23d3fe969bd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5" name="Google Shape;815;g23d3fe969bd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g23d3fe969bd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2" name="Google Shape;852;g23d3fe969bd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g23d3fe969bd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4" name="Google Shape;864;g23d3fe969bd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3130a3db84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3130a3db84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 name="Shape 915"/>
        <p:cNvGrpSpPr/>
        <p:nvPr/>
      </p:nvGrpSpPr>
      <p:grpSpPr>
        <a:xfrm>
          <a:off x="0" y="0"/>
          <a:ext cx="0" cy="0"/>
          <a:chOff x="0" y="0"/>
          <a:chExt cx="0" cy="0"/>
        </a:xfrm>
      </p:grpSpPr>
      <p:sp>
        <p:nvSpPr>
          <p:cNvPr id="916" name="Google Shape;916;g23d3fe969bd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7" name="Google Shape;917;g23d3fe969bd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0" name="Shape 990"/>
        <p:cNvGrpSpPr/>
        <p:nvPr/>
      </p:nvGrpSpPr>
      <p:grpSpPr>
        <a:xfrm>
          <a:off x="0" y="0"/>
          <a:ext cx="0" cy="0"/>
          <a:chOff x="0" y="0"/>
          <a:chExt cx="0" cy="0"/>
        </a:xfrm>
      </p:grpSpPr>
      <p:sp>
        <p:nvSpPr>
          <p:cNvPr id="991" name="Google Shape;991;g23d3fe969bd_0_3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2" name="Google Shape;992;g23d3fe969bd_0_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5" name="Shape 1105"/>
        <p:cNvGrpSpPr/>
        <p:nvPr/>
      </p:nvGrpSpPr>
      <p:grpSpPr>
        <a:xfrm>
          <a:off x="0" y="0"/>
          <a:ext cx="0" cy="0"/>
          <a:chOff x="0" y="0"/>
          <a:chExt cx="0" cy="0"/>
        </a:xfrm>
      </p:grpSpPr>
      <p:sp>
        <p:nvSpPr>
          <p:cNvPr id="1106" name="Google Shape;1106;g23d3fe969bd_0_5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7" name="Google Shape;1107;g23d3fe969bd_0_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1" name="Shape 1241"/>
        <p:cNvGrpSpPr/>
        <p:nvPr/>
      </p:nvGrpSpPr>
      <p:grpSpPr>
        <a:xfrm>
          <a:off x="0" y="0"/>
          <a:ext cx="0" cy="0"/>
          <a:chOff x="0" y="0"/>
          <a:chExt cx="0" cy="0"/>
        </a:xfrm>
      </p:grpSpPr>
      <p:sp>
        <p:nvSpPr>
          <p:cNvPr id="1242" name="Google Shape;1242;g23d3fe969bd_0_6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3" name="Google Shape;1243;g23d3fe969bd_0_6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0" name="Shape 1280"/>
        <p:cNvGrpSpPr/>
        <p:nvPr/>
      </p:nvGrpSpPr>
      <p:grpSpPr>
        <a:xfrm>
          <a:off x="0" y="0"/>
          <a:ext cx="0" cy="0"/>
          <a:chOff x="0" y="0"/>
          <a:chExt cx="0" cy="0"/>
        </a:xfrm>
      </p:grpSpPr>
      <p:sp>
        <p:nvSpPr>
          <p:cNvPr id="1281" name="Google Shape;1281;g267f8130795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2" name="Google Shape;1282;g267f8130795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1" name="Shape 1291"/>
        <p:cNvGrpSpPr/>
        <p:nvPr/>
      </p:nvGrpSpPr>
      <p:grpSpPr>
        <a:xfrm>
          <a:off x="0" y="0"/>
          <a:ext cx="0" cy="0"/>
          <a:chOff x="0" y="0"/>
          <a:chExt cx="0" cy="0"/>
        </a:xfrm>
      </p:grpSpPr>
      <p:sp>
        <p:nvSpPr>
          <p:cNvPr id="1292" name="Google Shape;1292;g23d3fe969bd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3" name="Google Shape;1293;g23d3fe969bd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8" name="Shape 1298"/>
        <p:cNvGrpSpPr/>
        <p:nvPr/>
      </p:nvGrpSpPr>
      <p:grpSpPr>
        <a:xfrm>
          <a:off x="0" y="0"/>
          <a:ext cx="0" cy="0"/>
          <a:chOff x="0" y="0"/>
          <a:chExt cx="0" cy="0"/>
        </a:xfrm>
      </p:grpSpPr>
      <p:sp>
        <p:nvSpPr>
          <p:cNvPr id="1299" name="Google Shape;1299;g275c6ed1f73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0" name="Google Shape;1300;g275c6ed1f73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8" name="Shape 1328"/>
        <p:cNvGrpSpPr/>
        <p:nvPr/>
      </p:nvGrpSpPr>
      <p:grpSpPr>
        <a:xfrm>
          <a:off x="0" y="0"/>
          <a:ext cx="0" cy="0"/>
          <a:chOff x="0" y="0"/>
          <a:chExt cx="0" cy="0"/>
        </a:xfrm>
      </p:grpSpPr>
      <p:sp>
        <p:nvSpPr>
          <p:cNvPr id="1329" name="Google Shape;1329;g255fb50f54e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0" name="Google Shape;1330;g255fb50f54e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3130a3db84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3130a3db8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55fb50f54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55fb50f54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55fb50f54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55fb50f54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55fb50f54e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55fb50f54e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55fb50f54e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55fb50f54e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5b89280ca7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5b89280ca7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Font typeface="Roboto"/>
              <a:buNone/>
              <a:defRPr sz="5200">
                <a:latin typeface="Roboto"/>
                <a:ea typeface="Roboto"/>
                <a:cs typeface="Roboto"/>
                <a:sym typeface="Roboto"/>
              </a:defRPr>
            </a:lvl1pPr>
            <a:lvl2pPr lvl="1" algn="ctr">
              <a:spcBef>
                <a:spcPts val="0"/>
              </a:spcBef>
              <a:spcAft>
                <a:spcPts val="0"/>
              </a:spcAft>
              <a:buSzPts val="5200"/>
              <a:buFont typeface="Roboto"/>
              <a:buNone/>
              <a:defRPr sz="5200">
                <a:latin typeface="Roboto"/>
                <a:ea typeface="Roboto"/>
                <a:cs typeface="Roboto"/>
                <a:sym typeface="Roboto"/>
              </a:defRPr>
            </a:lvl2pPr>
            <a:lvl3pPr lvl="2" algn="ctr">
              <a:spcBef>
                <a:spcPts val="0"/>
              </a:spcBef>
              <a:spcAft>
                <a:spcPts val="0"/>
              </a:spcAft>
              <a:buSzPts val="5200"/>
              <a:buFont typeface="Roboto"/>
              <a:buNone/>
              <a:defRPr sz="5200">
                <a:latin typeface="Roboto"/>
                <a:ea typeface="Roboto"/>
                <a:cs typeface="Roboto"/>
                <a:sym typeface="Roboto"/>
              </a:defRPr>
            </a:lvl3pPr>
            <a:lvl4pPr lvl="3" algn="ctr">
              <a:spcBef>
                <a:spcPts val="0"/>
              </a:spcBef>
              <a:spcAft>
                <a:spcPts val="0"/>
              </a:spcAft>
              <a:buSzPts val="5200"/>
              <a:buFont typeface="Roboto"/>
              <a:buNone/>
              <a:defRPr sz="5200">
                <a:latin typeface="Roboto"/>
                <a:ea typeface="Roboto"/>
                <a:cs typeface="Roboto"/>
                <a:sym typeface="Roboto"/>
              </a:defRPr>
            </a:lvl4pPr>
            <a:lvl5pPr lvl="4" algn="ctr">
              <a:spcBef>
                <a:spcPts val="0"/>
              </a:spcBef>
              <a:spcAft>
                <a:spcPts val="0"/>
              </a:spcAft>
              <a:buSzPts val="5200"/>
              <a:buFont typeface="Roboto"/>
              <a:buNone/>
              <a:defRPr sz="5200">
                <a:latin typeface="Roboto"/>
                <a:ea typeface="Roboto"/>
                <a:cs typeface="Roboto"/>
                <a:sym typeface="Roboto"/>
              </a:defRPr>
            </a:lvl5pPr>
            <a:lvl6pPr lvl="5" algn="ctr">
              <a:spcBef>
                <a:spcPts val="0"/>
              </a:spcBef>
              <a:spcAft>
                <a:spcPts val="0"/>
              </a:spcAft>
              <a:buSzPts val="5200"/>
              <a:buFont typeface="Roboto"/>
              <a:buNone/>
              <a:defRPr sz="5200">
                <a:latin typeface="Roboto"/>
                <a:ea typeface="Roboto"/>
                <a:cs typeface="Roboto"/>
                <a:sym typeface="Roboto"/>
              </a:defRPr>
            </a:lvl6pPr>
            <a:lvl7pPr lvl="6" algn="ctr">
              <a:spcBef>
                <a:spcPts val="0"/>
              </a:spcBef>
              <a:spcAft>
                <a:spcPts val="0"/>
              </a:spcAft>
              <a:buSzPts val="5200"/>
              <a:buFont typeface="Roboto"/>
              <a:buNone/>
              <a:defRPr sz="5200">
                <a:latin typeface="Roboto"/>
                <a:ea typeface="Roboto"/>
                <a:cs typeface="Roboto"/>
                <a:sym typeface="Roboto"/>
              </a:defRPr>
            </a:lvl7pPr>
            <a:lvl8pPr lvl="7" algn="ctr">
              <a:spcBef>
                <a:spcPts val="0"/>
              </a:spcBef>
              <a:spcAft>
                <a:spcPts val="0"/>
              </a:spcAft>
              <a:buSzPts val="5200"/>
              <a:buFont typeface="Roboto"/>
              <a:buNone/>
              <a:defRPr sz="5200">
                <a:latin typeface="Roboto"/>
                <a:ea typeface="Roboto"/>
                <a:cs typeface="Roboto"/>
                <a:sym typeface="Roboto"/>
              </a:defRPr>
            </a:lvl8pPr>
            <a:lvl9pPr lvl="8" algn="ctr">
              <a:spcBef>
                <a:spcPts val="0"/>
              </a:spcBef>
              <a:spcAft>
                <a:spcPts val="0"/>
              </a:spcAft>
              <a:buSzPts val="5200"/>
              <a:buFont typeface="Roboto"/>
              <a:buNone/>
              <a:defRPr sz="5200">
                <a:latin typeface="Roboto"/>
                <a:ea typeface="Roboto"/>
                <a:cs typeface="Roboto"/>
                <a:sym typeface="Roboto"/>
              </a:defRPr>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Font typeface="Roboto"/>
              <a:buNone/>
              <a:defRPr sz="2800">
                <a:latin typeface="Roboto"/>
                <a:ea typeface="Roboto"/>
                <a:cs typeface="Roboto"/>
                <a:sym typeface="Roboto"/>
              </a:defRPr>
            </a:lvl1pPr>
            <a:lvl2pPr lvl="1" algn="ctr">
              <a:lnSpc>
                <a:spcPct val="100000"/>
              </a:lnSpc>
              <a:spcBef>
                <a:spcPts val="0"/>
              </a:spcBef>
              <a:spcAft>
                <a:spcPts val="0"/>
              </a:spcAft>
              <a:buSzPts val="2800"/>
              <a:buFont typeface="Roboto"/>
              <a:buNone/>
              <a:defRPr sz="2800">
                <a:latin typeface="Roboto"/>
                <a:ea typeface="Roboto"/>
                <a:cs typeface="Roboto"/>
                <a:sym typeface="Roboto"/>
              </a:defRPr>
            </a:lvl2pPr>
            <a:lvl3pPr lvl="2" algn="ctr">
              <a:lnSpc>
                <a:spcPct val="100000"/>
              </a:lnSpc>
              <a:spcBef>
                <a:spcPts val="0"/>
              </a:spcBef>
              <a:spcAft>
                <a:spcPts val="0"/>
              </a:spcAft>
              <a:buSzPts val="2800"/>
              <a:buFont typeface="Roboto"/>
              <a:buNone/>
              <a:defRPr sz="2800">
                <a:latin typeface="Roboto"/>
                <a:ea typeface="Roboto"/>
                <a:cs typeface="Roboto"/>
                <a:sym typeface="Roboto"/>
              </a:defRPr>
            </a:lvl3pPr>
            <a:lvl4pPr lvl="3" algn="ctr">
              <a:lnSpc>
                <a:spcPct val="100000"/>
              </a:lnSpc>
              <a:spcBef>
                <a:spcPts val="0"/>
              </a:spcBef>
              <a:spcAft>
                <a:spcPts val="0"/>
              </a:spcAft>
              <a:buSzPts val="2800"/>
              <a:buFont typeface="Roboto"/>
              <a:buNone/>
              <a:defRPr sz="2800">
                <a:latin typeface="Roboto"/>
                <a:ea typeface="Roboto"/>
                <a:cs typeface="Roboto"/>
                <a:sym typeface="Roboto"/>
              </a:defRPr>
            </a:lvl4pPr>
            <a:lvl5pPr lvl="4" algn="ctr">
              <a:lnSpc>
                <a:spcPct val="100000"/>
              </a:lnSpc>
              <a:spcBef>
                <a:spcPts val="0"/>
              </a:spcBef>
              <a:spcAft>
                <a:spcPts val="0"/>
              </a:spcAft>
              <a:buSzPts val="2800"/>
              <a:buFont typeface="Roboto"/>
              <a:buNone/>
              <a:defRPr sz="2800">
                <a:latin typeface="Roboto"/>
                <a:ea typeface="Roboto"/>
                <a:cs typeface="Roboto"/>
                <a:sym typeface="Roboto"/>
              </a:defRPr>
            </a:lvl5pPr>
            <a:lvl6pPr lvl="5" algn="ctr">
              <a:lnSpc>
                <a:spcPct val="100000"/>
              </a:lnSpc>
              <a:spcBef>
                <a:spcPts val="0"/>
              </a:spcBef>
              <a:spcAft>
                <a:spcPts val="0"/>
              </a:spcAft>
              <a:buSzPts val="2800"/>
              <a:buFont typeface="Roboto"/>
              <a:buNone/>
              <a:defRPr sz="2800">
                <a:latin typeface="Roboto"/>
                <a:ea typeface="Roboto"/>
                <a:cs typeface="Roboto"/>
                <a:sym typeface="Roboto"/>
              </a:defRPr>
            </a:lvl6pPr>
            <a:lvl7pPr lvl="6" algn="ctr">
              <a:lnSpc>
                <a:spcPct val="100000"/>
              </a:lnSpc>
              <a:spcBef>
                <a:spcPts val="0"/>
              </a:spcBef>
              <a:spcAft>
                <a:spcPts val="0"/>
              </a:spcAft>
              <a:buSzPts val="2800"/>
              <a:buFont typeface="Roboto"/>
              <a:buNone/>
              <a:defRPr sz="2800">
                <a:latin typeface="Roboto"/>
                <a:ea typeface="Roboto"/>
                <a:cs typeface="Roboto"/>
                <a:sym typeface="Roboto"/>
              </a:defRPr>
            </a:lvl7pPr>
            <a:lvl8pPr lvl="7" algn="ctr">
              <a:lnSpc>
                <a:spcPct val="100000"/>
              </a:lnSpc>
              <a:spcBef>
                <a:spcPts val="0"/>
              </a:spcBef>
              <a:spcAft>
                <a:spcPts val="0"/>
              </a:spcAft>
              <a:buSzPts val="2800"/>
              <a:buFont typeface="Roboto"/>
              <a:buNone/>
              <a:defRPr sz="2800">
                <a:latin typeface="Roboto"/>
                <a:ea typeface="Roboto"/>
                <a:cs typeface="Roboto"/>
                <a:sym typeface="Roboto"/>
              </a:defRPr>
            </a:lvl8pPr>
            <a:lvl9pPr lvl="8" algn="ctr">
              <a:lnSpc>
                <a:spcPct val="100000"/>
              </a:lnSpc>
              <a:spcBef>
                <a:spcPts val="0"/>
              </a:spcBef>
              <a:spcAft>
                <a:spcPts val="0"/>
              </a:spcAft>
              <a:buSzPts val="2800"/>
              <a:buFont typeface="Roboto"/>
              <a:buNone/>
              <a:defRPr sz="2800">
                <a:latin typeface="Roboto"/>
                <a:ea typeface="Roboto"/>
                <a:cs typeface="Roboto"/>
                <a:sym typeface="Roboto"/>
              </a:defRPr>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Font typeface="Roboto"/>
              <a:buNone/>
              <a:defRPr>
                <a:latin typeface="Roboto"/>
                <a:ea typeface="Roboto"/>
                <a:cs typeface="Roboto"/>
                <a:sym typeface="Roboto"/>
              </a:defRPr>
            </a:lvl1pPr>
            <a:lvl2pPr lvl="1">
              <a:spcBef>
                <a:spcPts val="0"/>
              </a:spcBef>
              <a:spcAft>
                <a:spcPts val="0"/>
              </a:spcAft>
              <a:buSzPts val="2800"/>
              <a:buFont typeface="Roboto"/>
              <a:buNone/>
              <a:defRPr>
                <a:latin typeface="Roboto"/>
                <a:ea typeface="Roboto"/>
                <a:cs typeface="Roboto"/>
                <a:sym typeface="Roboto"/>
              </a:defRPr>
            </a:lvl2pPr>
            <a:lvl3pPr lvl="2">
              <a:spcBef>
                <a:spcPts val="0"/>
              </a:spcBef>
              <a:spcAft>
                <a:spcPts val="0"/>
              </a:spcAft>
              <a:buSzPts val="2800"/>
              <a:buFont typeface="Roboto"/>
              <a:buNone/>
              <a:defRPr>
                <a:latin typeface="Roboto"/>
                <a:ea typeface="Roboto"/>
                <a:cs typeface="Roboto"/>
                <a:sym typeface="Roboto"/>
              </a:defRPr>
            </a:lvl3pPr>
            <a:lvl4pPr lvl="3">
              <a:spcBef>
                <a:spcPts val="0"/>
              </a:spcBef>
              <a:spcAft>
                <a:spcPts val="0"/>
              </a:spcAft>
              <a:buSzPts val="2800"/>
              <a:buFont typeface="Roboto"/>
              <a:buNone/>
              <a:defRPr>
                <a:latin typeface="Roboto"/>
                <a:ea typeface="Roboto"/>
                <a:cs typeface="Roboto"/>
                <a:sym typeface="Roboto"/>
              </a:defRPr>
            </a:lvl4pPr>
            <a:lvl5pPr lvl="4">
              <a:spcBef>
                <a:spcPts val="0"/>
              </a:spcBef>
              <a:spcAft>
                <a:spcPts val="0"/>
              </a:spcAft>
              <a:buSzPts val="2800"/>
              <a:buFont typeface="Roboto"/>
              <a:buNone/>
              <a:defRPr>
                <a:latin typeface="Roboto"/>
                <a:ea typeface="Roboto"/>
                <a:cs typeface="Roboto"/>
                <a:sym typeface="Roboto"/>
              </a:defRPr>
            </a:lvl5pPr>
            <a:lvl6pPr lvl="5">
              <a:spcBef>
                <a:spcPts val="0"/>
              </a:spcBef>
              <a:spcAft>
                <a:spcPts val="0"/>
              </a:spcAft>
              <a:buSzPts val="2800"/>
              <a:buFont typeface="Roboto"/>
              <a:buNone/>
              <a:defRPr>
                <a:latin typeface="Roboto"/>
                <a:ea typeface="Roboto"/>
                <a:cs typeface="Roboto"/>
                <a:sym typeface="Roboto"/>
              </a:defRPr>
            </a:lvl6pPr>
            <a:lvl7pPr lvl="6">
              <a:spcBef>
                <a:spcPts val="0"/>
              </a:spcBef>
              <a:spcAft>
                <a:spcPts val="0"/>
              </a:spcAft>
              <a:buSzPts val="2800"/>
              <a:buFont typeface="Roboto"/>
              <a:buNone/>
              <a:defRPr>
                <a:latin typeface="Roboto"/>
                <a:ea typeface="Roboto"/>
                <a:cs typeface="Roboto"/>
                <a:sym typeface="Roboto"/>
              </a:defRPr>
            </a:lvl7pPr>
            <a:lvl8pPr lvl="7">
              <a:spcBef>
                <a:spcPts val="0"/>
              </a:spcBef>
              <a:spcAft>
                <a:spcPts val="0"/>
              </a:spcAft>
              <a:buSzPts val="2800"/>
              <a:buFont typeface="Roboto"/>
              <a:buNone/>
              <a:defRPr>
                <a:latin typeface="Roboto"/>
                <a:ea typeface="Roboto"/>
                <a:cs typeface="Roboto"/>
                <a:sym typeface="Roboto"/>
              </a:defRPr>
            </a:lvl8pPr>
            <a:lvl9pPr lvl="8">
              <a:spcBef>
                <a:spcPts val="0"/>
              </a:spcBef>
              <a:spcAft>
                <a:spcPts val="0"/>
              </a:spcAft>
              <a:buSzPts val="2800"/>
              <a:buFont typeface="Roboto"/>
              <a:buNone/>
              <a:defRPr>
                <a:latin typeface="Roboto"/>
                <a:ea typeface="Roboto"/>
                <a:cs typeface="Roboto"/>
                <a:sym typeface="Roboto"/>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Font typeface="Roboto"/>
              <a:buChar char="●"/>
              <a:defRPr>
                <a:latin typeface="Roboto"/>
                <a:ea typeface="Roboto"/>
                <a:cs typeface="Roboto"/>
                <a:sym typeface="Roboto"/>
              </a:defRPr>
            </a:lvl1pPr>
            <a:lvl2pPr indent="-317500" lvl="1" marL="914400">
              <a:spcBef>
                <a:spcPts val="0"/>
              </a:spcBef>
              <a:spcAft>
                <a:spcPts val="0"/>
              </a:spcAft>
              <a:buSzPts val="1400"/>
              <a:buFont typeface="Roboto"/>
              <a:buChar char="○"/>
              <a:defRPr>
                <a:latin typeface="Roboto"/>
                <a:ea typeface="Roboto"/>
                <a:cs typeface="Roboto"/>
                <a:sym typeface="Roboto"/>
              </a:defRPr>
            </a:lvl2pPr>
            <a:lvl3pPr indent="-317500" lvl="2" marL="1371600">
              <a:spcBef>
                <a:spcPts val="0"/>
              </a:spcBef>
              <a:spcAft>
                <a:spcPts val="0"/>
              </a:spcAft>
              <a:buSzPts val="1400"/>
              <a:buFont typeface="Roboto"/>
              <a:buChar char="■"/>
              <a:defRPr>
                <a:latin typeface="Roboto"/>
                <a:ea typeface="Roboto"/>
                <a:cs typeface="Roboto"/>
                <a:sym typeface="Roboto"/>
              </a:defRPr>
            </a:lvl3pPr>
            <a:lvl4pPr indent="-317500" lvl="3" marL="1828800">
              <a:spcBef>
                <a:spcPts val="0"/>
              </a:spcBef>
              <a:spcAft>
                <a:spcPts val="0"/>
              </a:spcAft>
              <a:buSzPts val="1400"/>
              <a:buFont typeface="Roboto"/>
              <a:buChar char="●"/>
              <a:defRPr>
                <a:latin typeface="Roboto"/>
                <a:ea typeface="Roboto"/>
                <a:cs typeface="Roboto"/>
                <a:sym typeface="Roboto"/>
              </a:defRPr>
            </a:lvl4pPr>
            <a:lvl5pPr indent="-317500" lvl="4" marL="2286000">
              <a:spcBef>
                <a:spcPts val="0"/>
              </a:spcBef>
              <a:spcAft>
                <a:spcPts val="0"/>
              </a:spcAft>
              <a:buSzPts val="1400"/>
              <a:buFont typeface="Roboto"/>
              <a:buChar char="○"/>
              <a:defRPr>
                <a:latin typeface="Roboto"/>
                <a:ea typeface="Roboto"/>
                <a:cs typeface="Roboto"/>
                <a:sym typeface="Roboto"/>
              </a:defRPr>
            </a:lvl5pPr>
            <a:lvl6pPr indent="-317500" lvl="5" marL="2743200">
              <a:spcBef>
                <a:spcPts val="0"/>
              </a:spcBef>
              <a:spcAft>
                <a:spcPts val="0"/>
              </a:spcAft>
              <a:buSzPts val="1400"/>
              <a:buFont typeface="Roboto"/>
              <a:buChar char="■"/>
              <a:defRPr>
                <a:latin typeface="Roboto"/>
                <a:ea typeface="Roboto"/>
                <a:cs typeface="Roboto"/>
                <a:sym typeface="Roboto"/>
              </a:defRPr>
            </a:lvl6pPr>
            <a:lvl7pPr indent="-317500" lvl="6" marL="3200400">
              <a:spcBef>
                <a:spcPts val="0"/>
              </a:spcBef>
              <a:spcAft>
                <a:spcPts val="0"/>
              </a:spcAft>
              <a:buSzPts val="1400"/>
              <a:buFont typeface="Roboto"/>
              <a:buChar char="●"/>
              <a:defRPr>
                <a:latin typeface="Roboto"/>
                <a:ea typeface="Roboto"/>
                <a:cs typeface="Roboto"/>
                <a:sym typeface="Roboto"/>
              </a:defRPr>
            </a:lvl7pPr>
            <a:lvl8pPr indent="-317500" lvl="7" marL="3657600">
              <a:spcBef>
                <a:spcPts val="0"/>
              </a:spcBef>
              <a:spcAft>
                <a:spcPts val="0"/>
              </a:spcAft>
              <a:buSzPts val="1400"/>
              <a:buFont typeface="Roboto"/>
              <a:buChar char="○"/>
              <a:defRPr>
                <a:latin typeface="Roboto"/>
                <a:ea typeface="Roboto"/>
                <a:cs typeface="Roboto"/>
                <a:sym typeface="Roboto"/>
              </a:defRPr>
            </a:lvl8pPr>
            <a:lvl9pPr indent="-317500" lvl="8" marL="4114800">
              <a:spcBef>
                <a:spcPts val="0"/>
              </a:spcBef>
              <a:spcAft>
                <a:spcPts val="0"/>
              </a:spcAft>
              <a:buSzPts val="1400"/>
              <a:buFont typeface="Roboto"/>
              <a:buChar char="■"/>
              <a:defRPr>
                <a:latin typeface="Roboto"/>
                <a:ea typeface="Roboto"/>
                <a:cs typeface="Roboto"/>
                <a:sym typeface="Roboto"/>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comments" Target="../comments/comment1.xml"/><Relationship Id="rId4" Type="http://schemas.openxmlformats.org/officeDocument/2006/relationships/image" Target="../media/image12.png"/><Relationship Id="rId5" Type="http://schemas.openxmlformats.org/officeDocument/2006/relationships/image" Target="../media/image6.png"/><Relationship Id="rId6"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comments" Target="../comments/comment2.xml"/><Relationship Id="rId4" Type="http://schemas.openxmlformats.org/officeDocument/2006/relationships/image" Target="../media/image8.jpg"/><Relationship Id="rId5"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comments" Target="../comments/comment3.xml"/><Relationship Id="rId4" Type="http://schemas.openxmlformats.org/officeDocument/2006/relationships/image" Target="../media/image25.png"/><Relationship Id="rId5" Type="http://schemas.openxmlformats.org/officeDocument/2006/relationships/image" Target="../media/image26.jpg"/><Relationship Id="rId6"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3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comments" Target="../comments/comment4.xml"/><Relationship Id="rId4" Type="http://schemas.openxmlformats.org/officeDocument/2006/relationships/image" Target="../media/image34.jpg"/><Relationship Id="rId5" Type="http://schemas.openxmlformats.org/officeDocument/2006/relationships/image" Target="../media/image27.jpg"/><Relationship Id="rId6" Type="http://schemas.openxmlformats.org/officeDocument/2006/relationships/image" Target="../media/image24.png"/><Relationship Id="rId7" Type="http://schemas.openxmlformats.org/officeDocument/2006/relationships/image" Target="../media/image23.png"/><Relationship Id="rId8" Type="http://schemas.openxmlformats.org/officeDocument/2006/relationships/image" Target="../media/image2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comments" Target="../comments/comment5.xml"/><Relationship Id="rId4" Type="http://schemas.openxmlformats.org/officeDocument/2006/relationships/image" Target="../media/image31.jpg"/><Relationship Id="rId5" Type="http://schemas.openxmlformats.org/officeDocument/2006/relationships/image" Target="../media/image3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2.jpg"/><Relationship Id="rId4" Type="http://schemas.openxmlformats.org/officeDocument/2006/relationships/image" Target="../media/image20.jpg"/><Relationship Id="rId5" Type="http://schemas.openxmlformats.org/officeDocument/2006/relationships/image" Target="../media/image30.png"/><Relationship Id="rId6" Type="http://schemas.openxmlformats.org/officeDocument/2006/relationships/image" Target="../media/image3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comments" Target="../comments/comment6.xml"/><Relationship Id="rId4" Type="http://schemas.openxmlformats.org/officeDocument/2006/relationships/image" Target="../media/image3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1.png"/><Relationship Id="rId4" Type="http://schemas.openxmlformats.org/officeDocument/2006/relationships/image" Target="../media/image4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comments" Target="../comments/comment7.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6.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9.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8.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9.jpg"/><Relationship Id="rId4" Type="http://schemas.openxmlformats.org/officeDocument/2006/relationships/image" Target="../media/image46.jpg"/><Relationship Id="rId5" Type="http://schemas.openxmlformats.org/officeDocument/2006/relationships/image" Target="../media/image5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43.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9.jpg"/><Relationship Id="rId4" Type="http://schemas.openxmlformats.org/officeDocument/2006/relationships/image" Target="../media/image46.jpg"/><Relationship Id="rId5" Type="http://schemas.openxmlformats.org/officeDocument/2006/relationships/image" Target="../media/image52.jpg"/><Relationship Id="rId6" Type="http://schemas.openxmlformats.org/officeDocument/2006/relationships/image" Target="../media/image5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4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png"/><Relationship Id="rId4" Type="http://schemas.openxmlformats.org/officeDocument/2006/relationships/image" Target="../media/image48.png"/><Relationship Id="rId5" Type="http://schemas.openxmlformats.org/officeDocument/2006/relationships/image" Target="../media/image47.png"/><Relationship Id="rId6" Type="http://schemas.openxmlformats.org/officeDocument/2006/relationships/image" Target="../media/image5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1" Type="http://schemas.openxmlformats.org/officeDocument/2006/relationships/hyperlink" Target="https://home.web.cern.ch/science/physics/standard-model" TargetMode="External"/><Relationship Id="rId10" Type="http://schemas.openxmlformats.org/officeDocument/2006/relationships/hyperlink" Target="https://pubs.aip.org/aip/acp/article/536/1/3/573912/Physics-of-particle-detection" TargetMode="External"/><Relationship Id="rId13" Type="http://schemas.openxmlformats.org/officeDocument/2006/relationships/hyperlink" Target="https://cds.cern.ch/record/2791279/files/LHCC-P-020.pdf" TargetMode="External"/><Relationship Id="rId12" Type="http://schemas.openxmlformats.org/officeDocument/2006/relationships/hyperlink" Target="https://home.web.cern.ch/science/physics/dark-matter" TargetMode="External"/><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s://www.sciencedirect.com/science/article/pii/S0370269315003287?via%3Dihub" TargetMode="External"/><Relationship Id="rId4" Type="http://schemas.openxmlformats.org/officeDocument/2006/relationships/hyperlink" Target="https://arxiv.org/abs/1607.04669" TargetMode="External"/><Relationship Id="rId9" Type="http://schemas.openxmlformats.org/officeDocument/2006/relationships/hyperlink" Target="https://home.cern/science/physics/cosmic-rays-particles-outer-space" TargetMode="External"/><Relationship Id="rId5" Type="http://schemas.openxmlformats.org/officeDocument/2006/relationships/hyperlink" Target="https://journals.aps.org/prd/abstract/10.1103/PhysRevD.102.032002" TargetMode="External"/><Relationship Id="rId6" Type="http://schemas.openxmlformats.org/officeDocument/2006/relationships/hyperlink" Target="https://journals.aps.org/prd/abstract/10.1103/PhysRevD.104.032002" TargetMode="External"/><Relationship Id="rId7" Type="http://schemas.openxmlformats.org/officeDocument/2006/relationships/hyperlink" Target="https://arxiv.org/abs/1311.0029" TargetMode="External"/><Relationship Id="rId8" Type="http://schemas.openxmlformats.org/officeDocument/2006/relationships/hyperlink" Target="https://www.sciencedirect.com/science/article/pii/037026938691377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10.png"/><Relationship Id="rId5" Type="http://schemas.openxmlformats.org/officeDocument/2006/relationships/image" Target="../media/image13.png"/><Relationship Id="rId6" Type="http://schemas.openxmlformats.org/officeDocument/2006/relationships/image" Target="../media/image9.png"/><Relationship Id="rId7"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7.jpg"/><Relationship Id="rId5" Type="http://schemas.openxmlformats.org/officeDocument/2006/relationships/image" Target="../media/image15.jpg"/><Relationship Id="rId6"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696800"/>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4400">
                <a:latin typeface="Roboto Medium"/>
                <a:ea typeface="Roboto Medium"/>
                <a:cs typeface="Roboto Medium"/>
                <a:sym typeface="Roboto Medium"/>
              </a:rPr>
              <a:t>Constructing a Hodoscope for the MilliQan experiment:</a:t>
            </a:r>
            <a:endParaRPr sz="4400">
              <a:latin typeface="Roboto Medium"/>
              <a:ea typeface="Roboto Medium"/>
              <a:cs typeface="Roboto Medium"/>
              <a:sym typeface="Roboto Medium"/>
            </a:endParaRPr>
          </a:p>
        </p:txBody>
      </p:sp>
      <p:sp>
        <p:nvSpPr>
          <p:cNvPr id="55" name="Google Shape;55;p13"/>
          <p:cNvSpPr txBox="1"/>
          <p:nvPr>
            <p:ph idx="1" type="subTitle"/>
          </p:nvPr>
        </p:nvSpPr>
        <p:spPr>
          <a:xfrm>
            <a:off x="311700" y="2749400"/>
            <a:ext cx="8520600" cy="792600"/>
          </a:xfrm>
          <a:prstGeom prst="rect">
            <a:avLst/>
          </a:prstGeom>
        </p:spPr>
        <p:txBody>
          <a:bodyPr anchorCtr="0" anchor="ctr" bIns="91425" lIns="91425" spcFirstLastPara="1" rIns="91425" wrap="square" tIns="91425">
            <a:normAutofit/>
          </a:bodyPr>
          <a:lstStyle/>
          <a:p>
            <a:pPr indent="0" lvl="0" marL="0" rtl="0" algn="ctr">
              <a:lnSpc>
                <a:spcPct val="80000"/>
              </a:lnSpc>
              <a:spcBef>
                <a:spcPts val="0"/>
              </a:spcBef>
              <a:spcAft>
                <a:spcPts val="0"/>
              </a:spcAft>
              <a:buClr>
                <a:schemeClr val="dk1"/>
              </a:buClr>
              <a:buSzPts val="605"/>
              <a:buFont typeface="Arial"/>
              <a:buNone/>
            </a:pPr>
            <a:r>
              <a:rPr lang="en" sz="2320">
                <a:solidFill>
                  <a:srgbClr val="666666"/>
                </a:solidFill>
              </a:rPr>
              <a:t> Searching for fractionally charged particles at the </a:t>
            </a:r>
            <a:endParaRPr sz="2320">
              <a:solidFill>
                <a:srgbClr val="666666"/>
              </a:solidFill>
            </a:endParaRPr>
          </a:p>
          <a:p>
            <a:pPr indent="0" lvl="0" marL="0" rtl="0" algn="ctr">
              <a:lnSpc>
                <a:spcPct val="80000"/>
              </a:lnSpc>
              <a:spcBef>
                <a:spcPts val="0"/>
              </a:spcBef>
              <a:spcAft>
                <a:spcPts val="0"/>
              </a:spcAft>
              <a:buClr>
                <a:schemeClr val="dk1"/>
              </a:buClr>
              <a:buSzPts val="605"/>
              <a:buFont typeface="Arial"/>
              <a:buNone/>
            </a:pPr>
            <a:r>
              <a:rPr lang="en" sz="2320">
                <a:solidFill>
                  <a:srgbClr val="666666"/>
                </a:solidFill>
              </a:rPr>
              <a:t>Large Hadron Collider</a:t>
            </a:r>
            <a:endParaRPr sz="1440">
              <a:solidFill>
                <a:srgbClr val="666666"/>
              </a:solidFill>
            </a:endParaRPr>
          </a:p>
        </p:txBody>
      </p:sp>
      <p:sp>
        <p:nvSpPr>
          <p:cNvPr id="56" name="Google Shape;56;p13"/>
          <p:cNvSpPr txBox="1"/>
          <p:nvPr/>
        </p:nvSpPr>
        <p:spPr>
          <a:xfrm>
            <a:off x="3673950" y="3711450"/>
            <a:ext cx="17961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Roboto Medium"/>
                <a:ea typeface="Roboto Medium"/>
                <a:cs typeface="Roboto Medium"/>
                <a:sym typeface="Roboto Medium"/>
              </a:rPr>
              <a:t>Natalie McGee</a:t>
            </a:r>
            <a:endParaRPr sz="1600">
              <a:latin typeface="Roboto Medium"/>
              <a:ea typeface="Roboto Medium"/>
              <a:cs typeface="Roboto Medium"/>
              <a:sym typeface="Roboto Medium"/>
            </a:endParaRPr>
          </a:p>
        </p:txBody>
      </p:sp>
      <p:sp>
        <p:nvSpPr>
          <p:cNvPr id="57" name="Google Shape;57;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8" name="Google Shape;58;p13"/>
          <p:cNvPicPr preferRelativeResize="0"/>
          <p:nvPr/>
        </p:nvPicPr>
        <p:blipFill>
          <a:blip r:embed="rId3">
            <a:alphaModFix/>
          </a:blip>
          <a:stretch>
            <a:fillRect/>
          </a:stretch>
        </p:blipFill>
        <p:spPr>
          <a:xfrm>
            <a:off x="7419249" y="4095250"/>
            <a:ext cx="1242001" cy="898575"/>
          </a:xfrm>
          <a:prstGeom prst="rect">
            <a:avLst/>
          </a:prstGeom>
          <a:noFill/>
          <a:ln>
            <a:noFill/>
          </a:ln>
        </p:spPr>
      </p:pic>
      <p:sp>
        <p:nvSpPr>
          <p:cNvPr id="59" name="Google Shape;59;p13"/>
          <p:cNvSpPr txBox="1"/>
          <p:nvPr/>
        </p:nvSpPr>
        <p:spPr>
          <a:xfrm>
            <a:off x="2124450" y="4095250"/>
            <a:ext cx="4895100" cy="3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txBox="1"/>
          <p:nvPr/>
        </p:nvSpPr>
        <p:spPr>
          <a:xfrm>
            <a:off x="1846650" y="4074150"/>
            <a:ext cx="5450700" cy="3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Roboto"/>
                <a:ea typeface="Roboto"/>
                <a:cs typeface="Roboto"/>
                <a:sym typeface="Roboto"/>
              </a:rPr>
              <a:t>Ryan Schmitz, Graduate Mentor and David Stuart, Faculty Mentor</a:t>
            </a:r>
            <a:endParaRPr>
              <a:solidFill>
                <a:srgbClr val="666666"/>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220"/>
              <a:t>Silicon Photomultiplier (SiPM)</a:t>
            </a:r>
            <a:endParaRPr sz="2120"/>
          </a:p>
        </p:txBody>
      </p:sp>
      <p:sp>
        <p:nvSpPr>
          <p:cNvPr id="352" name="Google Shape;352;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Light-sensitive diode</a:t>
            </a:r>
            <a:endParaRPr/>
          </a:p>
          <a:p>
            <a:pPr indent="0" lvl="0" marL="0" rtl="0" algn="l">
              <a:spcBef>
                <a:spcPts val="1200"/>
              </a:spcBef>
              <a:spcAft>
                <a:spcPts val="1200"/>
              </a:spcAft>
              <a:buNone/>
            </a:pPr>
            <a:r>
              <a:t/>
            </a:r>
            <a:endParaRPr/>
          </a:p>
        </p:txBody>
      </p:sp>
      <p:sp>
        <p:nvSpPr>
          <p:cNvPr id="353" name="Google Shape;353;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54" name="Google Shape;354;p22"/>
          <p:cNvPicPr preferRelativeResize="0"/>
          <p:nvPr/>
        </p:nvPicPr>
        <p:blipFill>
          <a:blip r:embed="rId4">
            <a:alphaModFix/>
          </a:blip>
          <a:stretch>
            <a:fillRect/>
          </a:stretch>
        </p:blipFill>
        <p:spPr>
          <a:xfrm>
            <a:off x="4385375" y="318950"/>
            <a:ext cx="4191000" cy="2514600"/>
          </a:xfrm>
          <a:prstGeom prst="rect">
            <a:avLst/>
          </a:prstGeom>
          <a:noFill/>
          <a:ln>
            <a:noFill/>
          </a:ln>
        </p:spPr>
      </p:pic>
      <p:sp>
        <p:nvSpPr>
          <p:cNvPr id="355" name="Google Shape;355;p22"/>
          <p:cNvSpPr txBox="1"/>
          <p:nvPr/>
        </p:nvSpPr>
        <p:spPr>
          <a:xfrm>
            <a:off x="311700" y="1766775"/>
            <a:ext cx="3851700" cy="12528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2"/>
              </a:buClr>
              <a:buSzPts val="1800"/>
              <a:buChar char="●"/>
            </a:pPr>
            <a:r>
              <a:rPr lang="en" sz="1800">
                <a:solidFill>
                  <a:schemeClr val="dk2"/>
                </a:solidFill>
              </a:rPr>
              <a:t>Reverse-biased</a:t>
            </a:r>
            <a:r>
              <a:rPr lang="en" sz="1800">
                <a:solidFill>
                  <a:schemeClr val="dk2"/>
                </a:solidFill>
              </a:rPr>
              <a:t> to just above breakdown voltage</a:t>
            </a:r>
            <a:endParaRPr sz="1800">
              <a:solidFill>
                <a:schemeClr val="dk2"/>
              </a:solidFill>
            </a:endParaRPr>
          </a:p>
          <a:p>
            <a:pPr indent="0" lvl="0" marL="457200" rtl="0" algn="l">
              <a:lnSpc>
                <a:spcPct val="115000"/>
              </a:lnSpc>
              <a:spcBef>
                <a:spcPts val="1200"/>
              </a:spcBef>
              <a:spcAft>
                <a:spcPts val="1200"/>
              </a:spcAft>
              <a:buNone/>
            </a:pPr>
            <a:r>
              <a:t/>
            </a:r>
            <a:endParaRPr sz="1800">
              <a:solidFill>
                <a:schemeClr val="dk2"/>
              </a:solidFill>
            </a:endParaRPr>
          </a:p>
        </p:txBody>
      </p:sp>
      <p:pic>
        <p:nvPicPr>
          <p:cNvPr id="356" name="Google Shape;356;p22"/>
          <p:cNvPicPr preferRelativeResize="0"/>
          <p:nvPr/>
        </p:nvPicPr>
        <p:blipFill>
          <a:blip r:embed="rId5">
            <a:alphaModFix/>
          </a:blip>
          <a:stretch>
            <a:fillRect/>
          </a:stretch>
        </p:blipFill>
        <p:spPr>
          <a:xfrm>
            <a:off x="5746350" y="1944050"/>
            <a:ext cx="2830024" cy="2887593"/>
          </a:xfrm>
          <a:prstGeom prst="rect">
            <a:avLst/>
          </a:prstGeom>
          <a:noFill/>
          <a:ln>
            <a:noFill/>
          </a:ln>
        </p:spPr>
      </p:pic>
      <p:sp>
        <p:nvSpPr>
          <p:cNvPr id="357" name="Google Shape;357;p22"/>
          <p:cNvSpPr txBox="1"/>
          <p:nvPr/>
        </p:nvSpPr>
        <p:spPr>
          <a:xfrm>
            <a:off x="311700" y="2640825"/>
            <a:ext cx="3057600" cy="7803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2"/>
              </a:buClr>
              <a:buSzPts val="1800"/>
              <a:buChar char="●"/>
            </a:pPr>
            <a:r>
              <a:rPr lang="en" sz="1800">
                <a:solidFill>
                  <a:schemeClr val="dk2"/>
                </a:solidFill>
              </a:rPr>
              <a:t>Absorb a photon, cause an avalanche</a:t>
            </a:r>
            <a:endParaRPr sz="1800">
              <a:solidFill>
                <a:schemeClr val="dk2"/>
              </a:solidFill>
            </a:endParaRPr>
          </a:p>
        </p:txBody>
      </p:sp>
      <p:pic>
        <p:nvPicPr>
          <p:cNvPr id="358" name="Google Shape;358;p22"/>
          <p:cNvPicPr preferRelativeResize="0"/>
          <p:nvPr/>
        </p:nvPicPr>
        <p:blipFill>
          <a:blip r:embed="rId6">
            <a:alphaModFix/>
          </a:blip>
          <a:stretch>
            <a:fillRect/>
          </a:stretch>
        </p:blipFill>
        <p:spPr>
          <a:xfrm>
            <a:off x="3944425" y="2001038"/>
            <a:ext cx="1659692" cy="2567825"/>
          </a:xfrm>
          <a:prstGeom prst="rect">
            <a:avLst/>
          </a:prstGeom>
          <a:noFill/>
          <a:ln>
            <a:noFill/>
          </a:ln>
        </p:spPr>
      </p:pic>
      <p:sp>
        <p:nvSpPr>
          <p:cNvPr id="359" name="Google Shape;359;p22"/>
          <p:cNvSpPr txBox="1"/>
          <p:nvPr/>
        </p:nvSpPr>
        <p:spPr>
          <a:xfrm>
            <a:off x="311700" y="3509875"/>
            <a:ext cx="3545400" cy="7803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2"/>
              </a:buClr>
              <a:buSzPts val="1800"/>
              <a:buChar char="●"/>
            </a:pPr>
            <a:r>
              <a:rPr lang="en" sz="1800">
                <a:solidFill>
                  <a:schemeClr val="dk2"/>
                </a:solidFill>
              </a:rPr>
              <a:t>Generate a time-varying current signal</a:t>
            </a:r>
            <a:endParaRPr sz="1800">
              <a:solidFill>
                <a:schemeClr val="dk2"/>
              </a:solidFill>
            </a:endParaRPr>
          </a:p>
        </p:txBody>
      </p:sp>
      <p:sp>
        <p:nvSpPr>
          <p:cNvPr id="360" name="Google Shape;360;p22"/>
          <p:cNvSpPr txBox="1"/>
          <p:nvPr/>
        </p:nvSpPr>
        <p:spPr>
          <a:xfrm>
            <a:off x="6504075" y="4663225"/>
            <a:ext cx="2398800" cy="18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Images: Hamamatsu.com</a:t>
            </a:r>
            <a:endParaRPr sz="1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64" name="Shape 364"/>
        <p:cNvGrpSpPr/>
        <p:nvPr/>
      </p:nvGrpSpPr>
      <p:grpSpPr>
        <a:xfrm>
          <a:off x="0" y="0"/>
          <a:ext cx="0" cy="0"/>
          <a:chOff x="0" y="0"/>
          <a:chExt cx="0" cy="0"/>
        </a:xfrm>
      </p:grpSpPr>
      <p:sp>
        <p:nvSpPr>
          <p:cNvPr id="365" name="Google Shape;365;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Measuring Dark Count</a:t>
            </a:r>
            <a:endParaRPr/>
          </a:p>
        </p:txBody>
      </p:sp>
      <p:sp>
        <p:nvSpPr>
          <p:cNvPr id="366" name="Google Shape;366;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67" name="Google Shape;367;p23"/>
          <p:cNvPicPr preferRelativeResize="0"/>
          <p:nvPr/>
        </p:nvPicPr>
        <p:blipFill rotWithShape="1">
          <a:blip r:embed="rId4">
            <a:alphaModFix/>
          </a:blip>
          <a:srcRect b="69" l="0" r="0" t="59"/>
          <a:stretch/>
        </p:blipFill>
        <p:spPr>
          <a:xfrm>
            <a:off x="4068700" y="911075"/>
            <a:ext cx="5075300" cy="3452350"/>
          </a:xfrm>
          <a:prstGeom prst="rect">
            <a:avLst/>
          </a:prstGeom>
          <a:noFill/>
          <a:ln>
            <a:noFill/>
          </a:ln>
        </p:spPr>
      </p:pic>
      <p:pic>
        <p:nvPicPr>
          <p:cNvPr id="368" name="Google Shape;368;p23"/>
          <p:cNvPicPr preferRelativeResize="0"/>
          <p:nvPr/>
        </p:nvPicPr>
        <p:blipFill rotWithShape="1">
          <a:blip r:embed="rId5">
            <a:alphaModFix/>
          </a:blip>
          <a:srcRect b="32655" l="0" r="17709" t="21562"/>
          <a:stretch/>
        </p:blipFill>
        <p:spPr>
          <a:xfrm>
            <a:off x="7072325" y="1344550"/>
            <a:ext cx="1483075" cy="1100350"/>
          </a:xfrm>
          <a:prstGeom prst="rect">
            <a:avLst/>
          </a:prstGeom>
          <a:noFill/>
          <a:ln>
            <a:noFill/>
          </a:ln>
        </p:spPr>
      </p:pic>
      <p:sp>
        <p:nvSpPr>
          <p:cNvPr id="369" name="Google Shape;369;p23"/>
          <p:cNvSpPr txBox="1"/>
          <p:nvPr/>
        </p:nvSpPr>
        <p:spPr>
          <a:xfrm>
            <a:off x="311700" y="2642300"/>
            <a:ext cx="3851700" cy="12528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2"/>
              </a:buClr>
              <a:buSzPts val="1800"/>
              <a:buFont typeface="Roboto"/>
              <a:buChar char="●"/>
            </a:pPr>
            <a:r>
              <a:rPr lang="en" sz="1800">
                <a:solidFill>
                  <a:schemeClr val="dk2"/>
                </a:solidFill>
                <a:latin typeface="Roboto"/>
                <a:ea typeface="Roboto"/>
                <a:cs typeface="Roboto"/>
                <a:sym typeface="Roboto"/>
              </a:rPr>
              <a:t>First task: measure Hamamatsu SiPM “Dark Count”</a:t>
            </a:r>
            <a:endParaRPr sz="1800">
              <a:solidFill>
                <a:schemeClr val="dk2"/>
              </a:solidFill>
              <a:latin typeface="Roboto"/>
              <a:ea typeface="Roboto"/>
              <a:cs typeface="Roboto"/>
              <a:sym typeface="Roboto"/>
            </a:endParaRPr>
          </a:p>
          <a:p>
            <a:pPr indent="0" lvl="0" marL="457200" rtl="0" algn="l">
              <a:lnSpc>
                <a:spcPct val="115000"/>
              </a:lnSpc>
              <a:spcBef>
                <a:spcPts val="1200"/>
              </a:spcBef>
              <a:spcAft>
                <a:spcPts val="1200"/>
              </a:spcAft>
              <a:buNone/>
            </a:pPr>
            <a:r>
              <a:t/>
            </a:r>
            <a:endParaRPr sz="1800">
              <a:solidFill>
                <a:schemeClr val="dk2"/>
              </a:solidFill>
              <a:latin typeface="Roboto"/>
              <a:ea typeface="Roboto"/>
              <a:cs typeface="Roboto"/>
              <a:sym typeface="Roboto"/>
            </a:endParaRPr>
          </a:p>
        </p:txBody>
      </p:sp>
      <p:sp>
        <p:nvSpPr>
          <p:cNvPr id="370" name="Google Shape;370;p23"/>
          <p:cNvSpPr txBox="1"/>
          <p:nvPr/>
        </p:nvSpPr>
        <p:spPr>
          <a:xfrm>
            <a:off x="311700" y="1441475"/>
            <a:ext cx="3851700" cy="15714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2"/>
              </a:buClr>
              <a:buSzPts val="1800"/>
              <a:buFont typeface="Roboto"/>
              <a:buChar char="●"/>
            </a:pPr>
            <a:r>
              <a:rPr lang="en" sz="1800">
                <a:solidFill>
                  <a:schemeClr val="dk2"/>
                </a:solidFill>
                <a:latin typeface="Roboto"/>
                <a:ea typeface="Roboto"/>
                <a:cs typeface="Roboto"/>
                <a:sym typeface="Roboto"/>
              </a:rPr>
              <a:t>Noise caused by random generation of individual photons within the SiPM</a:t>
            </a:r>
            <a:endParaRPr sz="1800">
              <a:solidFill>
                <a:schemeClr val="dk2"/>
              </a:solidFill>
              <a:latin typeface="Roboto"/>
              <a:ea typeface="Roboto"/>
              <a:cs typeface="Roboto"/>
              <a:sym typeface="Roboto"/>
            </a:endParaRPr>
          </a:p>
          <a:p>
            <a:pPr indent="0" lvl="0" marL="457200" rtl="0" algn="l">
              <a:lnSpc>
                <a:spcPct val="115000"/>
              </a:lnSpc>
              <a:spcBef>
                <a:spcPts val="1200"/>
              </a:spcBef>
              <a:spcAft>
                <a:spcPts val="1200"/>
              </a:spcAft>
              <a:buNone/>
            </a:pPr>
            <a:r>
              <a:t/>
            </a:r>
            <a:endParaRPr sz="1800">
              <a:solidFill>
                <a:schemeClr val="dk2"/>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74" name="Shape 374"/>
        <p:cNvGrpSpPr/>
        <p:nvPr/>
      </p:nvGrpSpPr>
      <p:grpSpPr>
        <a:xfrm>
          <a:off x="0" y="0"/>
          <a:ext cx="0" cy="0"/>
          <a:chOff x="0" y="0"/>
          <a:chExt cx="0" cy="0"/>
        </a:xfrm>
      </p:grpSpPr>
      <p:sp>
        <p:nvSpPr>
          <p:cNvPr id="375" name="Google Shape;375;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Using SiPMs to Detect Cosmic Muons</a:t>
            </a:r>
            <a:endParaRPr/>
          </a:p>
        </p:txBody>
      </p:sp>
      <p:sp>
        <p:nvSpPr>
          <p:cNvPr id="376" name="Google Shape;376;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77" name="Google Shape;377;p24"/>
          <p:cNvPicPr preferRelativeResize="0"/>
          <p:nvPr/>
        </p:nvPicPr>
        <p:blipFill>
          <a:blip r:embed="rId4">
            <a:alphaModFix/>
          </a:blip>
          <a:stretch>
            <a:fillRect/>
          </a:stretch>
        </p:blipFill>
        <p:spPr>
          <a:xfrm>
            <a:off x="441925" y="922602"/>
            <a:ext cx="1902287" cy="1531100"/>
          </a:xfrm>
          <a:prstGeom prst="rect">
            <a:avLst/>
          </a:prstGeom>
          <a:noFill/>
          <a:ln>
            <a:noFill/>
          </a:ln>
        </p:spPr>
      </p:pic>
      <p:pic>
        <p:nvPicPr>
          <p:cNvPr id="378" name="Google Shape;378;p24"/>
          <p:cNvPicPr preferRelativeResize="0"/>
          <p:nvPr/>
        </p:nvPicPr>
        <p:blipFill>
          <a:blip r:embed="rId5">
            <a:alphaModFix/>
          </a:blip>
          <a:stretch>
            <a:fillRect/>
          </a:stretch>
        </p:blipFill>
        <p:spPr>
          <a:xfrm>
            <a:off x="471238" y="2512500"/>
            <a:ext cx="1843650" cy="2447875"/>
          </a:xfrm>
          <a:prstGeom prst="rect">
            <a:avLst/>
          </a:prstGeom>
          <a:noFill/>
          <a:ln>
            <a:noFill/>
          </a:ln>
        </p:spPr>
      </p:pic>
      <p:sp>
        <p:nvSpPr>
          <p:cNvPr id="379" name="Google Shape;379;p24"/>
          <p:cNvSpPr txBox="1"/>
          <p:nvPr/>
        </p:nvSpPr>
        <p:spPr>
          <a:xfrm>
            <a:off x="2433200" y="1017725"/>
            <a:ext cx="5598300" cy="16653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2"/>
              </a:buClr>
              <a:buSzPts val="1600"/>
              <a:buChar char="●"/>
            </a:pPr>
            <a:r>
              <a:rPr lang="en" sz="1600">
                <a:solidFill>
                  <a:schemeClr val="dk2"/>
                </a:solidFill>
              </a:rPr>
              <a:t>Attach SiPMs to scintillator bars</a:t>
            </a:r>
            <a:endParaRPr sz="1600">
              <a:solidFill>
                <a:schemeClr val="dk2"/>
              </a:solidFill>
            </a:endParaRPr>
          </a:p>
          <a:p>
            <a:pPr indent="-330200" lvl="0" marL="457200" rtl="0" algn="l">
              <a:lnSpc>
                <a:spcPct val="115000"/>
              </a:lnSpc>
              <a:spcBef>
                <a:spcPts val="1000"/>
              </a:spcBef>
              <a:spcAft>
                <a:spcPts val="0"/>
              </a:spcAft>
              <a:buClr>
                <a:schemeClr val="dk2"/>
              </a:buClr>
              <a:buSzPts val="1600"/>
              <a:buChar char="●"/>
            </a:pPr>
            <a:r>
              <a:rPr lang="en" sz="1600">
                <a:solidFill>
                  <a:schemeClr val="dk2"/>
                </a:solidFill>
              </a:rPr>
              <a:t>Multiple coincident measurements increase confidence  </a:t>
            </a:r>
            <a:endParaRPr sz="1600">
              <a:solidFill>
                <a:schemeClr val="dk2"/>
              </a:solidFill>
            </a:endParaRPr>
          </a:p>
          <a:p>
            <a:pPr indent="-330200" lvl="0" marL="457200" rtl="0" algn="l">
              <a:lnSpc>
                <a:spcPct val="115000"/>
              </a:lnSpc>
              <a:spcBef>
                <a:spcPts val="1000"/>
              </a:spcBef>
              <a:spcAft>
                <a:spcPts val="0"/>
              </a:spcAft>
              <a:buClr>
                <a:schemeClr val="dk2"/>
              </a:buClr>
              <a:buSzPts val="1600"/>
              <a:buChar char="●"/>
            </a:pPr>
            <a:r>
              <a:rPr lang="en" sz="1600">
                <a:solidFill>
                  <a:schemeClr val="dk2"/>
                </a:solidFill>
              </a:rPr>
              <a:t>4 Hamamatsu SiPMs on 2 stacked bars</a:t>
            </a:r>
            <a:endParaRPr sz="1600">
              <a:solidFill>
                <a:schemeClr val="dk2"/>
              </a:solidFill>
            </a:endParaRPr>
          </a:p>
          <a:p>
            <a:pPr indent="0" lvl="0" marL="457200" rtl="0" algn="l">
              <a:lnSpc>
                <a:spcPct val="115000"/>
              </a:lnSpc>
              <a:spcBef>
                <a:spcPts val="1000"/>
              </a:spcBef>
              <a:spcAft>
                <a:spcPts val="1000"/>
              </a:spcAft>
              <a:buNone/>
            </a:pPr>
            <a:r>
              <a:t/>
            </a:r>
            <a:endParaRPr sz="1600">
              <a:solidFill>
                <a:schemeClr val="dk2"/>
              </a:solidFill>
            </a:endParaRPr>
          </a:p>
        </p:txBody>
      </p:sp>
      <p:sp>
        <p:nvSpPr>
          <p:cNvPr id="380" name="Google Shape;380;p24"/>
          <p:cNvSpPr txBox="1"/>
          <p:nvPr/>
        </p:nvSpPr>
        <p:spPr>
          <a:xfrm>
            <a:off x="2669325" y="2453700"/>
            <a:ext cx="670200" cy="5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1000</a:t>
            </a:r>
            <a:endParaRPr sz="1000"/>
          </a:p>
        </p:txBody>
      </p:sp>
      <p:grpSp>
        <p:nvGrpSpPr>
          <p:cNvPr id="381" name="Google Shape;381;p24"/>
          <p:cNvGrpSpPr/>
          <p:nvPr/>
        </p:nvGrpSpPr>
        <p:grpSpPr>
          <a:xfrm>
            <a:off x="2596750" y="2394375"/>
            <a:ext cx="5995500" cy="2470650"/>
            <a:chOff x="2476950" y="2394375"/>
            <a:chExt cx="5995500" cy="2470650"/>
          </a:xfrm>
        </p:grpSpPr>
        <p:pic>
          <p:nvPicPr>
            <p:cNvPr id="382" name="Google Shape;382;p24"/>
            <p:cNvPicPr preferRelativeResize="0"/>
            <p:nvPr/>
          </p:nvPicPr>
          <p:blipFill rotWithShape="1">
            <a:blip r:embed="rId6">
              <a:alphaModFix/>
            </a:blip>
            <a:srcRect b="5475" l="0" r="0" t="8966"/>
            <a:stretch/>
          </p:blipFill>
          <p:spPr>
            <a:xfrm>
              <a:off x="2808750" y="2394375"/>
              <a:ext cx="5419725" cy="2237975"/>
            </a:xfrm>
            <a:prstGeom prst="rect">
              <a:avLst/>
            </a:prstGeom>
            <a:noFill/>
            <a:ln>
              <a:noFill/>
            </a:ln>
          </p:spPr>
        </p:pic>
        <p:sp>
          <p:nvSpPr>
            <p:cNvPr id="383" name="Google Shape;383;p24"/>
            <p:cNvSpPr txBox="1"/>
            <p:nvPr/>
          </p:nvSpPr>
          <p:spPr>
            <a:xfrm>
              <a:off x="7239750" y="4533225"/>
              <a:ext cx="1232700" cy="33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Time (ns)</a:t>
              </a:r>
              <a:endParaRPr sz="1100"/>
            </a:p>
          </p:txBody>
        </p:sp>
        <p:sp>
          <p:nvSpPr>
            <p:cNvPr id="384" name="Google Shape;384;p24"/>
            <p:cNvSpPr txBox="1"/>
            <p:nvPr/>
          </p:nvSpPr>
          <p:spPr>
            <a:xfrm rot="-5400000">
              <a:off x="1755000" y="3255725"/>
              <a:ext cx="1775700" cy="33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Signal Voltage (mV)</a:t>
              </a:r>
              <a:endParaRPr sz="1200"/>
            </a:p>
          </p:txBody>
        </p:sp>
        <p:sp>
          <p:nvSpPr>
            <p:cNvPr id="385" name="Google Shape;385;p24"/>
            <p:cNvSpPr txBox="1"/>
            <p:nvPr/>
          </p:nvSpPr>
          <p:spPr>
            <a:xfrm>
              <a:off x="2739875" y="4221050"/>
              <a:ext cx="670200" cy="5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0</a:t>
              </a:r>
              <a:endParaRPr sz="1000"/>
            </a:p>
          </p:txBody>
        </p:sp>
        <p:sp>
          <p:nvSpPr>
            <p:cNvPr id="386" name="Google Shape;386;p24"/>
            <p:cNvSpPr txBox="1"/>
            <p:nvPr/>
          </p:nvSpPr>
          <p:spPr>
            <a:xfrm>
              <a:off x="2739875" y="3903075"/>
              <a:ext cx="670200" cy="5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20</a:t>
              </a:r>
              <a:r>
                <a:rPr lang="en" sz="1000"/>
                <a:t>0</a:t>
              </a:r>
              <a:endParaRPr sz="1000"/>
            </a:p>
          </p:txBody>
        </p:sp>
        <p:sp>
          <p:nvSpPr>
            <p:cNvPr id="387" name="Google Shape;387;p24"/>
            <p:cNvSpPr txBox="1"/>
            <p:nvPr/>
          </p:nvSpPr>
          <p:spPr>
            <a:xfrm>
              <a:off x="2739875" y="3538038"/>
              <a:ext cx="670200" cy="5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40</a:t>
              </a:r>
              <a:r>
                <a:rPr lang="en" sz="1000"/>
                <a:t>0</a:t>
              </a:r>
              <a:endParaRPr sz="1000"/>
            </a:p>
          </p:txBody>
        </p:sp>
        <p:sp>
          <p:nvSpPr>
            <p:cNvPr id="388" name="Google Shape;388;p24"/>
            <p:cNvSpPr txBox="1"/>
            <p:nvPr/>
          </p:nvSpPr>
          <p:spPr>
            <a:xfrm>
              <a:off x="2739875" y="3189013"/>
              <a:ext cx="670200" cy="5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60</a:t>
              </a:r>
              <a:r>
                <a:rPr lang="en" sz="1000"/>
                <a:t>0</a:t>
              </a:r>
              <a:endParaRPr sz="1000"/>
            </a:p>
          </p:txBody>
        </p:sp>
        <p:sp>
          <p:nvSpPr>
            <p:cNvPr id="389" name="Google Shape;389;p24"/>
            <p:cNvSpPr txBox="1"/>
            <p:nvPr/>
          </p:nvSpPr>
          <p:spPr>
            <a:xfrm>
              <a:off x="2739875" y="2831988"/>
              <a:ext cx="670200" cy="5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80</a:t>
              </a:r>
              <a:r>
                <a:rPr lang="en" sz="1000"/>
                <a:t>0</a:t>
              </a:r>
              <a:endParaRPr sz="1000"/>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93" name="Shape 393"/>
        <p:cNvGrpSpPr/>
        <p:nvPr/>
      </p:nvGrpSpPr>
      <p:grpSpPr>
        <a:xfrm>
          <a:off x="0" y="0"/>
          <a:ext cx="0" cy="0"/>
          <a:chOff x="0" y="0"/>
          <a:chExt cx="0" cy="0"/>
        </a:xfrm>
      </p:grpSpPr>
      <p:sp>
        <p:nvSpPr>
          <p:cNvPr id="394" name="Google Shape;394;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Scintillator Geometry</a:t>
            </a:r>
            <a:endParaRPr/>
          </a:p>
        </p:txBody>
      </p:sp>
      <p:sp>
        <p:nvSpPr>
          <p:cNvPr id="395" name="Google Shape;395;p25"/>
          <p:cNvSpPr txBox="1"/>
          <p:nvPr>
            <p:ph idx="1" type="body"/>
          </p:nvPr>
        </p:nvSpPr>
        <p:spPr>
          <a:xfrm>
            <a:off x="311700" y="1081900"/>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Size and shape of scintillator impacts detection efficiency</a:t>
            </a:r>
            <a:endParaRPr/>
          </a:p>
        </p:txBody>
      </p:sp>
      <p:sp>
        <p:nvSpPr>
          <p:cNvPr id="396" name="Google Shape;396;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97" name="Google Shape;397;p25"/>
          <p:cNvPicPr preferRelativeResize="0"/>
          <p:nvPr/>
        </p:nvPicPr>
        <p:blipFill>
          <a:blip r:embed="rId3">
            <a:alphaModFix/>
          </a:blip>
          <a:stretch>
            <a:fillRect/>
          </a:stretch>
        </p:blipFill>
        <p:spPr>
          <a:xfrm>
            <a:off x="4461753" y="445025"/>
            <a:ext cx="4370547" cy="2976725"/>
          </a:xfrm>
          <a:prstGeom prst="rect">
            <a:avLst/>
          </a:prstGeom>
          <a:noFill/>
          <a:ln>
            <a:noFill/>
          </a:ln>
        </p:spPr>
      </p:pic>
      <p:pic>
        <p:nvPicPr>
          <p:cNvPr id="398" name="Google Shape;398;p25"/>
          <p:cNvPicPr preferRelativeResize="0"/>
          <p:nvPr/>
        </p:nvPicPr>
        <p:blipFill rotWithShape="1">
          <a:blip r:embed="rId4">
            <a:alphaModFix/>
          </a:blip>
          <a:srcRect b="33282" l="0" r="0" t="-127"/>
          <a:stretch/>
        </p:blipFill>
        <p:spPr>
          <a:xfrm>
            <a:off x="689800" y="2015750"/>
            <a:ext cx="3073176" cy="2739299"/>
          </a:xfrm>
          <a:prstGeom prst="rect">
            <a:avLst/>
          </a:prstGeom>
          <a:noFill/>
          <a:ln>
            <a:noFill/>
          </a:ln>
        </p:spPr>
      </p:pic>
      <p:sp>
        <p:nvSpPr>
          <p:cNvPr id="399" name="Google Shape;399;p25"/>
          <p:cNvSpPr txBox="1"/>
          <p:nvPr>
            <p:ph idx="1" type="body"/>
          </p:nvPr>
        </p:nvSpPr>
        <p:spPr>
          <a:xfrm>
            <a:off x="4516875" y="3491400"/>
            <a:ext cx="4260300" cy="16521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Measure coincident events on small and large scintillator bars</a:t>
            </a:r>
            <a:endParaRPr/>
          </a:p>
          <a:p>
            <a:pPr indent="0" lvl="0" marL="0" rtl="0" algn="l">
              <a:spcBef>
                <a:spcPts val="1200"/>
              </a:spcBef>
              <a:spcAft>
                <a:spcPts val="12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03" name="Shape 403"/>
        <p:cNvGrpSpPr/>
        <p:nvPr/>
      </p:nvGrpSpPr>
      <p:grpSpPr>
        <a:xfrm>
          <a:off x="0" y="0"/>
          <a:ext cx="0" cy="0"/>
          <a:chOff x="0" y="0"/>
          <a:chExt cx="0" cy="0"/>
        </a:xfrm>
      </p:grpSpPr>
      <p:sp>
        <p:nvSpPr>
          <p:cNvPr id="404" name="Google Shape;404;p26"/>
          <p:cNvSpPr txBox="1"/>
          <p:nvPr>
            <p:ph type="title"/>
          </p:nvPr>
        </p:nvSpPr>
        <p:spPr>
          <a:xfrm>
            <a:off x="311700" y="3133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Testing New SiPMs</a:t>
            </a:r>
            <a:endParaRPr/>
          </a:p>
        </p:txBody>
      </p:sp>
      <p:sp>
        <p:nvSpPr>
          <p:cNvPr id="405" name="Google Shape;405;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06" name="Google Shape;406;p26"/>
          <p:cNvPicPr preferRelativeResize="0"/>
          <p:nvPr/>
        </p:nvPicPr>
        <p:blipFill>
          <a:blip r:embed="rId4">
            <a:alphaModFix/>
          </a:blip>
          <a:stretch>
            <a:fillRect/>
          </a:stretch>
        </p:blipFill>
        <p:spPr>
          <a:xfrm>
            <a:off x="311700" y="1041000"/>
            <a:ext cx="2476500" cy="1857375"/>
          </a:xfrm>
          <a:prstGeom prst="rect">
            <a:avLst/>
          </a:prstGeom>
          <a:noFill/>
          <a:ln>
            <a:noFill/>
          </a:ln>
        </p:spPr>
      </p:pic>
      <p:pic>
        <p:nvPicPr>
          <p:cNvPr id="407" name="Google Shape;407;p26"/>
          <p:cNvPicPr preferRelativeResize="0"/>
          <p:nvPr/>
        </p:nvPicPr>
        <p:blipFill rotWithShape="1">
          <a:blip r:embed="rId5">
            <a:alphaModFix/>
          </a:blip>
          <a:srcRect b="0" l="0" r="0" t="6777"/>
          <a:stretch/>
        </p:blipFill>
        <p:spPr>
          <a:xfrm>
            <a:off x="3273875" y="1783500"/>
            <a:ext cx="5155575" cy="3273325"/>
          </a:xfrm>
          <a:prstGeom prst="rect">
            <a:avLst/>
          </a:prstGeom>
          <a:noFill/>
          <a:ln>
            <a:noFill/>
          </a:ln>
        </p:spPr>
      </p:pic>
      <p:pic>
        <p:nvPicPr>
          <p:cNvPr id="408" name="Google Shape;408;p26"/>
          <p:cNvPicPr preferRelativeResize="0"/>
          <p:nvPr/>
        </p:nvPicPr>
        <p:blipFill rotWithShape="1">
          <a:blip r:embed="rId6">
            <a:alphaModFix/>
          </a:blip>
          <a:srcRect b="0" l="26691" r="34457" t="59466"/>
          <a:stretch/>
        </p:blipFill>
        <p:spPr>
          <a:xfrm>
            <a:off x="6092170" y="3974891"/>
            <a:ext cx="1814700" cy="688334"/>
          </a:xfrm>
          <a:prstGeom prst="rect">
            <a:avLst/>
          </a:prstGeom>
          <a:noFill/>
          <a:ln cap="flat" cmpd="sng" w="28575">
            <a:solidFill>
              <a:srgbClr val="FF0000"/>
            </a:solidFill>
            <a:prstDash val="solid"/>
            <a:round/>
            <a:headEnd len="sm" w="sm" type="none"/>
            <a:tailEnd len="sm" w="sm" type="none"/>
          </a:ln>
        </p:spPr>
      </p:pic>
      <p:pic>
        <p:nvPicPr>
          <p:cNvPr id="409" name="Google Shape;409;p26"/>
          <p:cNvPicPr preferRelativeResize="0"/>
          <p:nvPr/>
        </p:nvPicPr>
        <p:blipFill rotWithShape="1">
          <a:blip r:embed="rId7">
            <a:alphaModFix/>
          </a:blip>
          <a:srcRect b="0" l="20634" r="39652" t="61922"/>
          <a:stretch/>
        </p:blipFill>
        <p:spPr>
          <a:xfrm>
            <a:off x="6092175" y="3282025"/>
            <a:ext cx="1814700" cy="644025"/>
          </a:xfrm>
          <a:prstGeom prst="rect">
            <a:avLst/>
          </a:prstGeom>
          <a:noFill/>
          <a:ln cap="flat" cmpd="sng" w="28575">
            <a:solidFill>
              <a:srgbClr val="0000FF"/>
            </a:solidFill>
            <a:prstDash val="solid"/>
            <a:round/>
            <a:headEnd len="sm" w="sm" type="none"/>
            <a:tailEnd len="sm" w="sm" type="none"/>
          </a:ln>
        </p:spPr>
      </p:pic>
      <p:pic>
        <p:nvPicPr>
          <p:cNvPr id="410" name="Google Shape;410;p26"/>
          <p:cNvPicPr preferRelativeResize="0"/>
          <p:nvPr/>
        </p:nvPicPr>
        <p:blipFill rotWithShape="1">
          <a:blip r:embed="rId8">
            <a:alphaModFix/>
          </a:blip>
          <a:srcRect b="23044" l="0" r="0" t="19530"/>
          <a:stretch/>
        </p:blipFill>
        <p:spPr>
          <a:xfrm>
            <a:off x="311700" y="2972352"/>
            <a:ext cx="2476500" cy="1900150"/>
          </a:xfrm>
          <a:prstGeom prst="rect">
            <a:avLst/>
          </a:prstGeom>
          <a:noFill/>
          <a:ln>
            <a:noFill/>
          </a:ln>
        </p:spPr>
      </p:pic>
      <p:sp>
        <p:nvSpPr>
          <p:cNvPr id="411" name="Google Shape;411;p26"/>
          <p:cNvSpPr txBox="1"/>
          <p:nvPr/>
        </p:nvSpPr>
        <p:spPr>
          <a:xfrm>
            <a:off x="3273875" y="561725"/>
            <a:ext cx="4539600" cy="1636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Roboto"/>
              <a:buChar char="●"/>
            </a:pPr>
            <a:r>
              <a:rPr lang="en">
                <a:latin typeface="Roboto"/>
                <a:ea typeface="Roboto"/>
                <a:cs typeface="Roboto"/>
                <a:sym typeface="Roboto"/>
              </a:rPr>
              <a:t>Less sensitive than Hamam</a:t>
            </a:r>
            <a:r>
              <a:rPr lang="en">
                <a:latin typeface="Roboto"/>
                <a:ea typeface="Roboto"/>
                <a:cs typeface="Roboto"/>
                <a:sym typeface="Roboto"/>
              </a:rPr>
              <a:t>atsu SiPM</a:t>
            </a:r>
            <a:endParaRPr>
              <a:latin typeface="Roboto"/>
              <a:ea typeface="Roboto"/>
              <a:cs typeface="Roboto"/>
              <a:sym typeface="Roboto"/>
            </a:endParaRPr>
          </a:p>
          <a:p>
            <a:pPr indent="-317500" lvl="0" marL="457200" rtl="0" algn="l">
              <a:spcBef>
                <a:spcPts val="1000"/>
              </a:spcBef>
              <a:spcAft>
                <a:spcPts val="0"/>
              </a:spcAft>
              <a:buSzPts val="1400"/>
              <a:buFont typeface="Roboto"/>
              <a:buChar char="●"/>
            </a:pPr>
            <a:r>
              <a:rPr lang="en">
                <a:latin typeface="Roboto"/>
                <a:ea typeface="Roboto"/>
                <a:cs typeface="Roboto"/>
                <a:sym typeface="Roboto"/>
              </a:rPr>
              <a:t>Require external amplification</a:t>
            </a:r>
            <a:endParaRPr>
              <a:latin typeface="Roboto"/>
              <a:ea typeface="Roboto"/>
              <a:cs typeface="Roboto"/>
              <a:sym typeface="Roboto"/>
            </a:endParaRPr>
          </a:p>
          <a:p>
            <a:pPr indent="-317500" lvl="0" marL="457200" rtl="0" algn="l">
              <a:spcBef>
                <a:spcPts val="1000"/>
              </a:spcBef>
              <a:spcAft>
                <a:spcPts val="1000"/>
              </a:spcAft>
              <a:buSzPts val="1400"/>
              <a:buFont typeface="Roboto"/>
              <a:buChar char="●"/>
            </a:pPr>
            <a:r>
              <a:rPr lang="en">
                <a:latin typeface="Roboto"/>
                <a:ea typeface="Roboto"/>
                <a:cs typeface="Roboto"/>
                <a:sym typeface="Roboto"/>
              </a:rPr>
              <a:t>Characterizing noise and signal pulses</a:t>
            </a:r>
            <a:endParaRPr>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Building a Hodoscope Pack</a:t>
            </a:r>
            <a:endParaRPr/>
          </a:p>
        </p:txBody>
      </p:sp>
      <p:sp>
        <p:nvSpPr>
          <p:cNvPr id="417" name="Google Shape;417;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18" name="Google Shape;418;p27"/>
          <p:cNvPicPr preferRelativeResize="0"/>
          <p:nvPr/>
        </p:nvPicPr>
        <p:blipFill rotWithShape="1">
          <a:blip r:embed="rId4">
            <a:alphaModFix/>
          </a:blip>
          <a:srcRect b="18066" l="0" r="0" t="0"/>
          <a:stretch/>
        </p:blipFill>
        <p:spPr>
          <a:xfrm>
            <a:off x="311700" y="1152475"/>
            <a:ext cx="2752725" cy="1693488"/>
          </a:xfrm>
          <a:prstGeom prst="rect">
            <a:avLst/>
          </a:prstGeom>
          <a:noFill/>
          <a:ln>
            <a:noFill/>
          </a:ln>
        </p:spPr>
      </p:pic>
      <p:pic>
        <p:nvPicPr>
          <p:cNvPr id="419" name="Google Shape;419;p27"/>
          <p:cNvPicPr preferRelativeResize="0"/>
          <p:nvPr/>
        </p:nvPicPr>
        <p:blipFill>
          <a:blip r:embed="rId5">
            <a:alphaModFix/>
          </a:blip>
          <a:stretch>
            <a:fillRect/>
          </a:stretch>
        </p:blipFill>
        <p:spPr>
          <a:xfrm>
            <a:off x="6079572" y="1152473"/>
            <a:ext cx="2752726" cy="3670330"/>
          </a:xfrm>
          <a:prstGeom prst="rect">
            <a:avLst/>
          </a:prstGeom>
          <a:noFill/>
          <a:ln>
            <a:noFill/>
          </a:ln>
        </p:spPr>
      </p:pic>
      <p:sp>
        <p:nvSpPr>
          <p:cNvPr id="420" name="Google Shape;420;p27"/>
          <p:cNvSpPr txBox="1"/>
          <p:nvPr/>
        </p:nvSpPr>
        <p:spPr>
          <a:xfrm>
            <a:off x="3281750" y="1299825"/>
            <a:ext cx="2558400" cy="139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7"/>
          <p:cNvSpPr txBox="1"/>
          <p:nvPr/>
        </p:nvSpPr>
        <p:spPr>
          <a:xfrm>
            <a:off x="3237750" y="1152475"/>
            <a:ext cx="2668500" cy="1546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Roboto"/>
              <a:buChar char="●"/>
            </a:pPr>
            <a:r>
              <a:rPr lang="en">
                <a:latin typeface="Roboto"/>
                <a:ea typeface="Roboto"/>
                <a:cs typeface="Roboto"/>
                <a:sym typeface="Roboto"/>
              </a:rPr>
              <a:t>Ensure no photons leak between the bars</a:t>
            </a:r>
            <a:endParaRPr>
              <a:latin typeface="Roboto"/>
              <a:ea typeface="Roboto"/>
              <a:cs typeface="Roboto"/>
              <a:sym typeface="Roboto"/>
            </a:endParaRPr>
          </a:p>
          <a:p>
            <a:pPr indent="-317500" lvl="0" marL="457200" rtl="0" algn="l">
              <a:spcBef>
                <a:spcPts val="1000"/>
              </a:spcBef>
              <a:spcAft>
                <a:spcPts val="0"/>
              </a:spcAft>
              <a:buSzPts val="1400"/>
              <a:buFont typeface="Roboto"/>
              <a:buChar char="●"/>
            </a:pPr>
            <a:r>
              <a:rPr lang="en">
                <a:latin typeface="Roboto"/>
                <a:ea typeface="Roboto"/>
                <a:cs typeface="Roboto"/>
                <a:sym typeface="Roboto"/>
              </a:rPr>
              <a:t>Layers of </a:t>
            </a:r>
            <a:r>
              <a:rPr lang="en">
                <a:latin typeface="Roboto"/>
                <a:ea typeface="Roboto"/>
                <a:cs typeface="Roboto"/>
                <a:sym typeface="Roboto"/>
              </a:rPr>
              <a:t>paper:       w</a:t>
            </a:r>
            <a:r>
              <a:rPr lang="en">
                <a:latin typeface="Roboto"/>
                <a:ea typeface="Roboto"/>
                <a:cs typeface="Roboto"/>
                <a:sym typeface="Roboto"/>
              </a:rPr>
              <a:t>hite, black, white</a:t>
            </a:r>
            <a:endParaRPr>
              <a:latin typeface="Roboto"/>
              <a:ea typeface="Roboto"/>
              <a:cs typeface="Roboto"/>
              <a:sym typeface="Roboto"/>
            </a:endParaRPr>
          </a:p>
          <a:p>
            <a:pPr indent="-317500" lvl="0" marL="457200" rtl="0" algn="l">
              <a:spcBef>
                <a:spcPts val="1000"/>
              </a:spcBef>
              <a:spcAft>
                <a:spcPts val="0"/>
              </a:spcAft>
              <a:buSzPts val="1400"/>
              <a:buFont typeface="Roboto"/>
              <a:buChar char="●"/>
            </a:pPr>
            <a:r>
              <a:rPr lang="en">
                <a:latin typeface="Roboto"/>
                <a:ea typeface="Roboto"/>
                <a:cs typeface="Roboto"/>
                <a:sym typeface="Roboto"/>
              </a:rPr>
              <a:t>Wrapped in black tape</a:t>
            </a:r>
            <a:endParaRPr>
              <a:latin typeface="Roboto"/>
              <a:ea typeface="Roboto"/>
              <a:cs typeface="Roboto"/>
              <a:sym typeface="Roboto"/>
            </a:endParaRPr>
          </a:p>
          <a:p>
            <a:pPr indent="0" lvl="0" marL="914400" rtl="0" algn="l">
              <a:spcBef>
                <a:spcPts val="1000"/>
              </a:spcBef>
              <a:spcAft>
                <a:spcPts val="1000"/>
              </a:spcAft>
              <a:buNone/>
            </a:pPr>
            <a:r>
              <a:t/>
            </a:r>
            <a:endParaRPr/>
          </a:p>
        </p:txBody>
      </p:sp>
      <p:sp>
        <p:nvSpPr>
          <p:cNvPr id="422" name="Google Shape;422;p27"/>
          <p:cNvSpPr/>
          <p:nvPr/>
        </p:nvSpPr>
        <p:spPr>
          <a:xfrm>
            <a:off x="734825" y="4011200"/>
            <a:ext cx="4014900" cy="5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7"/>
          <p:cNvSpPr/>
          <p:nvPr/>
        </p:nvSpPr>
        <p:spPr>
          <a:xfrm>
            <a:off x="734825" y="3181900"/>
            <a:ext cx="4014900" cy="5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7"/>
          <p:cNvSpPr/>
          <p:nvPr/>
        </p:nvSpPr>
        <p:spPr>
          <a:xfrm>
            <a:off x="538950" y="3760275"/>
            <a:ext cx="4443600" cy="85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7"/>
          <p:cNvSpPr/>
          <p:nvPr/>
        </p:nvSpPr>
        <p:spPr>
          <a:xfrm>
            <a:off x="538950" y="3846075"/>
            <a:ext cx="4443600" cy="858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7"/>
          <p:cNvSpPr/>
          <p:nvPr/>
        </p:nvSpPr>
        <p:spPr>
          <a:xfrm>
            <a:off x="538950" y="3925400"/>
            <a:ext cx="4443600" cy="85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7"/>
          <p:cNvSpPr/>
          <p:nvPr/>
        </p:nvSpPr>
        <p:spPr>
          <a:xfrm>
            <a:off x="520475" y="2980725"/>
            <a:ext cx="4443600" cy="85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7"/>
          <p:cNvSpPr/>
          <p:nvPr/>
        </p:nvSpPr>
        <p:spPr>
          <a:xfrm>
            <a:off x="520475" y="3066525"/>
            <a:ext cx="4443600" cy="858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7"/>
          <p:cNvSpPr/>
          <p:nvPr/>
        </p:nvSpPr>
        <p:spPr>
          <a:xfrm>
            <a:off x="520475" y="3145850"/>
            <a:ext cx="4443600" cy="85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7"/>
          <p:cNvSpPr/>
          <p:nvPr/>
        </p:nvSpPr>
        <p:spPr>
          <a:xfrm>
            <a:off x="538950" y="4546300"/>
            <a:ext cx="4443600" cy="85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7"/>
          <p:cNvSpPr/>
          <p:nvPr/>
        </p:nvSpPr>
        <p:spPr>
          <a:xfrm>
            <a:off x="538950" y="4632100"/>
            <a:ext cx="4443600" cy="858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7"/>
          <p:cNvSpPr/>
          <p:nvPr/>
        </p:nvSpPr>
        <p:spPr>
          <a:xfrm>
            <a:off x="538950" y="4711425"/>
            <a:ext cx="4443600" cy="85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7"/>
          <p:cNvSpPr/>
          <p:nvPr/>
        </p:nvSpPr>
        <p:spPr>
          <a:xfrm>
            <a:off x="1968275" y="3372700"/>
            <a:ext cx="256446" cy="239274"/>
          </a:xfrm>
          <a:prstGeom prst="irregularSeal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7"/>
          <p:cNvSpPr/>
          <p:nvPr/>
        </p:nvSpPr>
        <p:spPr>
          <a:xfrm>
            <a:off x="2163650" y="3226150"/>
            <a:ext cx="2894125" cy="537300"/>
          </a:xfrm>
          <a:custGeom>
            <a:rect b="b" l="l" r="r" t="t"/>
            <a:pathLst>
              <a:path extrusionOk="0" h="21492" w="115765">
                <a:moveTo>
                  <a:pt x="0" y="8304"/>
                </a:moveTo>
                <a:lnTo>
                  <a:pt x="13189" y="489"/>
                </a:lnTo>
                <a:lnTo>
                  <a:pt x="59592" y="21492"/>
                </a:lnTo>
                <a:lnTo>
                  <a:pt x="95739" y="0"/>
                </a:lnTo>
                <a:lnTo>
                  <a:pt x="115765" y="11235"/>
                </a:lnTo>
              </a:path>
            </a:pathLst>
          </a:custGeom>
          <a:noFill/>
          <a:ln cap="flat" cmpd="sng" w="9525">
            <a:solidFill>
              <a:schemeClr val="dk2"/>
            </a:solidFill>
            <a:prstDash val="solid"/>
            <a:round/>
            <a:headEnd len="med" w="med" type="none"/>
            <a:tailEnd len="med" w="med" type="none"/>
          </a:ln>
        </p:spPr>
      </p:sp>
      <p:sp>
        <p:nvSpPr>
          <p:cNvPr id="435" name="Google Shape;435;p27"/>
          <p:cNvSpPr/>
          <p:nvPr/>
        </p:nvSpPr>
        <p:spPr>
          <a:xfrm rot="2935109">
            <a:off x="4196646" y="4241673"/>
            <a:ext cx="256469" cy="239284"/>
          </a:xfrm>
          <a:prstGeom prst="irregularSeal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6" name="Google Shape;436;p27"/>
          <p:cNvCxnSpPr/>
          <p:nvPr/>
        </p:nvCxnSpPr>
        <p:spPr>
          <a:xfrm rot="10800000">
            <a:off x="4274025" y="4016450"/>
            <a:ext cx="48900" cy="272100"/>
          </a:xfrm>
          <a:prstGeom prst="straightConnector1">
            <a:avLst/>
          </a:prstGeom>
          <a:noFill/>
          <a:ln cap="flat" cmpd="sng" w="9525">
            <a:solidFill>
              <a:schemeClr val="dk2"/>
            </a:solidFill>
            <a:prstDash val="solid"/>
            <a:round/>
            <a:headEnd len="med" w="med" type="none"/>
            <a:tailEnd len="med" w="med" type="none"/>
          </a:ln>
        </p:spPr>
      </p:cxnSp>
      <p:cxnSp>
        <p:nvCxnSpPr>
          <p:cNvPr id="437" name="Google Shape;437;p27"/>
          <p:cNvCxnSpPr/>
          <p:nvPr/>
        </p:nvCxnSpPr>
        <p:spPr>
          <a:xfrm rot="10800000">
            <a:off x="4176525" y="3883425"/>
            <a:ext cx="97500" cy="1416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28"/>
          <p:cNvSpPr txBox="1"/>
          <p:nvPr>
            <p:ph type="title"/>
          </p:nvPr>
        </p:nvSpPr>
        <p:spPr>
          <a:xfrm>
            <a:off x="311700" y="2862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Designing and Testing SiPM Mounts</a:t>
            </a:r>
            <a:endParaRPr/>
          </a:p>
        </p:txBody>
      </p:sp>
      <p:sp>
        <p:nvSpPr>
          <p:cNvPr id="443" name="Google Shape;443;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44" name="Google Shape;444;p28"/>
          <p:cNvPicPr preferRelativeResize="0"/>
          <p:nvPr/>
        </p:nvPicPr>
        <p:blipFill rotWithShape="1">
          <a:blip r:embed="rId3">
            <a:alphaModFix/>
          </a:blip>
          <a:srcRect b="12374" l="0" r="0" t="11336"/>
          <a:stretch/>
        </p:blipFill>
        <p:spPr>
          <a:xfrm>
            <a:off x="311700" y="3033675"/>
            <a:ext cx="2949950" cy="1680875"/>
          </a:xfrm>
          <a:prstGeom prst="rect">
            <a:avLst/>
          </a:prstGeom>
          <a:noFill/>
          <a:ln>
            <a:noFill/>
          </a:ln>
        </p:spPr>
      </p:pic>
      <p:pic>
        <p:nvPicPr>
          <p:cNvPr id="445" name="Google Shape;445;p28"/>
          <p:cNvPicPr preferRelativeResize="0"/>
          <p:nvPr/>
        </p:nvPicPr>
        <p:blipFill>
          <a:blip r:embed="rId4">
            <a:alphaModFix/>
          </a:blip>
          <a:stretch>
            <a:fillRect/>
          </a:stretch>
        </p:blipFill>
        <p:spPr>
          <a:xfrm>
            <a:off x="3347125" y="858975"/>
            <a:ext cx="5882350" cy="3855574"/>
          </a:xfrm>
          <a:prstGeom prst="rect">
            <a:avLst/>
          </a:prstGeom>
          <a:noFill/>
          <a:ln>
            <a:noFill/>
          </a:ln>
        </p:spPr>
      </p:pic>
      <p:pic>
        <p:nvPicPr>
          <p:cNvPr id="446" name="Google Shape;446;p28"/>
          <p:cNvPicPr preferRelativeResize="0"/>
          <p:nvPr/>
        </p:nvPicPr>
        <p:blipFill>
          <a:blip r:embed="rId5">
            <a:alphaModFix/>
          </a:blip>
          <a:stretch>
            <a:fillRect/>
          </a:stretch>
        </p:blipFill>
        <p:spPr>
          <a:xfrm>
            <a:off x="7417300" y="2723525"/>
            <a:ext cx="1603850" cy="849967"/>
          </a:xfrm>
          <a:prstGeom prst="rect">
            <a:avLst/>
          </a:prstGeom>
          <a:noFill/>
          <a:ln cap="flat" cmpd="sng" w="9525">
            <a:solidFill>
              <a:srgbClr val="1800D7"/>
            </a:solidFill>
            <a:prstDash val="solid"/>
            <a:round/>
            <a:headEnd len="sm" w="sm" type="none"/>
            <a:tailEnd len="sm" w="sm" type="none"/>
          </a:ln>
        </p:spPr>
      </p:pic>
      <p:pic>
        <p:nvPicPr>
          <p:cNvPr id="447" name="Google Shape;447;p28"/>
          <p:cNvPicPr preferRelativeResize="0"/>
          <p:nvPr/>
        </p:nvPicPr>
        <p:blipFill rotWithShape="1">
          <a:blip r:embed="rId6">
            <a:alphaModFix/>
          </a:blip>
          <a:srcRect b="18712" l="0" r="0" t="32835"/>
          <a:stretch/>
        </p:blipFill>
        <p:spPr>
          <a:xfrm>
            <a:off x="311700" y="1053150"/>
            <a:ext cx="2949950" cy="190579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Electronics Flow</a:t>
            </a:r>
            <a:endParaRPr/>
          </a:p>
        </p:txBody>
      </p:sp>
      <p:sp>
        <p:nvSpPr>
          <p:cNvPr id="453" name="Google Shape;453;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54" name="Google Shape;454;p29"/>
          <p:cNvSpPr/>
          <p:nvPr/>
        </p:nvSpPr>
        <p:spPr>
          <a:xfrm rot="-5400000">
            <a:off x="1154375" y="628775"/>
            <a:ext cx="231900" cy="180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9"/>
          <p:cNvSpPr/>
          <p:nvPr/>
        </p:nvSpPr>
        <p:spPr>
          <a:xfrm rot="-5400000">
            <a:off x="1836175" y="1923000"/>
            <a:ext cx="1365900" cy="317400"/>
          </a:xfrm>
          <a:prstGeom prst="rect">
            <a:avLst/>
          </a:prstGeom>
          <a:solidFill>
            <a:schemeClr val="lt2"/>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9"/>
          <p:cNvSpPr/>
          <p:nvPr/>
        </p:nvSpPr>
        <p:spPr>
          <a:xfrm rot="-5400000">
            <a:off x="3111825" y="1181650"/>
            <a:ext cx="1340100" cy="1836900"/>
          </a:xfrm>
          <a:prstGeom prst="rect">
            <a:avLst/>
          </a:prstGeom>
          <a:solidFill>
            <a:schemeClr val="lt2"/>
          </a:solid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9"/>
          <p:cNvSpPr/>
          <p:nvPr/>
        </p:nvSpPr>
        <p:spPr>
          <a:xfrm rot="-5400000">
            <a:off x="1154375" y="997625"/>
            <a:ext cx="231900" cy="180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9"/>
          <p:cNvSpPr/>
          <p:nvPr/>
        </p:nvSpPr>
        <p:spPr>
          <a:xfrm rot="-5400000">
            <a:off x="1154375" y="1366475"/>
            <a:ext cx="231900" cy="180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9"/>
          <p:cNvSpPr/>
          <p:nvPr/>
        </p:nvSpPr>
        <p:spPr>
          <a:xfrm rot="-5400000">
            <a:off x="1154375" y="1735325"/>
            <a:ext cx="231900" cy="180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9"/>
          <p:cNvSpPr/>
          <p:nvPr/>
        </p:nvSpPr>
        <p:spPr>
          <a:xfrm rot="-5400000">
            <a:off x="5047450" y="1181650"/>
            <a:ext cx="1340100" cy="1836900"/>
          </a:xfrm>
          <a:prstGeom prst="rect">
            <a:avLst/>
          </a:prstGeom>
          <a:solidFill>
            <a:schemeClr val="lt2"/>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9"/>
          <p:cNvSpPr/>
          <p:nvPr/>
        </p:nvSpPr>
        <p:spPr>
          <a:xfrm rot="-5400000">
            <a:off x="6983075" y="1181650"/>
            <a:ext cx="1340100" cy="1836900"/>
          </a:xfrm>
          <a:prstGeom prst="rect">
            <a:avLst/>
          </a:prstGeom>
          <a:solidFill>
            <a:schemeClr val="lt2"/>
          </a:solid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62" name="Google Shape;462;p29"/>
          <p:cNvCxnSpPr/>
          <p:nvPr/>
        </p:nvCxnSpPr>
        <p:spPr>
          <a:xfrm flipH="1" rot="10800000">
            <a:off x="2677825" y="1531775"/>
            <a:ext cx="185700" cy="1500"/>
          </a:xfrm>
          <a:prstGeom prst="straightConnector1">
            <a:avLst/>
          </a:prstGeom>
          <a:noFill/>
          <a:ln cap="flat" cmpd="sng" w="9525">
            <a:solidFill>
              <a:schemeClr val="dk2"/>
            </a:solidFill>
            <a:prstDash val="solid"/>
            <a:round/>
            <a:headEnd len="med" w="med" type="none"/>
            <a:tailEnd len="med" w="med" type="none"/>
          </a:ln>
        </p:spPr>
      </p:cxnSp>
      <p:cxnSp>
        <p:nvCxnSpPr>
          <p:cNvPr id="463" name="Google Shape;463;p29"/>
          <p:cNvCxnSpPr/>
          <p:nvPr/>
        </p:nvCxnSpPr>
        <p:spPr>
          <a:xfrm flipH="1" rot="10800000">
            <a:off x="2677825" y="1901375"/>
            <a:ext cx="185700" cy="1500"/>
          </a:xfrm>
          <a:prstGeom prst="straightConnector1">
            <a:avLst/>
          </a:prstGeom>
          <a:noFill/>
          <a:ln cap="flat" cmpd="sng" w="9525">
            <a:solidFill>
              <a:schemeClr val="dk2"/>
            </a:solidFill>
            <a:prstDash val="solid"/>
            <a:round/>
            <a:headEnd len="med" w="med" type="none"/>
            <a:tailEnd len="med" w="med" type="none"/>
          </a:ln>
        </p:spPr>
      </p:cxnSp>
      <p:cxnSp>
        <p:nvCxnSpPr>
          <p:cNvPr id="464" name="Google Shape;464;p29"/>
          <p:cNvCxnSpPr/>
          <p:nvPr/>
        </p:nvCxnSpPr>
        <p:spPr>
          <a:xfrm flipH="1" rot="10800000">
            <a:off x="2677825" y="2270975"/>
            <a:ext cx="185700" cy="1500"/>
          </a:xfrm>
          <a:prstGeom prst="straightConnector1">
            <a:avLst/>
          </a:prstGeom>
          <a:noFill/>
          <a:ln cap="flat" cmpd="sng" w="9525">
            <a:solidFill>
              <a:schemeClr val="dk2"/>
            </a:solidFill>
            <a:prstDash val="solid"/>
            <a:round/>
            <a:headEnd len="med" w="med" type="none"/>
            <a:tailEnd len="med" w="med" type="none"/>
          </a:ln>
        </p:spPr>
      </p:cxnSp>
      <p:cxnSp>
        <p:nvCxnSpPr>
          <p:cNvPr id="465" name="Google Shape;465;p29"/>
          <p:cNvCxnSpPr/>
          <p:nvPr/>
        </p:nvCxnSpPr>
        <p:spPr>
          <a:xfrm flipH="1" rot="10800000">
            <a:off x="2677825" y="2640575"/>
            <a:ext cx="185700" cy="1500"/>
          </a:xfrm>
          <a:prstGeom prst="straightConnector1">
            <a:avLst/>
          </a:prstGeom>
          <a:noFill/>
          <a:ln cap="flat" cmpd="sng" w="9525">
            <a:solidFill>
              <a:schemeClr val="dk2"/>
            </a:solidFill>
            <a:prstDash val="solid"/>
            <a:round/>
            <a:headEnd len="med" w="med" type="none"/>
            <a:tailEnd len="med" w="med" type="none"/>
          </a:ln>
        </p:spPr>
      </p:cxnSp>
      <p:cxnSp>
        <p:nvCxnSpPr>
          <p:cNvPr id="466" name="Google Shape;466;p29"/>
          <p:cNvCxnSpPr/>
          <p:nvPr/>
        </p:nvCxnSpPr>
        <p:spPr>
          <a:xfrm flipH="1" rot="10800000">
            <a:off x="4700325" y="1532375"/>
            <a:ext cx="95400" cy="300"/>
          </a:xfrm>
          <a:prstGeom prst="straightConnector1">
            <a:avLst/>
          </a:prstGeom>
          <a:noFill/>
          <a:ln cap="flat" cmpd="sng" w="9525">
            <a:solidFill>
              <a:schemeClr val="dk2"/>
            </a:solidFill>
            <a:prstDash val="solid"/>
            <a:round/>
            <a:headEnd len="med" w="med" type="none"/>
            <a:tailEnd len="med" w="med" type="none"/>
          </a:ln>
        </p:spPr>
      </p:cxnSp>
      <p:cxnSp>
        <p:nvCxnSpPr>
          <p:cNvPr id="467" name="Google Shape;467;p29"/>
          <p:cNvCxnSpPr/>
          <p:nvPr/>
        </p:nvCxnSpPr>
        <p:spPr>
          <a:xfrm flipH="1" rot="10800000">
            <a:off x="4700325" y="1901975"/>
            <a:ext cx="95400" cy="300"/>
          </a:xfrm>
          <a:prstGeom prst="straightConnector1">
            <a:avLst/>
          </a:prstGeom>
          <a:noFill/>
          <a:ln cap="flat" cmpd="sng" w="9525">
            <a:solidFill>
              <a:schemeClr val="dk2"/>
            </a:solidFill>
            <a:prstDash val="solid"/>
            <a:round/>
            <a:headEnd len="med" w="med" type="none"/>
            <a:tailEnd len="med" w="med" type="none"/>
          </a:ln>
        </p:spPr>
      </p:cxnSp>
      <p:cxnSp>
        <p:nvCxnSpPr>
          <p:cNvPr id="468" name="Google Shape;468;p29"/>
          <p:cNvCxnSpPr/>
          <p:nvPr/>
        </p:nvCxnSpPr>
        <p:spPr>
          <a:xfrm flipH="1" rot="10800000">
            <a:off x="4701988" y="2272475"/>
            <a:ext cx="95400" cy="300"/>
          </a:xfrm>
          <a:prstGeom prst="straightConnector1">
            <a:avLst/>
          </a:prstGeom>
          <a:noFill/>
          <a:ln cap="flat" cmpd="sng" w="9525">
            <a:solidFill>
              <a:schemeClr val="dk2"/>
            </a:solidFill>
            <a:prstDash val="solid"/>
            <a:round/>
            <a:headEnd len="med" w="med" type="none"/>
            <a:tailEnd len="med" w="med" type="none"/>
          </a:ln>
        </p:spPr>
      </p:cxnSp>
      <p:cxnSp>
        <p:nvCxnSpPr>
          <p:cNvPr id="469" name="Google Shape;469;p29"/>
          <p:cNvCxnSpPr/>
          <p:nvPr/>
        </p:nvCxnSpPr>
        <p:spPr>
          <a:xfrm flipH="1" rot="10800000">
            <a:off x="4700325" y="2639675"/>
            <a:ext cx="95400" cy="300"/>
          </a:xfrm>
          <a:prstGeom prst="straightConnector1">
            <a:avLst/>
          </a:prstGeom>
          <a:noFill/>
          <a:ln cap="flat" cmpd="sng" w="9525">
            <a:solidFill>
              <a:schemeClr val="dk2"/>
            </a:solidFill>
            <a:prstDash val="solid"/>
            <a:round/>
            <a:headEnd len="med" w="med" type="none"/>
            <a:tailEnd len="med" w="med" type="none"/>
          </a:ln>
        </p:spPr>
      </p:cxnSp>
      <p:cxnSp>
        <p:nvCxnSpPr>
          <p:cNvPr id="470" name="Google Shape;470;p29"/>
          <p:cNvCxnSpPr/>
          <p:nvPr/>
        </p:nvCxnSpPr>
        <p:spPr>
          <a:xfrm flipH="1" rot="10800000">
            <a:off x="6635950" y="1533125"/>
            <a:ext cx="95400" cy="300"/>
          </a:xfrm>
          <a:prstGeom prst="straightConnector1">
            <a:avLst/>
          </a:prstGeom>
          <a:noFill/>
          <a:ln cap="flat" cmpd="sng" w="9525">
            <a:solidFill>
              <a:schemeClr val="dk2"/>
            </a:solidFill>
            <a:prstDash val="solid"/>
            <a:round/>
            <a:headEnd len="med" w="med" type="none"/>
            <a:tailEnd len="med" w="med" type="none"/>
          </a:ln>
        </p:spPr>
      </p:cxnSp>
      <p:cxnSp>
        <p:nvCxnSpPr>
          <p:cNvPr id="471" name="Google Shape;471;p29"/>
          <p:cNvCxnSpPr/>
          <p:nvPr/>
        </p:nvCxnSpPr>
        <p:spPr>
          <a:xfrm flipH="1" rot="10800000">
            <a:off x="6635950" y="1901975"/>
            <a:ext cx="95400" cy="300"/>
          </a:xfrm>
          <a:prstGeom prst="straightConnector1">
            <a:avLst/>
          </a:prstGeom>
          <a:noFill/>
          <a:ln cap="flat" cmpd="sng" w="9525">
            <a:solidFill>
              <a:schemeClr val="dk2"/>
            </a:solidFill>
            <a:prstDash val="solid"/>
            <a:round/>
            <a:headEnd len="med" w="med" type="none"/>
            <a:tailEnd len="med" w="med" type="none"/>
          </a:ln>
        </p:spPr>
      </p:cxnSp>
      <p:cxnSp>
        <p:nvCxnSpPr>
          <p:cNvPr id="472" name="Google Shape;472;p29"/>
          <p:cNvCxnSpPr/>
          <p:nvPr/>
        </p:nvCxnSpPr>
        <p:spPr>
          <a:xfrm flipH="1" rot="10800000">
            <a:off x="6635950" y="2272775"/>
            <a:ext cx="95400" cy="300"/>
          </a:xfrm>
          <a:prstGeom prst="straightConnector1">
            <a:avLst/>
          </a:prstGeom>
          <a:noFill/>
          <a:ln cap="flat" cmpd="sng" w="9525">
            <a:solidFill>
              <a:schemeClr val="dk2"/>
            </a:solidFill>
            <a:prstDash val="solid"/>
            <a:round/>
            <a:headEnd len="med" w="med" type="none"/>
            <a:tailEnd len="med" w="med" type="none"/>
          </a:ln>
        </p:spPr>
      </p:cxnSp>
      <p:cxnSp>
        <p:nvCxnSpPr>
          <p:cNvPr id="473" name="Google Shape;473;p29"/>
          <p:cNvCxnSpPr/>
          <p:nvPr/>
        </p:nvCxnSpPr>
        <p:spPr>
          <a:xfrm flipH="1" rot="10800000">
            <a:off x="6635950" y="2639675"/>
            <a:ext cx="95400" cy="300"/>
          </a:xfrm>
          <a:prstGeom prst="straightConnector1">
            <a:avLst/>
          </a:prstGeom>
          <a:noFill/>
          <a:ln cap="flat" cmpd="sng" w="9525">
            <a:solidFill>
              <a:schemeClr val="dk2"/>
            </a:solidFill>
            <a:prstDash val="solid"/>
            <a:round/>
            <a:headEnd len="med" w="med" type="none"/>
            <a:tailEnd len="med" w="med" type="none"/>
          </a:ln>
        </p:spPr>
      </p:cxnSp>
      <p:sp>
        <p:nvSpPr>
          <p:cNvPr id="474" name="Google Shape;474;p29"/>
          <p:cNvSpPr txBox="1"/>
          <p:nvPr/>
        </p:nvSpPr>
        <p:spPr>
          <a:xfrm>
            <a:off x="3246750" y="1733400"/>
            <a:ext cx="1062600" cy="69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Amplifier Board</a:t>
            </a:r>
            <a:endParaRPr>
              <a:solidFill>
                <a:schemeClr val="dk1"/>
              </a:solidFill>
              <a:latin typeface="Roboto"/>
              <a:ea typeface="Roboto"/>
              <a:cs typeface="Roboto"/>
              <a:sym typeface="Roboto"/>
            </a:endParaRPr>
          </a:p>
          <a:p>
            <a:pPr indent="0" lvl="0" marL="0" rtl="0" algn="ctr">
              <a:spcBef>
                <a:spcPts val="0"/>
              </a:spcBef>
              <a:spcAft>
                <a:spcPts val="0"/>
              </a:spcAft>
              <a:buNone/>
            </a:pPr>
            <a:r>
              <a:t/>
            </a:r>
            <a:endParaRPr>
              <a:latin typeface="Roboto"/>
              <a:ea typeface="Roboto"/>
              <a:cs typeface="Roboto"/>
              <a:sym typeface="Roboto"/>
            </a:endParaRPr>
          </a:p>
        </p:txBody>
      </p:sp>
      <p:sp>
        <p:nvSpPr>
          <p:cNvPr id="475" name="Google Shape;475;p29"/>
          <p:cNvSpPr txBox="1"/>
          <p:nvPr/>
        </p:nvSpPr>
        <p:spPr>
          <a:xfrm>
            <a:off x="5185375" y="1724525"/>
            <a:ext cx="1062600" cy="69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oboto"/>
                <a:ea typeface="Roboto"/>
                <a:cs typeface="Roboto"/>
                <a:sym typeface="Roboto"/>
              </a:rPr>
              <a:t>Digitizer</a:t>
            </a:r>
            <a:r>
              <a:rPr lang="en">
                <a:solidFill>
                  <a:schemeClr val="dk1"/>
                </a:solidFill>
                <a:latin typeface="Roboto"/>
                <a:ea typeface="Roboto"/>
                <a:cs typeface="Roboto"/>
                <a:sym typeface="Roboto"/>
              </a:rPr>
              <a:t> Board</a:t>
            </a:r>
            <a:endParaRPr>
              <a:solidFill>
                <a:schemeClr val="dk1"/>
              </a:solidFill>
              <a:latin typeface="Roboto"/>
              <a:ea typeface="Roboto"/>
              <a:cs typeface="Roboto"/>
              <a:sym typeface="Roboto"/>
            </a:endParaRPr>
          </a:p>
          <a:p>
            <a:pPr indent="0" lvl="0" marL="0" rtl="0" algn="ctr">
              <a:spcBef>
                <a:spcPts val="0"/>
              </a:spcBef>
              <a:spcAft>
                <a:spcPts val="0"/>
              </a:spcAft>
              <a:buNone/>
            </a:pPr>
            <a:r>
              <a:t/>
            </a:r>
            <a:endParaRPr>
              <a:latin typeface="Roboto"/>
              <a:ea typeface="Roboto"/>
              <a:cs typeface="Roboto"/>
              <a:sym typeface="Roboto"/>
            </a:endParaRPr>
          </a:p>
        </p:txBody>
      </p:sp>
      <p:sp>
        <p:nvSpPr>
          <p:cNvPr id="476" name="Google Shape;476;p29"/>
          <p:cNvSpPr txBox="1"/>
          <p:nvPr/>
        </p:nvSpPr>
        <p:spPr>
          <a:xfrm>
            <a:off x="7119325" y="1724525"/>
            <a:ext cx="1062600" cy="69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oboto"/>
                <a:ea typeface="Roboto"/>
                <a:cs typeface="Roboto"/>
                <a:sym typeface="Roboto"/>
              </a:rPr>
              <a:t>Raspberry Pi Pico</a:t>
            </a:r>
            <a:endParaRPr>
              <a:solidFill>
                <a:schemeClr val="dk1"/>
              </a:solidFill>
              <a:latin typeface="Roboto"/>
              <a:ea typeface="Roboto"/>
              <a:cs typeface="Roboto"/>
              <a:sym typeface="Roboto"/>
            </a:endParaRPr>
          </a:p>
          <a:p>
            <a:pPr indent="0" lvl="0" marL="0" rtl="0" algn="ctr">
              <a:spcBef>
                <a:spcPts val="0"/>
              </a:spcBef>
              <a:spcAft>
                <a:spcPts val="0"/>
              </a:spcAft>
              <a:buNone/>
            </a:pPr>
            <a:r>
              <a:t/>
            </a:r>
            <a:endParaRPr>
              <a:latin typeface="Roboto"/>
              <a:ea typeface="Roboto"/>
              <a:cs typeface="Roboto"/>
              <a:sym typeface="Roboto"/>
            </a:endParaRPr>
          </a:p>
        </p:txBody>
      </p:sp>
      <p:sp>
        <p:nvSpPr>
          <p:cNvPr id="477" name="Google Shape;477;p29"/>
          <p:cNvSpPr/>
          <p:nvPr/>
        </p:nvSpPr>
        <p:spPr>
          <a:xfrm>
            <a:off x="2441275" y="1456900"/>
            <a:ext cx="155700" cy="1557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9"/>
          <p:cNvSpPr/>
          <p:nvPr/>
        </p:nvSpPr>
        <p:spPr>
          <a:xfrm>
            <a:off x="2441275" y="1812538"/>
            <a:ext cx="155700" cy="1557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9"/>
          <p:cNvSpPr/>
          <p:nvPr/>
        </p:nvSpPr>
        <p:spPr>
          <a:xfrm>
            <a:off x="2441275" y="2168200"/>
            <a:ext cx="155700" cy="1557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9"/>
          <p:cNvSpPr/>
          <p:nvPr/>
        </p:nvSpPr>
        <p:spPr>
          <a:xfrm>
            <a:off x="2441325" y="2523875"/>
            <a:ext cx="155700" cy="1557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1" name="Google Shape;481;p29"/>
          <p:cNvPicPr preferRelativeResize="0"/>
          <p:nvPr/>
        </p:nvPicPr>
        <p:blipFill rotWithShape="1">
          <a:blip r:embed="rId4">
            <a:alphaModFix/>
          </a:blip>
          <a:srcRect b="28055" l="0" r="0" t="12441"/>
          <a:stretch/>
        </p:blipFill>
        <p:spPr>
          <a:xfrm>
            <a:off x="365825" y="3010175"/>
            <a:ext cx="2312000" cy="186376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85" name="Shape 485"/>
        <p:cNvGrpSpPr/>
        <p:nvPr/>
      </p:nvGrpSpPr>
      <p:grpSpPr>
        <a:xfrm>
          <a:off x="0" y="0"/>
          <a:ext cx="0" cy="0"/>
          <a:chOff x="0" y="0"/>
          <a:chExt cx="0" cy="0"/>
        </a:xfrm>
      </p:grpSpPr>
      <p:sp>
        <p:nvSpPr>
          <p:cNvPr id="486" name="Google Shape;486;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Amplifier Board</a:t>
            </a:r>
            <a:endParaRPr/>
          </a:p>
        </p:txBody>
      </p:sp>
      <p:sp>
        <p:nvSpPr>
          <p:cNvPr id="487" name="Google Shape;487;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88" name="Google Shape;488;p30"/>
          <p:cNvPicPr preferRelativeResize="0"/>
          <p:nvPr/>
        </p:nvPicPr>
        <p:blipFill rotWithShape="1">
          <a:blip r:embed="rId3">
            <a:alphaModFix/>
          </a:blip>
          <a:srcRect b="1127" l="0" r="0" t="0"/>
          <a:stretch/>
        </p:blipFill>
        <p:spPr>
          <a:xfrm>
            <a:off x="4140900" y="170776"/>
            <a:ext cx="4815675" cy="3360650"/>
          </a:xfrm>
          <a:prstGeom prst="rect">
            <a:avLst/>
          </a:prstGeom>
          <a:noFill/>
          <a:ln>
            <a:noFill/>
          </a:ln>
        </p:spPr>
      </p:pic>
      <p:sp>
        <p:nvSpPr>
          <p:cNvPr id="489" name="Google Shape;489;p30"/>
          <p:cNvSpPr txBox="1"/>
          <p:nvPr>
            <p:ph idx="1" type="body"/>
          </p:nvPr>
        </p:nvSpPr>
        <p:spPr>
          <a:xfrm>
            <a:off x="0" y="1115425"/>
            <a:ext cx="4140900" cy="36783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Currently in the troubleshooting stage</a:t>
            </a:r>
            <a:endParaRPr/>
          </a:p>
          <a:p>
            <a:pPr indent="-342900" lvl="0" marL="457200" rtl="0" algn="l">
              <a:spcBef>
                <a:spcPts val="1000"/>
              </a:spcBef>
              <a:spcAft>
                <a:spcPts val="0"/>
              </a:spcAft>
              <a:buSzPts val="1800"/>
              <a:buChar char="●"/>
            </a:pPr>
            <a:r>
              <a:rPr lang="en"/>
              <a:t>It is responds to bright LED pulses but not dimmer events such as cosmics or radioactive sources</a:t>
            </a:r>
            <a:endParaRPr/>
          </a:p>
          <a:p>
            <a:pPr indent="-342900" lvl="0" marL="457200" rtl="0" algn="l">
              <a:spcBef>
                <a:spcPts val="1000"/>
              </a:spcBef>
              <a:spcAft>
                <a:spcPts val="0"/>
              </a:spcAft>
              <a:buSzPts val="1800"/>
              <a:buChar char="●"/>
            </a:pPr>
            <a:r>
              <a:rPr lang="en"/>
              <a:t>Two possibilities:</a:t>
            </a:r>
            <a:endParaRPr/>
          </a:p>
          <a:p>
            <a:pPr indent="-317500" lvl="1" marL="914400" rtl="0" algn="l">
              <a:spcBef>
                <a:spcPts val="1000"/>
              </a:spcBef>
              <a:spcAft>
                <a:spcPts val="0"/>
              </a:spcAft>
              <a:buSzPts val="1400"/>
              <a:buAutoNum type="alphaLcPeriod"/>
            </a:pPr>
            <a:r>
              <a:rPr lang="en"/>
              <a:t>The board isn’t amplifying the signal enough</a:t>
            </a:r>
            <a:endParaRPr/>
          </a:p>
          <a:p>
            <a:pPr indent="-317500" lvl="1" marL="914400" rtl="0" algn="l">
              <a:spcBef>
                <a:spcPts val="1000"/>
              </a:spcBef>
              <a:spcAft>
                <a:spcPts val="1000"/>
              </a:spcAft>
              <a:buSzPts val="1400"/>
              <a:buAutoNum type="alphaLcPeriod"/>
            </a:pPr>
            <a:r>
              <a:rPr lang="en"/>
              <a:t>The SiPMs aren’t sensitive enough to pick up on small muon events (in a large bar)</a:t>
            </a:r>
            <a:endParaRPr/>
          </a:p>
        </p:txBody>
      </p:sp>
      <p:pic>
        <p:nvPicPr>
          <p:cNvPr id="490" name="Google Shape;490;p30"/>
          <p:cNvPicPr preferRelativeResize="0"/>
          <p:nvPr/>
        </p:nvPicPr>
        <p:blipFill rotWithShape="1">
          <a:blip r:embed="rId4">
            <a:alphaModFix/>
          </a:blip>
          <a:srcRect b="18376" l="7854" r="5931" t="2988"/>
          <a:stretch/>
        </p:blipFill>
        <p:spPr>
          <a:xfrm>
            <a:off x="5954075" y="3302549"/>
            <a:ext cx="2578250" cy="175428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31"/>
          <p:cNvSpPr txBox="1"/>
          <p:nvPr>
            <p:ph type="title"/>
          </p:nvPr>
        </p:nvSpPr>
        <p:spPr>
          <a:xfrm>
            <a:off x="311700" y="445025"/>
            <a:ext cx="3820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Amplifier Board Overview</a:t>
            </a:r>
            <a:endParaRPr/>
          </a:p>
        </p:txBody>
      </p:sp>
      <p:sp>
        <p:nvSpPr>
          <p:cNvPr id="496" name="Google Shape;496;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97" name="Google Shape;497;p31"/>
          <p:cNvSpPr txBox="1"/>
          <p:nvPr>
            <p:ph idx="1" type="body"/>
          </p:nvPr>
        </p:nvSpPr>
        <p:spPr>
          <a:xfrm>
            <a:off x="234875" y="1277300"/>
            <a:ext cx="3307200" cy="12333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1000"/>
              </a:spcAft>
              <a:buSzPts val="1800"/>
              <a:buChar char="●"/>
            </a:pPr>
            <a:r>
              <a:rPr lang="en"/>
              <a:t>Converts a time-varying current to an amplified voltage signal</a:t>
            </a:r>
            <a:endParaRPr/>
          </a:p>
        </p:txBody>
      </p:sp>
      <p:pic>
        <p:nvPicPr>
          <p:cNvPr id="498" name="Google Shape;498;p31"/>
          <p:cNvPicPr preferRelativeResize="0"/>
          <p:nvPr/>
        </p:nvPicPr>
        <p:blipFill rotWithShape="1">
          <a:blip r:embed="rId3">
            <a:alphaModFix/>
          </a:blip>
          <a:srcRect b="5355" l="2578" r="3647" t="4188"/>
          <a:stretch/>
        </p:blipFill>
        <p:spPr>
          <a:xfrm>
            <a:off x="4837030" y="445025"/>
            <a:ext cx="3997744" cy="1745740"/>
          </a:xfrm>
          <a:prstGeom prst="rect">
            <a:avLst/>
          </a:prstGeom>
          <a:noFill/>
          <a:ln>
            <a:noFill/>
          </a:ln>
        </p:spPr>
      </p:pic>
      <p:sp>
        <p:nvSpPr>
          <p:cNvPr id="499" name="Google Shape;499;p31"/>
          <p:cNvSpPr txBox="1"/>
          <p:nvPr/>
        </p:nvSpPr>
        <p:spPr>
          <a:xfrm>
            <a:off x="6850415" y="2190784"/>
            <a:ext cx="2189100" cy="37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4"/>
                </a:solidFill>
                <a:latin typeface="Roboto Medium"/>
                <a:ea typeface="Roboto Medium"/>
                <a:cs typeface="Roboto Medium"/>
                <a:sym typeface="Roboto Medium"/>
              </a:rPr>
              <a:t>Analog Signal Outputs</a:t>
            </a:r>
            <a:endParaRPr>
              <a:solidFill>
                <a:schemeClr val="accent4"/>
              </a:solidFill>
              <a:latin typeface="Roboto Medium"/>
              <a:ea typeface="Roboto Medium"/>
              <a:cs typeface="Roboto Medium"/>
              <a:sym typeface="Roboto Medium"/>
            </a:endParaRPr>
          </a:p>
        </p:txBody>
      </p:sp>
      <p:sp>
        <p:nvSpPr>
          <p:cNvPr id="500" name="Google Shape;500;p31"/>
          <p:cNvSpPr txBox="1"/>
          <p:nvPr/>
        </p:nvSpPr>
        <p:spPr>
          <a:xfrm>
            <a:off x="3276600" y="1133813"/>
            <a:ext cx="1433700" cy="225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FF0000"/>
                </a:solidFill>
                <a:latin typeface="Roboto Medium"/>
                <a:ea typeface="Roboto Medium"/>
                <a:cs typeface="Roboto Medium"/>
                <a:sym typeface="Roboto Medium"/>
              </a:rPr>
              <a:t>SiPM Signal Inputs</a:t>
            </a:r>
            <a:endParaRPr>
              <a:solidFill>
                <a:srgbClr val="FF0000"/>
              </a:solidFill>
              <a:latin typeface="Roboto Medium"/>
              <a:ea typeface="Roboto Medium"/>
              <a:cs typeface="Roboto Medium"/>
              <a:sym typeface="Roboto Medium"/>
            </a:endParaRPr>
          </a:p>
        </p:txBody>
      </p:sp>
      <p:sp>
        <p:nvSpPr>
          <p:cNvPr id="501" name="Google Shape;501;p31"/>
          <p:cNvSpPr/>
          <p:nvPr/>
        </p:nvSpPr>
        <p:spPr>
          <a:xfrm>
            <a:off x="4837030" y="1618847"/>
            <a:ext cx="613500" cy="495300"/>
          </a:xfrm>
          <a:prstGeom prst="rect">
            <a:avLst/>
          </a:prstGeom>
          <a:no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1"/>
          <p:cNvSpPr/>
          <p:nvPr/>
        </p:nvSpPr>
        <p:spPr>
          <a:xfrm>
            <a:off x="6180630" y="1618847"/>
            <a:ext cx="512100" cy="495300"/>
          </a:xfrm>
          <a:prstGeom prst="rect">
            <a:avLst/>
          </a:prstGeom>
          <a:no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1"/>
          <p:cNvSpPr/>
          <p:nvPr/>
        </p:nvSpPr>
        <p:spPr>
          <a:xfrm>
            <a:off x="6731718" y="1618847"/>
            <a:ext cx="512100" cy="495300"/>
          </a:xfrm>
          <a:prstGeom prst="rect">
            <a:avLst/>
          </a:prstGeom>
          <a:no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1"/>
          <p:cNvSpPr/>
          <p:nvPr/>
        </p:nvSpPr>
        <p:spPr>
          <a:xfrm>
            <a:off x="8049680" y="1618847"/>
            <a:ext cx="613500" cy="495300"/>
          </a:xfrm>
          <a:prstGeom prst="rect">
            <a:avLst/>
          </a:prstGeom>
          <a:no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1"/>
          <p:cNvSpPr/>
          <p:nvPr/>
        </p:nvSpPr>
        <p:spPr>
          <a:xfrm>
            <a:off x="6130241" y="787225"/>
            <a:ext cx="848400" cy="225300"/>
          </a:xfrm>
          <a:prstGeom prst="rect">
            <a:avLst/>
          </a:prstGeom>
          <a:no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1"/>
          <p:cNvSpPr txBox="1"/>
          <p:nvPr/>
        </p:nvSpPr>
        <p:spPr>
          <a:xfrm>
            <a:off x="4457425" y="2173775"/>
            <a:ext cx="2258400" cy="340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4DD81C"/>
                </a:solidFill>
                <a:latin typeface="Roboto Medium"/>
                <a:ea typeface="Roboto Medium"/>
                <a:cs typeface="Roboto Medium"/>
                <a:sym typeface="Roboto Medium"/>
              </a:rPr>
              <a:t>Amplification Circuits </a:t>
            </a:r>
            <a:endParaRPr>
              <a:solidFill>
                <a:srgbClr val="4DD81C"/>
              </a:solidFill>
              <a:latin typeface="Roboto Medium"/>
              <a:ea typeface="Roboto Medium"/>
              <a:cs typeface="Roboto Medium"/>
              <a:sym typeface="Roboto Medium"/>
            </a:endParaRPr>
          </a:p>
        </p:txBody>
      </p:sp>
      <p:sp>
        <p:nvSpPr>
          <p:cNvPr id="507" name="Google Shape;507;p31"/>
          <p:cNvSpPr txBox="1"/>
          <p:nvPr/>
        </p:nvSpPr>
        <p:spPr>
          <a:xfrm>
            <a:off x="3452999" y="1723700"/>
            <a:ext cx="1257300" cy="340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9900FF"/>
                </a:solidFill>
                <a:latin typeface="Roboto Medium"/>
                <a:ea typeface="Roboto Medium"/>
                <a:cs typeface="Roboto Medium"/>
                <a:sym typeface="Roboto Medium"/>
              </a:rPr>
              <a:t>Input Resistors</a:t>
            </a:r>
            <a:r>
              <a:rPr lang="en">
                <a:solidFill>
                  <a:srgbClr val="9900FF"/>
                </a:solidFill>
                <a:latin typeface="Roboto Medium"/>
                <a:ea typeface="Roboto Medium"/>
                <a:cs typeface="Roboto Medium"/>
                <a:sym typeface="Roboto Medium"/>
              </a:rPr>
              <a:t> </a:t>
            </a:r>
            <a:endParaRPr>
              <a:solidFill>
                <a:srgbClr val="9900FF"/>
              </a:solidFill>
              <a:latin typeface="Roboto Medium"/>
              <a:ea typeface="Roboto Medium"/>
              <a:cs typeface="Roboto Medium"/>
              <a:sym typeface="Roboto Medium"/>
            </a:endParaRPr>
          </a:p>
        </p:txBody>
      </p:sp>
      <p:sp>
        <p:nvSpPr>
          <p:cNvPr id="508" name="Google Shape;508;p31"/>
          <p:cNvSpPr/>
          <p:nvPr/>
        </p:nvSpPr>
        <p:spPr>
          <a:xfrm>
            <a:off x="5271312" y="1070276"/>
            <a:ext cx="613500" cy="495300"/>
          </a:xfrm>
          <a:prstGeom prst="rect">
            <a:avLst/>
          </a:prstGeom>
          <a:noFill/>
          <a:ln cap="flat" cmpd="sng" w="28575">
            <a:solidFill>
              <a:srgbClr val="4DD81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1"/>
          <p:cNvSpPr/>
          <p:nvPr/>
        </p:nvSpPr>
        <p:spPr>
          <a:xfrm>
            <a:off x="5884662" y="1070276"/>
            <a:ext cx="705000" cy="495300"/>
          </a:xfrm>
          <a:prstGeom prst="rect">
            <a:avLst/>
          </a:prstGeom>
          <a:noFill/>
          <a:ln cap="flat" cmpd="sng" w="28575">
            <a:solidFill>
              <a:srgbClr val="4DD81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1"/>
          <p:cNvSpPr/>
          <p:nvPr/>
        </p:nvSpPr>
        <p:spPr>
          <a:xfrm>
            <a:off x="6620698" y="1070276"/>
            <a:ext cx="786600" cy="495300"/>
          </a:xfrm>
          <a:prstGeom prst="rect">
            <a:avLst/>
          </a:prstGeom>
          <a:noFill/>
          <a:ln cap="flat" cmpd="sng" w="28575">
            <a:solidFill>
              <a:srgbClr val="4DD81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1"/>
          <p:cNvSpPr/>
          <p:nvPr/>
        </p:nvSpPr>
        <p:spPr>
          <a:xfrm>
            <a:off x="7438475" y="1070276"/>
            <a:ext cx="613500" cy="495300"/>
          </a:xfrm>
          <a:prstGeom prst="rect">
            <a:avLst/>
          </a:prstGeom>
          <a:noFill/>
          <a:ln cap="flat" cmpd="sng" w="28575">
            <a:solidFill>
              <a:srgbClr val="4DD81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1"/>
          <p:cNvSpPr/>
          <p:nvPr/>
        </p:nvSpPr>
        <p:spPr>
          <a:xfrm>
            <a:off x="5392950" y="1874650"/>
            <a:ext cx="435900" cy="225300"/>
          </a:xfrm>
          <a:prstGeom prst="rect">
            <a:avLst/>
          </a:prstGeom>
          <a:noFill/>
          <a:ln cap="flat" cmpd="sng" w="3810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1"/>
          <p:cNvSpPr/>
          <p:nvPr/>
        </p:nvSpPr>
        <p:spPr>
          <a:xfrm>
            <a:off x="5584799" y="1693128"/>
            <a:ext cx="165300" cy="2253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1"/>
          <p:cNvSpPr/>
          <p:nvPr/>
        </p:nvSpPr>
        <p:spPr>
          <a:xfrm>
            <a:off x="6045535" y="1693128"/>
            <a:ext cx="165300" cy="2253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1"/>
          <p:cNvSpPr/>
          <p:nvPr/>
        </p:nvSpPr>
        <p:spPr>
          <a:xfrm>
            <a:off x="7407332" y="1488293"/>
            <a:ext cx="165300" cy="2253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1"/>
          <p:cNvSpPr/>
          <p:nvPr/>
        </p:nvSpPr>
        <p:spPr>
          <a:xfrm>
            <a:off x="7862330" y="1488293"/>
            <a:ext cx="165300" cy="2253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1"/>
          <p:cNvSpPr/>
          <p:nvPr/>
        </p:nvSpPr>
        <p:spPr>
          <a:xfrm rot="-5400000">
            <a:off x="2474808" y="3028877"/>
            <a:ext cx="525283" cy="1433624"/>
          </a:xfrm>
          <a:prstGeom prst="flowChartOffpageConnector">
            <a:avLst/>
          </a:prstGeom>
          <a:solidFill>
            <a:srgbClr val="EEEEEE"/>
          </a:solid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518" name="Google Shape;518;p31"/>
          <p:cNvCxnSpPr/>
          <p:nvPr/>
        </p:nvCxnSpPr>
        <p:spPr>
          <a:xfrm flipH="1" rot="10800000">
            <a:off x="3454262" y="3742078"/>
            <a:ext cx="1405800" cy="7200"/>
          </a:xfrm>
          <a:prstGeom prst="straightConnector1">
            <a:avLst/>
          </a:prstGeom>
          <a:noFill/>
          <a:ln cap="flat" cmpd="sng" w="19050">
            <a:solidFill>
              <a:srgbClr val="9900FF"/>
            </a:solidFill>
            <a:prstDash val="solid"/>
            <a:round/>
            <a:headEnd len="med" w="med" type="none"/>
            <a:tailEnd len="med" w="med" type="none"/>
          </a:ln>
        </p:spPr>
      </p:cxnSp>
      <p:grpSp>
        <p:nvGrpSpPr>
          <p:cNvPr id="519" name="Google Shape;519;p31"/>
          <p:cNvGrpSpPr/>
          <p:nvPr/>
        </p:nvGrpSpPr>
        <p:grpSpPr>
          <a:xfrm>
            <a:off x="3991279" y="4239397"/>
            <a:ext cx="332209" cy="89178"/>
            <a:chOff x="2457475" y="2264150"/>
            <a:chExt cx="374700" cy="129300"/>
          </a:xfrm>
        </p:grpSpPr>
        <p:cxnSp>
          <p:nvCxnSpPr>
            <p:cNvPr id="520" name="Google Shape;520;p31"/>
            <p:cNvCxnSpPr/>
            <p:nvPr/>
          </p:nvCxnSpPr>
          <p:spPr>
            <a:xfrm>
              <a:off x="2457475" y="2264150"/>
              <a:ext cx="374700" cy="0"/>
            </a:xfrm>
            <a:prstGeom prst="straightConnector1">
              <a:avLst/>
            </a:prstGeom>
            <a:noFill/>
            <a:ln cap="flat" cmpd="sng" w="19050">
              <a:solidFill>
                <a:srgbClr val="9900FF"/>
              </a:solidFill>
              <a:prstDash val="solid"/>
              <a:round/>
              <a:headEnd len="med" w="med" type="none"/>
              <a:tailEnd len="med" w="med" type="none"/>
            </a:ln>
          </p:spPr>
        </p:cxnSp>
        <p:cxnSp>
          <p:nvCxnSpPr>
            <p:cNvPr id="521" name="Google Shape;521;p31"/>
            <p:cNvCxnSpPr/>
            <p:nvPr/>
          </p:nvCxnSpPr>
          <p:spPr>
            <a:xfrm flipH="1" rot="10800000">
              <a:off x="2520625" y="2326550"/>
              <a:ext cx="248400" cy="1500"/>
            </a:xfrm>
            <a:prstGeom prst="straightConnector1">
              <a:avLst/>
            </a:prstGeom>
            <a:noFill/>
            <a:ln cap="flat" cmpd="sng" w="19050">
              <a:solidFill>
                <a:srgbClr val="9900FF"/>
              </a:solidFill>
              <a:prstDash val="solid"/>
              <a:round/>
              <a:headEnd len="med" w="med" type="none"/>
              <a:tailEnd len="med" w="med" type="none"/>
            </a:ln>
          </p:spPr>
        </p:cxnSp>
        <p:cxnSp>
          <p:nvCxnSpPr>
            <p:cNvPr id="522" name="Google Shape;522;p31"/>
            <p:cNvCxnSpPr/>
            <p:nvPr/>
          </p:nvCxnSpPr>
          <p:spPr>
            <a:xfrm flipH="1" rot="10800000">
              <a:off x="2562925" y="2390450"/>
              <a:ext cx="163800" cy="3000"/>
            </a:xfrm>
            <a:prstGeom prst="straightConnector1">
              <a:avLst/>
            </a:prstGeom>
            <a:noFill/>
            <a:ln cap="flat" cmpd="sng" w="19050">
              <a:solidFill>
                <a:srgbClr val="9900FF"/>
              </a:solidFill>
              <a:prstDash val="solid"/>
              <a:round/>
              <a:headEnd len="med" w="med" type="none"/>
              <a:tailEnd len="med" w="med" type="none"/>
            </a:ln>
          </p:spPr>
        </p:cxnSp>
      </p:grpSp>
      <p:sp>
        <p:nvSpPr>
          <p:cNvPr id="523" name="Google Shape;523;p31"/>
          <p:cNvSpPr/>
          <p:nvPr/>
        </p:nvSpPr>
        <p:spPr>
          <a:xfrm rot="5400000">
            <a:off x="4870114" y="3238429"/>
            <a:ext cx="699900" cy="720000"/>
          </a:xfrm>
          <a:prstGeom prst="triangle">
            <a:avLst>
              <a:gd fmla="val 50000" name="adj"/>
            </a:avLst>
          </a:prstGeom>
          <a:solidFill>
            <a:srgbClr val="EEEEEE"/>
          </a:solidFill>
          <a:ln cap="flat" cmpd="sng" w="19050">
            <a:solidFill>
              <a:srgbClr val="4DD81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524" name="Google Shape;524;p31"/>
          <p:cNvCxnSpPr/>
          <p:nvPr/>
        </p:nvCxnSpPr>
        <p:spPr>
          <a:xfrm>
            <a:off x="5580064" y="3598472"/>
            <a:ext cx="675000" cy="1500"/>
          </a:xfrm>
          <a:prstGeom prst="straightConnector1">
            <a:avLst/>
          </a:prstGeom>
          <a:noFill/>
          <a:ln cap="flat" cmpd="sng" w="19050">
            <a:solidFill>
              <a:srgbClr val="4DD81C"/>
            </a:solidFill>
            <a:prstDash val="solid"/>
            <a:round/>
            <a:headEnd len="med" w="med" type="none"/>
            <a:tailEnd len="med" w="med" type="none"/>
          </a:ln>
        </p:spPr>
      </p:cxnSp>
      <p:cxnSp>
        <p:nvCxnSpPr>
          <p:cNvPr id="525" name="Google Shape;525;p31"/>
          <p:cNvCxnSpPr/>
          <p:nvPr/>
        </p:nvCxnSpPr>
        <p:spPr>
          <a:xfrm rot="10800000">
            <a:off x="4596125" y="3122500"/>
            <a:ext cx="1639500" cy="7200"/>
          </a:xfrm>
          <a:prstGeom prst="straightConnector1">
            <a:avLst/>
          </a:prstGeom>
          <a:noFill/>
          <a:ln cap="flat" cmpd="sng" w="19050">
            <a:solidFill>
              <a:srgbClr val="4DD81C"/>
            </a:solidFill>
            <a:prstDash val="solid"/>
            <a:round/>
            <a:headEnd len="med" w="med" type="none"/>
            <a:tailEnd len="med" w="med" type="none"/>
          </a:ln>
        </p:spPr>
      </p:cxnSp>
      <p:cxnSp>
        <p:nvCxnSpPr>
          <p:cNvPr id="526" name="Google Shape;526;p31"/>
          <p:cNvCxnSpPr/>
          <p:nvPr/>
        </p:nvCxnSpPr>
        <p:spPr>
          <a:xfrm flipH="1">
            <a:off x="4598519" y="3122469"/>
            <a:ext cx="1800" cy="337500"/>
          </a:xfrm>
          <a:prstGeom prst="straightConnector1">
            <a:avLst/>
          </a:prstGeom>
          <a:noFill/>
          <a:ln cap="flat" cmpd="sng" w="19050">
            <a:solidFill>
              <a:srgbClr val="4DD81C"/>
            </a:solidFill>
            <a:prstDash val="solid"/>
            <a:round/>
            <a:headEnd len="med" w="med" type="none"/>
            <a:tailEnd len="med" w="med" type="none"/>
          </a:ln>
        </p:spPr>
      </p:cxnSp>
      <p:cxnSp>
        <p:nvCxnSpPr>
          <p:cNvPr id="527" name="Google Shape;527;p31"/>
          <p:cNvCxnSpPr/>
          <p:nvPr/>
        </p:nvCxnSpPr>
        <p:spPr>
          <a:xfrm flipH="1" rot="10800000">
            <a:off x="4595798" y="3459862"/>
            <a:ext cx="272400" cy="3600"/>
          </a:xfrm>
          <a:prstGeom prst="straightConnector1">
            <a:avLst/>
          </a:prstGeom>
          <a:noFill/>
          <a:ln cap="flat" cmpd="sng" w="19050">
            <a:solidFill>
              <a:srgbClr val="4DD81C"/>
            </a:solidFill>
            <a:prstDash val="solid"/>
            <a:round/>
            <a:headEnd len="med" w="med" type="none"/>
            <a:tailEnd len="med" w="med" type="none"/>
          </a:ln>
        </p:spPr>
      </p:cxnSp>
      <p:cxnSp>
        <p:nvCxnSpPr>
          <p:cNvPr id="528" name="Google Shape;528;p31"/>
          <p:cNvCxnSpPr/>
          <p:nvPr/>
        </p:nvCxnSpPr>
        <p:spPr>
          <a:xfrm>
            <a:off x="6246289" y="3598472"/>
            <a:ext cx="0" cy="269400"/>
          </a:xfrm>
          <a:prstGeom prst="straightConnector1">
            <a:avLst/>
          </a:prstGeom>
          <a:noFill/>
          <a:ln cap="flat" cmpd="sng" w="19050">
            <a:solidFill>
              <a:srgbClr val="4DD81C"/>
            </a:solidFill>
            <a:prstDash val="solid"/>
            <a:round/>
            <a:headEnd len="med" w="med" type="none"/>
            <a:tailEnd len="med" w="med" type="none"/>
          </a:ln>
        </p:spPr>
      </p:cxnSp>
      <p:grpSp>
        <p:nvGrpSpPr>
          <p:cNvPr id="529" name="Google Shape;529;p31"/>
          <p:cNvGrpSpPr/>
          <p:nvPr/>
        </p:nvGrpSpPr>
        <p:grpSpPr>
          <a:xfrm>
            <a:off x="6080179" y="4239397"/>
            <a:ext cx="332209" cy="89178"/>
            <a:chOff x="2457475" y="2264150"/>
            <a:chExt cx="374700" cy="129300"/>
          </a:xfrm>
        </p:grpSpPr>
        <p:cxnSp>
          <p:nvCxnSpPr>
            <p:cNvPr id="530" name="Google Shape;530;p31"/>
            <p:cNvCxnSpPr/>
            <p:nvPr/>
          </p:nvCxnSpPr>
          <p:spPr>
            <a:xfrm>
              <a:off x="2457475" y="2264150"/>
              <a:ext cx="374700" cy="0"/>
            </a:xfrm>
            <a:prstGeom prst="straightConnector1">
              <a:avLst/>
            </a:prstGeom>
            <a:noFill/>
            <a:ln cap="flat" cmpd="sng" w="19050">
              <a:solidFill>
                <a:srgbClr val="4DD81C"/>
              </a:solidFill>
              <a:prstDash val="solid"/>
              <a:round/>
              <a:headEnd len="med" w="med" type="none"/>
              <a:tailEnd len="med" w="med" type="none"/>
            </a:ln>
          </p:spPr>
        </p:cxnSp>
        <p:cxnSp>
          <p:nvCxnSpPr>
            <p:cNvPr id="531" name="Google Shape;531;p31"/>
            <p:cNvCxnSpPr/>
            <p:nvPr/>
          </p:nvCxnSpPr>
          <p:spPr>
            <a:xfrm flipH="1" rot="10800000">
              <a:off x="2520625" y="2326550"/>
              <a:ext cx="248400" cy="1500"/>
            </a:xfrm>
            <a:prstGeom prst="straightConnector1">
              <a:avLst/>
            </a:prstGeom>
            <a:noFill/>
            <a:ln cap="flat" cmpd="sng" w="19050">
              <a:solidFill>
                <a:srgbClr val="4DD81C"/>
              </a:solidFill>
              <a:prstDash val="solid"/>
              <a:round/>
              <a:headEnd len="med" w="med" type="none"/>
              <a:tailEnd len="med" w="med" type="none"/>
            </a:ln>
          </p:spPr>
        </p:cxnSp>
        <p:cxnSp>
          <p:nvCxnSpPr>
            <p:cNvPr id="532" name="Google Shape;532;p31"/>
            <p:cNvCxnSpPr/>
            <p:nvPr/>
          </p:nvCxnSpPr>
          <p:spPr>
            <a:xfrm flipH="1" rot="10800000">
              <a:off x="2562925" y="2390450"/>
              <a:ext cx="163800" cy="3000"/>
            </a:xfrm>
            <a:prstGeom prst="straightConnector1">
              <a:avLst/>
            </a:prstGeom>
            <a:noFill/>
            <a:ln cap="flat" cmpd="sng" w="19050">
              <a:solidFill>
                <a:srgbClr val="4DD81C"/>
              </a:solidFill>
              <a:prstDash val="solid"/>
              <a:round/>
              <a:headEnd len="med" w="med" type="none"/>
              <a:tailEnd len="med" w="med" type="none"/>
            </a:ln>
          </p:spPr>
        </p:cxnSp>
      </p:grpSp>
      <p:sp>
        <p:nvSpPr>
          <p:cNvPr id="533" name="Google Shape;533;p31"/>
          <p:cNvSpPr/>
          <p:nvPr/>
        </p:nvSpPr>
        <p:spPr>
          <a:xfrm rot="5400000">
            <a:off x="6569888" y="2887026"/>
            <a:ext cx="786050" cy="1433625"/>
          </a:xfrm>
          <a:prstGeom prst="flowChartOffpageConnector">
            <a:avLst/>
          </a:prstGeom>
          <a:solidFill>
            <a:srgbClr val="EEEEEE"/>
          </a:solidFill>
          <a:ln cap="flat" cmpd="sng" w="19050">
            <a:solidFill>
              <a:srgbClr val="FFAB4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4" name="Google Shape;534;p31"/>
          <p:cNvSpPr txBox="1"/>
          <p:nvPr/>
        </p:nvSpPr>
        <p:spPr>
          <a:xfrm>
            <a:off x="2208427" y="3430465"/>
            <a:ext cx="835500" cy="33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0000"/>
                </a:solidFill>
                <a:latin typeface="Roboto"/>
                <a:ea typeface="Roboto"/>
                <a:cs typeface="Roboto"/>
                <a:sym typeface="Roboto"/>
              </a:rPr>
              <a:t>Input Current</a:t>
            </a:r>
            <a:endParaRPr>
              <a:solidFill>
                <a:srgbClr val="FF0000"/>
              </a:solidFill>
              <a:latin typeface="Roboto"/>
              <a:ea typeface="Roboto"/>
              <a:cs typeface="Roboto"/>
              <a:sym typeface="Roboto"/>
            </a:endParaRPr>
          </a:p>
        </p:txBody>
      </p:sp>
      <p:sp>
        <p:nvSpPr>
          <p:cNvPr id="535" name="Google Shape;535;p31"/>
          <p:cNvSpPr txBox="1"/>
          <p:nvPr/>
        </p:nvSpPr>
        <p:spPr>
          <a:xfrm>
            <a:off x="6506323" y="3192050"/>
            <a:ext cx="1060800" cy="33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9900"/>
                </a:solidFill>
                <a:latin typeface="Roboto"/>
                <a:ea typeface="Roboto"/>
                <a:cs typeface="Roboto"/>
                <a:sym typeface="Roboto"/>
              </a:rPr>
              <a:t>Output </a:t>
            </a:r>
            <a:endParaRPr>
              <a:solidFill>
                <a:srgbClr val="FF9900"/>
              </a:solidFill>
              <a:latin typeface="Roboto"/>
              <a:ea typeface="Roboto"/>
              <a:cs typeface="Roboto"/>
              <a:sym typeface="Roboto"/>
            </a:endParaRPr>
          </a:p>
          <a:p>
            <a:pPr indent="0" lvl="0" marL="0" rtl="0" algn="ctr">
              <a:spcBef>
                <a:spcPts val="0"/>
              </a:spcBef>
              <a:spcAft>
                <a:spcPts val="0"/>
              </a:spcAft>
              <a:buNone/>
            </a:pPr>
            <a:r>
              <a:rPr lang="en">
                <a:solidFill>
                  <a:srgbClr val="FF9900"/>
                </a:solidFill>
                <a:latin typeface="Roboto"/>
                <a:ea typeface="Roboto"/>
                <a:cs typeface="Roboto"/>
                <a:sym typeface="Roboto"/>
              </a:rPr>
              <a:t>Amplified Voltage</a:t>
            </a:r>
            <a:endParaRPr>
              <a:solidFill>
                <a:srgbClr val="FF9900"/>
              </a:solidFill>
              <a:latin typeface="Roboto"/>
              <a:ea typeface="Roboto"/>
              <a:cs typeface="Roboto"/>
              <a:sym typeface="Roboto"/>
            </a:endParaRPr>
          </a:p>
        </p:txBody>
      </p:sp>
      <p:sp>
        <p:nvSpPr>
          <p:cNvPr id="536" name="Google Shape;536;p31"/>
          <p:cNvSpPr/>
          <p:nvPr/>
        </p:nvSpPr>
        <p:spPr>
          <a:xfrm>
            <a:off x="5828850" y="1874650"/>
            <a:ext cx="435900" cy="225300"/>
          </a:xfrm>
          <a:prstGeom prst="rect">
            <a:avLst/>
          </a:prstGeom>
          <a:noFill/>
          <a:ln cap="flat" cmpd="sng" w="3810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1"/>
          <p:cNvSpPr/>
          <p:nvPr/>
        </p:nvSpPr>
        <p:spPr>
          <a:xfrm>
            <a:off x="7243825" y="1693125"/>
            <a:ext cx="435900" cy="225300"/>
          </a:xfrm>
          <a:prstGeom prst="rect">
            <a:avLst/>
          </a:prstGeom>
          <a:noFill/>
          <a:ln cap="flat" cmpd="sng" w="3810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1"/>
          <p:cNvSpPr/>
          <p:nvPr/>
        </p:nvSpPr>
        <p:spPr>
          <a:xfrm>
            <a:off x="7679725" y="1693125"/>
            <a:ext cx="435900" cy="225300"/>
          </a:xfrm>
          <a:prstGeom prst="rect">
            <a:avLst/>
          </a:prstGeom>
          <a:noFill/>
          <a:ln cap="flat" cmpd="sng" w="3810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1"/>
          <p:cNvSpPr/>
          <p:nvPr/>
        </p:nvSpPr>
        <p:spPr>
          <a:xfrm>
            <a:off x="4105550" y="3744400"/>
            <a:ext cx="106125" cy="489200"/>
          </a:xfrm>
          <a:custGeom>
            <a:rect b="b" l="l" r="r" t="t"/>
            <a:pathLst>
              <a:path extrusionOk="0" h="19568" w="4245">
                <a:moveTo>
                  <a:pt x="2019" y="0"/>
                </a:moveTo>
                <a:lnTo>
                  <a:pt x="2019" y="4918"/>
                </a:lnTo>
                <a:lnTo>
                  <a:pt x="4193" y="5746"/>
                </a:lnTo>
                <a:lnTo>
                  <a:pt x="52" y="7351"/>
                </a:lnTo>
                <a:lnTo>
                  <a:pt x="4245" y="9008"/>
                </a:lnTo>
                <a:lnTo>
                  <a:pt x="52" y="10612"/>
                </a:lnTo>
                <a:lnTo>
                  <a:pt x="4193" y="12217"/>
                </a:lnTo>
                <a:lnTo>
                  <a:pt x="0" y="13770"/>
                </a:lnTo>
                <a:lnTo>
                  <a:pt x="2226" y="14599"/>
                </a:lnTo>
                <a:lnTo>
                  <a:pt x="2226" y="19568"/>
                </a:lnTo>
              </a:path>
            </a:pathLst>
          </a:custGeom>
          <a:noFill/>
          <a:ln cap="flat" cmpd="sng" w="19050">
            <a:solidFill>
              <a:srgbClr val="9900FF"/>
            </a:solidFill>
            <a:prstDash val="solid"/>
            <a:round/>
            <a:headEnd len="med" w="med" type="none"/>
            <a:tailEnd len="med" w="med" type="none"/>
          </a:ln>
        </p:spPr>
      </p:sp>
      <p:sp>
        <p:nvSpPr>
          <p:cNvPr id="540" name="Google Shape;540;p31"/>
          <p:cNvSpPr/>
          <p:nvPr/>
        </p:nvSpPr>
        <p:spPr>
          <a:xfrm>
            <a:off x="6175113" y="3130024"/>
            <a:ext cx="106125" cy="464398"/>
          </a:xfrm>
          <a:custGeom>
            <a:rect b="b" l="l" r="r" t="t"/>
            <a:pathLst>
              <a:path extrusionOk="0" h="19568" w="4245">
                <a:moveTo>
                  <a:pt x="2019" y="0"/>
                </a:moveTo>
                <a:lnTo>
                  <a:pt x="2019" y="4918"/>
                </a:lnTo>
                <a:lnTo>
                  <a:pt x="4193" y="5746"/>
                </a:lnTo>
                <a:lnTo>
                  <a:pt x="52" y="7351"/>
                </a:lnTo>
                <a:lnTo>
                  <a:pt x="4245" y="9008"/>
                </a:lnTo>
                <a:lnTo>
                  <a:pt x="52" y="10612"/>
                </a:lnTo>
                <a:lnTo>
                  <a:pt x="4193" y="12217"/>
                </a:lnTo>
                <a:lnTo>
                  <a:pt x="0" y="13770"/>
                </a:lnTo>
                <a:lnTo>
                  <a:pt x="2226" y="14599"/>
                </a:lnTo>
                <a:lnTo>
                  <a:pt x="2226" y="19568"/>
                </a:lnTo>
              </a:path>
            </a:pathLst>
          </a:custGeom>
          <a:noFill/>
          <a:ln cap="flat" cmpd="sng" w="19050">
            <a:solidFill>
              <a:srgbClr val="4DD81C"/>
            </a:solidFill>
            <a:prstDash val="solid"/>
            <a:round/>
            <a:headEnd len="med" w="med" type="none"/>
            <a:tailEnd len="med" w="med" type="none"/>
          </a:ln>
        </p:spPr>
      </p:sp>
      <p:sp>
        <p:nvSpPr>
          <p:cNvPr id="541" name="Google Shape;541;p31"/>
          <p:cNvSpPr/>
          <p:nvPr/>
        </p:nvSpPr>
        <p:spPr>
          <a:xfrm>
            <a:off x="6193225" y="3744388"/>
            <a:ext cx="106125" cy="489200"/>
          </a:xfrm>
          <a:custGeom>
            <a:rect b="b" l="l" r="r" t="t"/>
            <a:pathLst>
              <a:path extrusionOk="0" h="19568" w="4245">
                <a:moveTo>
                  <a:pt x="2019" y="0"/>
                </a:moveTo>
                <a:lnTo>
                  <a:pt x="2019" y="4918"/>
                </a:lnTo>
                <a:lnTo>
                  <a:pt x="4193" y="5746"/>
                </a:lnTo>
                <a:lnTo>
                  <a:pt x="52" y="7351"/>
                </a:lnTo>
                <a:lnTo>
                  <a:pt x="4245" y="9008"/>
                </a:lnTo>
                <a:lnTo>
                  <a:pt x="52" y="10612"/>
                </a:lnTo>
                <a:lnTo>
                  <a:pt x="4193" y="12217"/>
                </a:lnTo>
                <a:lnTo>
                  <a:pt x="0" y="13770"/>
                </a:lnTo>
                <a:lnTo>
                  <a:pt x="2226" y="14599"/>
                </a:lnTo>
                <a:lnTo>
                  <a:pt x="2226" y="19568"/>
                </a:lnTo>
              </a:path>
            </a:pathLst>
          </a:custGeom>
          <a:noFill/>
          <a:ln cap="flat" cmpd="sng" w="19050">
            <a:solidFill>
              <a:srgbClr val="4DD81C"/>
            </a:solidFill>
            <a:prstDash val="solid"/>
            <a:round/>
            <a:headEnd len="med" w="med" type="none"/>
            <a:tailEnd len="med" w="med" type="none"/>
          </a:ln>
        </p:spPr>
      </p:sp>
      <p:sp>
        <p:nvSpPr>
          <p:cNvPr id="542" name="Google Shape;542;p31"/>
          <p:cNvSpPr txBox="1"/>
          <p:nvPr/>
        </p:nvSpPr>
        <p:spPr>
          <a:xfrm>
            <a:off x="452000" y="3476750"/>
            <a:ext cx="1346100" cy="127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700">
                <a:latin typeface="Roboto"/>
                <a:ea typeface="Roboto"/>
                <a:cs typeface="Roboto"/>
                <a:sym typeface="Roboto"/>
              </a:rPr>
              <a:t>Each Channel:</a:t>
            </a:r>
            <a:endParaRPr sz="1700">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MilliQan Experiment and Millicharged Particles</a:t>
            </a:r>
            <a:endParaRPr/>
          </a:p>
        </p:txBody>
      </p:sp>
      <p:sp>
        <p:nvSpPr>
          <p:cNvPr id="66" name="Google Shape;66;p14"/>
          <p:cNvSpPr txBox="1"/>
          <p:nvPr>
            <p:ph idx="1" type="body"/>
          </p:nvPr>
        </p:nvSpPr>
        <p:spPr>
          <a:xfrm>
            <a:off x="311700" y="1246825"/>
            <a:ext cx="4968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Looking for a dark matter candidate — a </a:t>
            </a:r>
            <a:r>
              <a:rPr b="1" lang="en"/>
              <a:t>millicharged</a:t>
            </a:r>
            <a:r>
              <a:rPr lang="en"/>
              <a:t> particle</a:t>
            </a:r>
            <a:endParaRPr/>
          </a:p>
          <a:p>
            <a:pPr indent="-317500" lvl="1" marL="914400" rtl="0" algn="l">
              <a:spcBef>
                <a:spcPts val="1000"/>
              </a:spcBef>
              <a:spcAft>
                <a:spcPts val="0"/>
              </a:spcAft>
              <a:buSzPts val="1400"/>
              <a:buChar char="○"/>
            </a:pPr>
            <a:r>
              <a:rPr lang="en"/>
              <a:t>Approximately 1/1000th the electron charge</a:t>
            </a:r>
            <a:endParaRPr/>
          </a:p>
          <a:p>
            <a:pPr indent="-342900" lvl="0" marL="457200" rtl="0" algn="l">
              <a:spcBef>
                <a:spcPts val="1000"/>
              </a:spcBef>
              <a:spcAft>
                <a:spcPts val="0"/>
              </a:spcAft>
              <a:buSzPts val="1800"/>
              <a:buChar char="●"/>
            </a:pPr>
            <a:r>
              <a:rPr lang="en"/>
              <a:t>Under the current standard model, these particles do not exist</a:t>
            </a:r>
            <a:endParaRPr/>
          </a:p>
          <a:p>
            <a:pPr indent="0" lvl="0" marL="0" rtl="0" algn="l">
              <a:spcBef>
                <a:spcPts val="1000"/>
              </a:spcBef>
              <a:spcAft>
                <a:spcPts val="1000"/>
              </a:spcAft>
              <a:buNone/>
            </a:pPr>
            <a:r>
              <a:t/>
            </a:r>
            <a:endParaRPr/>
          </a:p>
        </p:txBody>
      </p:sp>
      <p:sp>
        <p:nvSpPr>
          <p:cNvPr id="67" name="Google Shape;67;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8" name="Google Shape;68;p14"/>
          <p:cNvPicPr preferRelativeResize="0"/>
          <p:nvPr/>
        </p:nvPicPr>
        <p:blipFill>
          <a:blip r:embed="rId3">
            <a:alphaModFix/>
          </a:blip>
          <a:stretch>
            <a:fillRect/>
          </a:stretch>
        </p:blipFill>
        <p:spPr>
          <a:xfrm>
            <a:off x="5407725" y="1112325"/>
            <a:ext cx="2991500" cy="1803325"/>
          </a:xfrm>
          <a:prstGeom prst="rect">
            <a:avLst/>
          </a:prstGeom>
          <a:noFill/>
          <a:ln>
            <a:noFill/>
          </a:ln>
        </p:spPr>
      </p:pic>
      <p:pic>
        <p:nvPicPr>
          <p:cNvPr id="69" name="Google Shape;69;p14"/>
          <p:cNvPicPr preferRelativeResize="0"/>
          <p:nvPr/>
        </p:nvPicPr>
        <p:blipFill rotWithShape="1">
          <a:blip r:embed="rId4">
            <a:alphaModFix/>
          </a:blip>
          <a:srcRect b="0" l="0" r="0" t="4012"/>
          <a:stretch/>
        </p:blipFill>
        <p:spPr>
          <a:xfrm>
            <a:off x="6347663" y="3165687"/>
            <a:ext cx="2124777" cy="1873076"/>
          </a:xfrm>
          <a:prstGeom prst="rect">
            <a:avLst/>
          </a:prstGeom>
          <a:noFill/>
          <a:ln>
            <a:noFill/>
          </a:ln>
        </p:spPr>
      </p:pic>
      <p:sp>
        <p:nvSpPr>
          <p:cNvPr id="70" name="Google Shape;70;p14"/>
          <p:cNvSpPr txBox="1"/>
          <p:nvPr/>
        </p:nvSpPr>
        <p:spPr>
          <a:xfrm>
            <a:off x="7224700" y="2710775"/>
            <a:ext cx="721200" cy="3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t>+</a:t>
            </a:r>
            <a:endParaRPr sz="3000"/>
          </a:p>
        </p:txBody>
      </p:sp>
      <p:sp>
        <p:nvSpPr>
          <p:cNvPr id="71" name="Google Shape;71;p14"/>
          <p:cNvSpPr txBox="1"/>
          <p:nvPr/>
        </p:nvSpPr>
        <p:spPr>
          <a:xfrm>
            <a:off x="315750" y="3148025"/>
            <a:ext cx="4611300" cy="236400"/>
          </a:xfrm>
          <a:prstGeom prst="rect">
            <a:avLst/>
          </a:prstGeom>
          <a:noFill/>
          <a:ln>
            <a:noFill/>
          </a:ln>
        </p:spPr>
        <p:txBody>
          <a:bodyPr anchorCtr="0" anchor="t" bIns="91425" lIns="91425" spcFirstLastPara="1" rIns="91425" wrap="square" tIns="91425">
            <a:noAutofit/>
          </a:bodyPr>
          <a:lstStyle/>
          <a:p>
            <a:pPr indent="-317500" lvl="1" marL="914400" rtl="0" algn="l">
              <a:lnSpc>
                <a:spcPct val="115000"/>
              </a:lnSpc>
              <a:spcBef>
                <a:spcPts val="0"/>
              </a:spcBef>
              <a:spcAft>
                <a:spcPts val="0"/>
              </a:spcAft>
              <a:buClr>
                <a:schemeClr val="dk2"/>
              </a:buClr>
              <a:buSzPts val="1400"/>
              <a:buFont typeface="Roboto"/>
              <a:buChar char="○"/>
            </a:pPr>
            <a:r>
              <a:rPr lang="en">
                <a:solidFill>
                  <a:schemeClr val="dk2"/>
                </a:solidFill>
                <a:latin typeface="Roboto"/>
                <a:ea typeface="Roboto"/>
                <a:cs typeface="Roboto"/>
                <a:sym typeface="Roboto"/>
              </a:rPr>
              <a:t>But the standard model is incomplete</a:t>
            </a:r>
            <a:endParaRPr>
              <a:solidFill>
                <a:schemeClr val="dk2"/>
              </a:solidFill>
              <a:latin typeface="Roboto"/>
              <a:ea typeface="Roboto"/>
              <a:cs typeface="Roboto"/>
              <a:sym typeface="Roboto"/>
            </a:endParaRPr>
          </a:p>
          <a:p>
            <a:pPr indent="0" lvl="0" marL="0" rtl="0" algn="l">
              <a:spcBef>
                <a:spcPts val="1000"/>
              </a:spcBef>
              <a:spcAft>
                <a:spcPts val="0"/>
              </a:spcAft>
              <a:buNone/>
            </a:pPr>
            <a:r>
              <a:t/>
            </a:r>
            <a:endParaRPr>
              <a:latin typeface="Roboto"/>
              <a:ea typeface="Roboto"/>
              <a:cs typeface="Roboto"/>
              <a:sym typeface="Roboto"/>
            </a:endParaRPr>
          </a:p>
        </p:txBody>
      </p:sp>
      <p:sp>
        <p:nvSpPr>
          <p:cNvPr id="72" name="Google Shape;72;p14"/>
          <p:cNvSpPr txBox="1"/>
          <p:nvPr/>
        </p:nvSpPr>
        <p:spPr>
          <a:xfrm>
            <a:off x="394650" y="3871375"/>
            <a:ext cx="4453500" cy="4617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1000"/>
              </a:spcAft>
              <a:buClr>
                <a:schemeClr val="dk2"/>
              </a:buClr>
              <a:buSzPts val="1800"/>
              <a:buFont typeface="Roboto"/>
              <a:buChar char="●"/>
            </a:pPr>
            <a:r>
              <a:rPr lang="en" sz="1800">
                <a:solidFill>
                  <a:schemeClr val="dk2"/>
                </a:solidFill>
                <a:latin typeface="Roboto"/>
                <a:ea typeface="Roboto"/>
                <a:cs typeface="Roboto"/>
                <a:sym typeface="Roboto"/>
              </a:rPr>
              <a:t>Addition</a:t>
            </a:r>
            <a:r>
              <a:rPr lang="en" sz="1800">
                <a:solidFill>
                  <a:schemeClr val="dk2"/>
                </a:solidFill>
                <a:latin typeface="Roboto"/>
                <a:ea typeface="Roboto"/>
                <a:cs typeface="Roboto"/>
                <a:sym typeface="Roboto"/>
              </a:rPr>
              <a:t> of a “Dark Sector” model</a:t>
            </a:r>
            <a:endParaRPr>
              <a:latin typeface="Roboto"/>
              <a:ea typeface="Roboto"/>
              <a:cs typeface="Roboto"/>
              <a:sym typeface="Roboto"/>
            </a:endParaRPr>
          </a:p>
        </p:txBody>
      </p:sp>
      <p:sp>
        <p:nvSpPr>
          <p:cNvPr id="73" name="Google Shape;73;p14"/>
          <p:cNvSpPr txBox="1"/>
          <p:nvPr/>
        </p:nvSpPr>
        <p:spPr>
          <a:xfrm>
            <a:off x="86650" y="4713525"/>
            <a:ext cx="3059700" cy="19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oboto"/>
                <a:ea typeface="Roboto"/>
                <a:cs typeface="Roboto"/>
                <a:sym typeface="Roboto"/>
              </a:rPr>
              <a:t>Image Credit: Samuel Alcott</a:t>
            </a:r>
            <a:endParaRPr sz="1200">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Amplifier Board Overview</a:t>
            </a:r>
            <a:endParaRPr/>
          </a:p>
        </p:txBody>
      </p:sp>
      <p:sp>
        <p:nvSpPr>
          <p:cNvPr id="548" name="Google Shape;548;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49" name="Google Shape;549;p32"/>
          <p:cNvSpPr txBox="1"/>
          <p:nvPr>
            <p:ph idx="1" type="body"/>
          </p:nvPr>
        </p:nvSpPr>
        <p:spPr>
          <a:xfrm>
            <a:off x="354725" y="1313650"/>
            <a:ext cx="3307200" cy="36783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Adjustments Made:</a:t>
            </a:r>
            <a:endParaRPr/>
          </a:p>
          <a:p>
            <a:pPr indent="-342900" lvl="0" marL="457200" rtl="0" algn="l">
              <a:spcBef>
                <a:spcPts val="1000"/>
              </a:spcBef>
              <a:spcAft>
                <a:spcPts val="0"/>
              </a:spcAft>
              <a:buSzPts val="1800"/>
              <a:buChar char="●"/>
            </a:pPr>
            <a:r>
              <a:rPr lang="en"/>
              <a:t>Improved </a:t>
            </a:r>
            <a:r>
              <a:rPr lang="en">
                <a:solidFill>
                  <a:srgbClr val="FF00FF"/>
                </a:solidFill>
              </a:rPr>
              <a:t>voltage regulator</a:t>
            </a:r>
            <a:endParaRPr>
              <a:solidFill>
                <a:srgbClr val="FF00FF"/>
              </a:solidFill>
            </a:endParaRPr>
          </a:p>
          <a:p>
            <a:pPr indent="-342900" lvl="0" marL="457200" rtl="0" algn="l">
              <a:spcBef>
                <a:spcPts val="1000"/>
              </a:spcBef>
              <a:spcAft>
                <a:spcPts val="0"/>
              </a:spcAft>
              <a:buSzPts val="1800"/>
              <a:buChar char="●"/>
            </a:pPr>
            <a:r>
              <a:rPr lang="en"/>
              <a:t>Increased</a:t>
            </a:r>
            <a:r>
              <a:rPr lang="en"/>
              <a:t> </a:t>
            </a:r>
            <a:r>
              <a:rPr lang="en">
                <a:solidFill>
                  <a:srgbClr val="4DD81C"/>
                </a:solidFill>
              </a:rPr>
              <a:t>resistor values providing DC offset</a:t>
            </a:r>
            <a:endParaRPr>
              <a:solidFill>
                <a:srgbClr val="4DD81C"/>
              </a:solidFill>
            </a:endParaRPr>
          </a:p>
          <a:p>
            <a:pPr indent="-342900" lvl="0" marL="457200" rtl="0" algn="l">
              <a:spcBef>
                <a:spcPts val="1000"/>
              </a:spcBef>
              <a:spcAft>
                <a:spcPts val="0"/>
              </a:spcAft>
              <a:buSzPts val="1800"/>
              <a:buChar char="●"/>
            </a:pPr>
            <a:r>
              <a:rPr lang="en"/>
              <a:t>Added resistors to </a:t>
            </a:r>
            <a:r>
              <a:rPr lang="en">
                <a:solidFill>
                  <a:srgbClr val="9900FF"/>
                </a:solidFill>
              </a:rPr>
              <a:t>adjust gain and reduce noise</a:t>
            </a:r>
            <a:endParaRPr>
              <a:solidFill>
                <a:srgbClr val="9900FF"/>
              </a:solidFill>
            </a:endParaRPr>
          </a:p>
          <a:p>
            <a:pPr indent="-342900" lvl="0" marL="457200" rtl="0" algn="l">
              <a:spcBef>
                <a:spcPts val="1000"/>
              </a:spcBef>
              <a:spcAft>
                <a:spcPts val="0"/>
              </a:spcAft>
              <a:buSzPts val="1800"/>
              <a:buChar char="●"/>
            </a:pPr>
            <a:r>
              <a:rPr lang="en"/>
              <a:t>Modified SiPM board for better alignment</a:t>
            </a:r>
            <a:endParaRPr/>
          </a:p>
          <a:p>
            <a:pPr indent="0" lvl="0" marL="457200" rtl="0" algn="l">
              <a:spcBef>
                <a:spcPts val="1000"/>
              </a:spcBef>
              <a:spcAft>
                <a:spcPts val="0"/>
              </a:spcAft>
              <a:buNone/>
            </a:pPr>
            <a:r>
              <a:t/>
            </a:r>
            <a:endParaRPr/>
          </a:p>
        </p:txBody>
      </p:sp>
      <p:pic>
        <p:nvPicPr>
          <p:cNvPr id="550" name="Google Shape;550;p32"/>
          <p:cNvPicPr preferRelativeResize="0"/>
          <p:nvPr/>
        </p:nvPicPr>
        <p:blipFill rotWithShape="1">
          <a:blip r:embed="rId4">
            <a:alphaModFix/>
          </a:blip>
          <a:srcRect b="5355" l="2578" r="3647" t="4188"/>
          <a:stretch/>
        </p:blipFill>
        <p:spPr>
          <a:xfrm>
            <a:off x="4257650" y="1484650"/>
            <a:ext cx="4284200" cy="2018799"/>
          </a:xfrm>
          <a:prstGeom prst="rect">
            <a:avLst/>
          </a:prstGeom>
          <a:noFill/>
          <a:ln>
            <a:noFill/>
          </a:ln>
        </p:spPr>
      </p:pic>
      <p:sp>
        <p:nvSpPr>
          <p:cNvPr id="551" name="Google Shape;551;p32"/>
          <p:cNvSpPr/>
          <p:nvPr/>
        </p:nvSpPr>
        <p:spPr>
          <a:xfrm>
            <a:off x="7825775" y="1899100"/>
            <a:ext cx="657300" cy="685200"/>
          </a:xfrm>
          <a:prstGeom prst="rect">
            <a:avLst/>
          </a:prstGeom>
          <a:noFill/>
          <a:ln cap="flat" cmpd="sng" w="381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2"/>
          <p:cNvSpPr/>
          <p:nvPr/>
        </p:nvSpPr>
        <p:spPr>
          <a:xfrm>
            <a:off x="5081875" y="2814875"/>
            <a:ext cx="261000" cy="180000"/>
          </a:xfrm>
          <a:prstGeom prst="rect">
            <a:avLst/>
          </a:prstGeom>
          <a:noFill/>
          <a:ln cap="flat" cmpd="sng" w="38100">
            <a:solidFill>
              <a:srgbClr val="4DD81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2"/>
          <p:cNvSpPr/>
          <p:nvPr/>
        </p:nvSpPr>
        <p:spPr>
          <a:xfrm>
            <a:off x="5342825" y="2814875"/>
            <a:ext cx="219000" cy="180000"/>
          </a:xfrm>
          <a:prstGeom prst="rect">
            <a:avLst/>
          </a:prstGeom>
          <a:noFill/>
          <a:ln cap="flat" cmpd="sng" w="38100">
            <a:solidFill>
              <a:srgbClr val="4DD81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2"/>
          <p:cNvSpPr/>
          <p:nvPr/>
        </p:nvSpPr>
        <p:spPr>
          <a:xfrm>
            <a:off x="6851475" y="2497775"/>
            <a:ext cx="181200" cy="180000"/>
          </a:xfrm>
          <a:prstGeom prst="rect">
            <a:avLst/>
          </a:prstGeom>
          <a:noFill/>
          <a:ln cap="flat" cmpd="sng" w="38100">
            <a:solidFill>
              <a:srgbClr val="4DD81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2"/>
          <p:cNvSpPr/>
          <p:nvPr/>
        </p:nvSpPr>
        <p:spPr>
          <a:xfrm>
            <a:off x="7494275" y="2445725"/>
            <a:ext cx="219000" cy="180000"/>
          </a:xfrm>
          <a:prstGeom prst="rect">
            <a:avLst/>
          </a:prstGeom>
          <a:noFill/>
          <a:ln cap="flat" cmpd="sng" w="38100">
            <a:solidFill>
              <a:srgbClr val="4DD81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2"/>
          <p:cNvSpPr/>
          <p:nvPr/>
        </p:nvSpPr>
        <p:spPr>
          <a:xfrm rot="5400000">
            <a:off x="4936933" y="3195031"/>
            <a:ext cx="261000" cy="180000"/>
          </a:xfrm>
          <a:prstGeom prst="rect">
            <a:avLst/>
          </a:prstGeom>
          <a:noFill/>
          <a:ln cap="flat" cmpd="sng" w="3810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2"/>
          <p:cNvSpPr/>
          <p:nvPr/>
        </p:nvSpPr>
        <p:spPr>
          <a:xfrm rot="5400000">
            <a:off x="5385808" y="3195031"/>
            <a:ext cx="261000" cy="180000"/>
          </a:xfrm>
          <a:prstGeom prst="rect">
            <a:avLst/>
          </a:prstGeom>
          <a:noFill/>
          <a:ln cap="flat" cmpd="sng" w="3810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2"/>
          <p:cNvSpPr/>
          <p:nvPr/>
        </p:nvSpPr>
        <p:spPr>
          <a:xfrm rot="5400000">
            <a:off x="7043208" y="2934031"/>
            <a:ext cx="261000" cy="180000"/>
          </a:xfrm>
          <a:prstGeom prst="rect">
            <a:avLst/>
          </a:prstGeom>
          <a:noFill/>
          <a:ln cap="flat" cmpd="sng" w="3810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2"/>
          <p:cNvSpPr/>
          <p:nvPr/>
        </p:nvSpPr>
        <p:spPr>
          <a:xfrm rot="5400000">
            <a:off x="7330183" y="2934031"/>
            <a:ext cx="261000" cy="180000"/>
          </a:xfrm>
          <a:prstGeom prst="rect">
            <a:avLst/>
          </a:prstGeom>
          <a:noFill/>
          <a:ln cap="flat" cmpd="sng" w="3810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2"/>
          <p:cNvSpPr/>
          <p:nvPr/>
        </p:nvSpPr>
        <p:spPr>
          <a:xfrm rot="5400000">
            <a:off x="4969625" y="2202877"/>
            <a:ext cx="195600" cy="180000"/>
          </a:xfrm>
          <a:prstGeom prst="rect">
            <a:avLst/>
          </a:prstGeom>
          <a:noFill/>
          <a:ln cap="flat" cmpd="sng" w="3810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2"/>
          <p:cNvSpPr/>
          <p:nvPr/>
        </p:nvSpPr>
        <p:spPr>
          <a:xfrm rot="5400000">
            <a:off x="5598500" y="2202877"/>
            <a:ext cx="195600" cy="180000"/>
          </a:xfrm>
          <a:prstGeom prst="rect">
            <a:avLst/>
          </a:prstGeom>
          <a:noFill/>
          <a:ln cap="flat" cmpd="sng" w="3810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2"/>
          <p:cNvSpPr/>
          <p:nvPr/>
        </p:nvSpPr>
        <p:spPr>
          <a:xfrm rot="5400000">
            <a:off x="6765525" y="2202877"/>
            <a:ext cx="195600" cy="180000"/>
          </a:xfrm>
          <a:prstGeom prst="rect">
            <a:avLst/>
          </a:prstGeom>
          <a:noFill/>
          <a:ln cap="flat" cmpd="sng" w="3810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2"/>
          <p:cNvSpPr/>
          <p:nvPr/>
        </p:nvSpPr>
        <p:spPr>
          <a:xfrm rot="5400000">
            <a:off x="7075900" y="2404052"/>
            <a:ext cx="195600" cy="180000"/>
          </a:xfrm>
          <a:prstGeom prst="rect">
            <a:avLst/>
          </a:prstGeom>
          <a:noFill/>
          <a:ln cap="flat" cmpd="sng" w="3810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Amplified Signal</a:t>
            </a:r>
            <a:endParaRPr/>
          </a:p>
        </p:txBody>
      </p:sp>
      <p:sp>
        <p:nvSpPr>
          <p:cNvPr id="569" name="Google Shape;569;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70" name="Google Shape;570;p33"/>
          <p:cNvPicPr preferRelativeResize="0"/>
          <p:nvPr/>
        </p:nvPicPr>
        <p:blipFill>
          <a:blip r:embed="rId3">
            <a:alphaModFix/>
          </a:blip>
          <a:stretch>
            <a:fillRect/>
          </a:stretch>
        </p:blipFill>
        <p:spPr>
          <a:xfrm>
            <a:off x="1178975" y="2286357"/>
            <a:ext cx="6405899" cy="2462900"/>
          </a:xfrm>
          <a:prstGeom prst="rect">
            <a:avLst/>
          </a:prstGeom>
          <a:noFill/>
          <a:ln>
            <a:noFill/>
          </a:ln>
        </p:spPr>
      </p:pic>
      <p:pic>
        <p:nvPicPr>
          <p:cNvPr id="571" name="Google Shape;571;p33"/>
          <p:cNvPicPr preferRelativeResize="0"/>
          <p:nvPr/>
        </p:nvPicPr>
        <p:blipFill rotWithShape="1">
          <a:blip r:embed="rId4">
            <a:alphaModFix/>
          </a:blip>
          <a:srcRect b="5355" l="2578" r="3647" t="4188"/>
          <a:stretch/>
        </p:blipFill>
        <p:spPr>
          <a:xfrm>
            <a:off x="5231575" y="445025"/>
            <a:ext cx="3240875" cy="1527175"/>
          </a:xfrm>
          <a:prstGeom prst="rect">
            <a:avLst/>
          </a:prstGeom>
          <a:noFill/>
          <a:ln>
            <a:noFill/>
          </a:ln>
        </p:spPr>
      </p:pic>
      <p:cxnSp>
        <p:nvCxnSpPr>
          <p:cNvPr id="572" name="Google Shape;572;p33"/>
          <p:cNvCxnSpPr/>
          <p:nvPr/>
        </p:nvCxnSpPr>
        <p:spPr>
          <a:xfrm flipH="1">
            <a:off x="5696500" y="1742325"/>
            <a:ext cx="834600" cy="1617300"/>
          </a:xfrm>
          <a:prstGeom prst="straightConnector1">
            <a:avLst/>
          </a:prstGeom>
          <a:noFill/>
          <a:ln cap="flat" cmpd="sng" w="28575">
            <a:solidFill>
              <a:srgbClr val="4141FF"/>
            </a:solidFill>
            <a:prstDash val="solid"/>
            <a:round/>
            <a:headEnd len="med" w="med" type="none"/>
            <a:tailEnd len="med" w="med" type="triangl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Electronics Flow</a:t>
            </a:r>
            <a:endParaRPr/>
          </a:p>
        </p:txBody>
      </p:sp>
      <p:sp>
        <p:nvSpPr>
          <p:cNvPr id="578" name="Google Shape;578;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79" name="Google Shape;579;p34"/>
          <p:cNvSpPr/>
          <p:nvPr/>
        </p:nvSpPr>
        <p:spPr>
          <a:xfrm rot="-5400000">
            <a:off x="1154375" y="628775"/>
            <a:ext cx="231900" cy="180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4"/>
          <p:cNvSpPr/>
          <p:nvPr/>
        </p:nvSpPr>
        <p:spPr>
          <a:xfrm rot="-5400000">
            <a:off x="1836175" y="1923000"/>
            <a:ext cx="1365900" cy="317400"/>
          </a:xfrm>
          <a:prstGeom prst="rect">
            <a:avLst/>
          </a:prstGeom>
          <a:solidFill>
            <a:schemeClr val="lt2"/>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4"/>
          <p:cNvSpPr/>
          <p:nvPr/>
        </p:nvSpPr>
        <p:spPr>
          <a:xfrm rot="-5400000">
            <a:off x="3111825" y="1181650"/>
            <a:ext cx="1340100" cy="1836900"/>
          </a:xfrm>
          <a:prstGeom prst="rect">
            <a:avLst/>
          </a:prstGeom>
          <a:solidFill>
            <a:schemeClr val="lt2"/>
          </a:solid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4"/>
          <p:cNvSpPr/>
          <p:nvPr/>
        </p:nvSpPr>
        <p:spPr>
          <a:xfrm rot="-5400000">
            <a:off x="1154375" y="997625"/>
            <a:ext cx="231900" cy="180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4"/>
          <p:cNvSpPr/>
          <p:nvPr/>
        </p:nvSpPr>
        <p:spPr>
          <a:xfrm rot="-5400000">
            <a:off x="1154375" y="1366475"/>
            <a:ext cx="231900" cy="180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4"/>
          <p:cNvSpPr/>
          <p:nvPr/>
        </p:nvSpPr>
        <p:spPr>
          <a:xfrm rot="-5400000">
            <a:off x="1154375" y="1735325"/>
            <a:ext cx="231900" cy="180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4"/>
          <p:cNvSpPr/>
          <p:nvPr/>
        </p:nvSpPr>
        <p:spPr>
          <a:xfrm rot="-5400000">
            <a:off x="5047450" y="1181650"/>
            <a:ext cx="1340100" cy="1836900"/>
          </a:xfrm>
          <a:prstGeom prst="rect">
            <a:avLst/>
          </a:prstGeom>
          <a:solidFill>
            <a:schemeClr val="lt2"/>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4"/>
          <p:cNvSpPr/>
          <p:nvPr/>
        </p:nvSpPr>
        <p:spPr>
          <a:xfrm rot="-5400000">
            <a:off x="6983075" y="1181650"/>
            <a:ext cx="1340100" cy="1836900"/>
          </a:xfrm>
          <a:prstGeom prst="rect">
            <a:avLst/>
          </a:prstGeom>
          <a:solidFill>
            <a:schemeClr val="lt2"/>
          </a:solid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87" name="Google Shape;587;p34"/>
          <p:cNvCxnSpPr/>
          <p:nvPr/>
        </p:nvCxnSpPr>
        <p:spPr>
          <a:xfrm flipH="1" rot="10800000">
            <a:off x="2677825" y="1531775"/>
            <a:ext cx="185700" cy="1500"/>
          </a:xfrm>
          <a:prstGeom prst="straightConnector1">
            <a:avLst/>
          </a:prstGeom>
          <a:noFill/>
          <a:ln cap="flat" cmpd="sng" w="9525">
            <a:solidFill>
              <a:schemeClr val="dk2"/>
            </a:solidFill>
            <a:prstDash val="solid"/>
            <a:round/>
            <a:headEnd len="med" w="med" type="none"/>
            <a:tailEnd len="med" w="med" type="none"/>
          </a:ln>
        </p:spPr>
      </p:cxnSp>
      <p:cxnSp>
        <p:nvCxnSpPr>
          <p:cNvPr id="588" name="Google Shape;588;p34"/>
          <p:cNvCxnSpPr/>
          <p:nvPr/>
        </p:nvCxnSpPr>
        <p:spPr>
          <a:xfrm flipH="1" rot="10800000">
            <a:off x="2677825" y="1901375"/>
            <a:ext cx="185700" cy="1500"/>
          </a:xfrm>
          <a:prstGeom prst="straightConnector1">
            <a:avLst/>
          </a:prstGeom>
          <a:noFill/>
          <a:ln cap="flat" cmpd="sng" w="9525">
            <a:solidFill>
              <a:schemeClr val="dk2"/>
            </a:solidFill>
            <a:prstDash val="solid"/>
            <a:round/>
            <a:headEnd len="med" w="med" type="none"/>
            <a:tailEnd len="med" w="med" type="none"/>
          </a:ln>
        </p:spPr>
      </p:cxnSp>
      <p:cxnSp>
        <p:nvCxnSpPr>
          <p:cNvPr id="589" name="Google Shape;589;p34"/>
          <p:cNvCxnSpPr/>
          <p:nvPr/>
        </p:nvCxnSpPr>
        <p:spPr>
          <a:xfrm flipH="1" rot="10800000">
            <a:off x="2677825" y="2270975"/>
            <a:ext cx="185700" cy="1500"/>
          </a:xfrm>
          <a:prstGeom prst="straightConnector1">
            <a:avLst/>
          </a:prstGeom>
          <a:noFill/>
          <a:ln cap="flat" cmpd="sng" w="9525">
            <a:solidFill>
              <a:schemeClr val="dk2"/>
            </a:solidFill>
            <a:prstDash val="solid"/>
            <a:round/>
            <a:headEnd len="med" w="med" type="none"/>
            <a:tailEnd len="med" w="med" type="none"/>
          </a:ln>
        </p:spPr>
      </p:cxnSp>
      <p:cxnSp>
        <p:nvCxnSpPr>
          <p:cNvPr id="590" name="Google Shape;590;p34"/>
          <p:cNvCxnSpPr/>
          <p:nvPr/>
        </p:nvCxnSpPr>
        <p:spPr>
          <a:xfrm flipH="1" rot="10800000">
            <a:off x="2677825" y="2640575"/>
            <a:ext cx="185700" cy="1500"/>
          </a:xfrm>
          <a:prstGeom prst="straightConnector1">
            <a:avLst/>
          </a:prstGeom>
          <a:noFill/>
          <a:ln cap="flat" cmpd="sng" w="9525">
            <a:solidFill>
              <a:schemeClr val="dk2"/>
            </a:solidFill>
            <a:prstDash val="solid"/>
            <a:round/>
            <a:headEnd len="med" w="med" type="none"/>
            <a:tailEnd len="med" w="med" type="none"/>
          </a:ln>
        </p:spPr>
      </p:cxnSp>
      <p:cxnSp>
        <p:nvCxnSpPr>
          <p:cNvPr id="591" name="Google Shape;591;p34"/>
          <p:cNvCxnSpPr/>
          <p:nvPr/>
        </p:nvCxnSpPr>
        <p:spPr>
          <a:xfrm flipH="1" rot="10800000">
            <a:off x="4700325" y="1532375"/>
            <a:ext cx="95400" cy="300"/>
          </a:xfrm>
          <a:prstGeom prst="straightConnector1">
            <a:avLst/>
          </a:prstGeom>
          <a:noFill/>
          <a:ln cap="flat" cmpd="sng" w="9525">
            <a:solidFill>
              <a:schemeClr val="dk2"/>
            </a:solidFill>
            <a:prstDash val="solid"/>
            <a:round/>
            <a:headEnd len="med" w="med" type="none"/>
            <a:tailEnd len="med" w="med" type="none"/>
          </a:ln>
        </p:spPr>
      </p:cxnSp>
      <p:cxnSp>
        <p:nvCxnSpPr>
          <p:cNvPr id="592" name="Google Shape;592;p34"/>
          <p:cNvCxnSpPr/>
          <p:nvPr/>
        </p:nvCxnSpPr>
        <p:spPr>
          <a:xfrm flipH="1" rot="10800000">
            <a:off x="4700325" y="1901975"/>
            <a:ext cx="95400" cy="300"/>
          </a:xfrm>
          <a:prstGeom prst="straightConnector1">
            <a:avLst/>
          </a:prstGeom>
          <a:noFill/>
          <a:ln cap="flat" cmpd="sng" w="9525">
            <a:solidFill>
              <a:schemeClr val="dk2"/>
            </a:solidFill>
            <a:prstDash val="solid"/>
            <a:round/>
            <a:headEnd len="med" w="med" type="none"/>
            <a:tailEnd len="med" w="med" type="none"/>
          </a:ln>
        </p:spPr>
      </p:cxnSp>
      <p:cxnSp>
        <p:nvCxnSpPr>
          <p:cNvPr id="593" name="Google Shape;593;p34"/>
          <p:cNvCxnSpPr/>
          <p:nvPr/>
        </p:nvCxnSpPr>
        <p:spPr>
          <a:xfrm flipH="1" rot="10800000">
            <a:off x="4701988" y="2272475"/>
            <a:ext cx="95400" cy="300"/>
          </a:xfrm>
          <a:prstGeom prst="straightConnector1">
            <a:avLst/>
          </a:prstGeom>
          <a:noFill/>
          <a:ln cap="flat" cmpd="sng" w="9525">
            <a:solidFill>
              <a:schemeClr val="dk2"/>
            </a:solidFill>
            <a:prstDash val="solid"/>
            <a:round/>
            <a:headEnd len="med" w="med" type="none"/>
            <a:tailEnd len="med" w="med" type="none"/>
          </a:ln>
        </p:spPr>
      </p:cxnSp>
      <p:cxnSp>
        <p:nvCxnSpPr>
          <p:cNvPr id="594" name="Google Shape;594;p34"/>
          <p:cNvCxnSpPr/>
          <p:nvPr/>
        </p:nvCxnSpPr>
        <p:spPr>
          <a:xfrm flipH="1" rot="10800000">
            <a:off x="4700325" y="2639675"/>
            <a:ext cx="95400" cy="300"/>
          </a:xfrm>
          <a:prstGeom prst="straightConnector1">
            <a:avLst/>
          </a:prstGeom>
          <a:noFill/>
          <a:ln cap="flat" cmpd="sng" w="9525">
            <a:solidFill>
              <a:schemeClr val="dk2"/>
            </a:solidFill>
            <a:prstDash val="solid"/>
            <a:round/>
            <a:headEnd len="med" w="med" type="none"/>
            <a:tailEnd len="med" w="med" type="none"/>
          </a:ln>
        </p:spPr>
      </p:cxnSp>
      <p:cxnSp>
        <p:nvCxnSpPr>
          <p:cNvPr id="595" name="Google Shape;595;p34"/>
          <p:cNvCxnSpPr/>
          <p:nvPr/>
        </p:nvCxnSpPr>
        <p:spPr>
          <a:xfrm flipH="1" rot="10800000">
            <a:off x="6635950" y="1533125"/>
            <a:ext cx="95400" cy="300"/>
          </a:xfrm>
          <a:prstGeom prst="straightConnector1">
            <a:avLst/>
          </a:prstGeom>
          <a:noFill/>
          <a:ln cap="flat" cmpd="sng" w="9525">
            <a:solidFill>
              <a:schemeClr val="dk2"/>
            </a:solidFill>
            <a:prstDash val="solid"/>
            <a:round/>
            <a:headEnd len="med" w="med" type="none"/>
            <a:tailEnd len="med" w="med" type="none"/>
          </a:ln>
        </p:spPr>
      </p:cxnSp>
      <p:cxnSp>
        <p:nvCxnSpPr>
          <p:cNvPr id="596" name="Google Shape;596;p34"/>
          <p:cNvCxnSpPr/>
          <p:nvPr/>
        </p:nvCxnSpPr>
        <p:spPr>
          <a:xfrm flipH="1" rot="10800000">
            <a:off x="6635950" y="1901975"/>
            <a:ext cx="95400" cy="300"/>
          </a:xfrm>
          <a:prstGeom prst="straightConnector1">
            <a:avLst/>
          </a:prstGeom>
          <a:noFill/>
          <a:ln cap="flat" cmpd="sng" w="9525">
            <a:solidFill>
              <a:schemeClr val="dk2"/>
            </a:solidFill>
            <a:prstDash val="solid"/>
            <a:round/>
            <a:headEnd len="med" w="med" type="none"/>
            <a:tailEnd len="med" w="med" type="none"/>
          </a:ln>
        </p:spPr>
      </p:cxnSp>
      <p:cxnSp>
        <p:nvCxnSpPr>
          <p:cNvPr id="597" name="Google Shape;597;p34"/>
          <p:cNvCxnSpPr/>
          <p:nvPr/>
        </p:nvCxnSpPr>
        <p:spPr>
          <a:xfrm flipH="1" rot="10800000">
            <a:off x="6635950" y="2272775"/>
            <a:ext cx="95400" cy="300"/>
          </a:xfrm>
          <a:prstGeom prst="straightConnector1">
            <a:avLst/>
          </a:prstGeom>
          <a:noFill/>
          <a:ln cap="flat" cmpd="sng" w="9525">
            <a:solidFill>
              <a:schemeClr val="dk2"/>
            </a:solidFill>
            <a:prstDash val="solid"/>
            <a:round/>
            <a:headEnd len="med" w="med" type="none"/>
            <a:tailEnd len="med" w="med" type="none"/>
          </a:ln>
        </p:spPr>
      </p:cxnSp>
      <p:cxnSp>
        <p:nvCxnSpPr>
          <p:cNvPr id="598" name="Google Shape;598;p34"/>
          <p:cNvCxnSpPr/>
          <p:nvPr/>
        </p:nvCxnSpPr>
        <p:spPr>
          <a:xfrm flipH="1" rot="10800000">
            <a:off x="6635950" y="2639675"/>
            <a:ext cx="95400" cy="300"/>
          </a:xfrm>
          <a:prstGeom prst="straightConnector1">
            <a:avLst/>
          </a:prstGeom>
          <a:noFill/>
          <a:ln cap="flat" cmpd="sng" w="9525">
            <a:solidFill>
              <a:schemeClr val="dk2"/>
            </a:solidFill>
            <a:prstDash val="solid"/>
            <a:round/>
            <a:headEnd len="med" w="med" type="none"/>
            <a:tailEnd len="med" w="med" type="none"/>
          </a:ln>
        </p:spPr>
      </p:cxnSp>
      <p:sp>
        <p:nvSpPr>
          <p:cNvPr id="599" name="Google Shape;599;p34"/>
          <p:cNvSpPr txBox="1"/>
          <p:nvPr/>
        </p:nvSpPr>
        <p:spPr>
          <a:xfrm>
            <a:off x="3246750" y="1733400"/>
            <a:ext cx="1062600" cy="69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Amplifier Board</a:t>
            </a:r>
            <a:endParaRPr>
              <a:solidFill>
                <a:schemeClr val="dk1"/>
              </a:solidFill>
              <a:latin typeface="Roboto"/>
              <a:ea typeface="Roboto"/>
              <a:cs typeface="Roboto"/>
              <a:sym typeface="Roboto"/>
            </a:endParaRPr>
          </a:p>
          <a:p>
            <a:pPr indent="0" lvl="0" marL="0" rtl="0" algn="ctr">
              <a:spcBef>
                <a:spcPts val="0"/>
              </a:spcBef>
              <a:spcAft>
                <a:spcPts val="0"/>
              </a:spcAft>
              <a:buNone/>
            </a:pPr>
            <a:r>
              <a:t/>
            </a:r>
            <a:endParaRPr>
              <a:latin typeface="Roboto"/>
              <a:ea typeface="Roboto"/>
              <a:cs typeface="Roboto"/>
              <a:sym typeface="Roboto"/>
            </a:endParaRPr>
          </a:p>
        </p:txBody>
      </p:sp>
      <p:sp>
        <p:nvSpPr>
          <p:cNvPr id="600" name="Google Shape;600;p34"/>
          <p:cNvSpPr txBox="1"/>
          <p:nvPr/>
        </p:nvSpPr>
        <p:spPr>
          <a:xfrm>
            <a:off x="5185375" y="1724525"/>
            <a:ext cx="1062600" cy="69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oboto"/>
                <a:ea typeface="Roboto"/>
                <a:cs typeface="Roboto"/>
                <a:sym typeface="Roboto"/>
              </a:rPr>
              <a:t>Digitizer Board</a:t>
            </a:r>
            <a:endParaRPr>
              <a:solidFill>
                <a:schemeClr val="dk1"/>
              </a:solidFill>
              <a:latin typeface="Roboto"/>
              <a:ea typeface="Roboto"/>
              <a:cs typeface="Roboto"/>
              <a:sym typeface="Roboto"/>
            </a:endParaRPr>
          </a:p>
          <a:p>
            <a:pPr indent="0" lvl="0" marL="0" rtl="0" algn="ctr">
              <a:spcBef>
                <a:spcPts val="0"/>
              </a:spcBef>
              <a:spcAft>
                <a:spcPts val="0"/>
              </a:spcAft>
              <a:buNone/>
            </a:pPr>
            <a:r>
              <a:t/>
            </a:r>
            <a:endParaRPr>
              <a:latin typeface="Roboto"/>
              <a:ea typeface="Roboto"/>
              <a:cs typeface="Roboto"/>
              <a:sym typeface="Roboto"/>
            </a:endParaRPr>
          </a:p>
        </p:txBody>
      </p:sp>
      <p:sp>
        <p:nvSpPr>
          <p:cNvPr id="601" name="Google Shape;601;p34"/>
          <p:cNvSpPr txBox="1"/>
          <p:nvPr/>
        </p:nvSpPr>
        <p:spPr>
          <a:xfrm>
            <a:off x="7119325" y="1724525"/>
            <a:ext cx="1062600" cy="69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oboto"/>
                <a:ea typeface="Roboto"/>
                <a:cs typeface="Roboto"/>
                <a:sym typeface="Roboto"/>
              </a:rPr>
              <a:t>Raspberry Pi Pico</a:t>
            </a:r>
            <a:endParaRPr>
              <a:solidFill>
                <a:schemeClr val="dk1"/>
              </a:solidFill>
              <a:latin typeface="Roboto"/>
              <a:ea typeface="Roboto"/>
              <a:cs typeface="Roboto"/>
              <a:sym typeface="Roboto"/>
            </a:endParaRPr>
          </a:p>
          <a:p>
            <a:pPr indent="0" lvl="0" marL="0" rtl="0" algn="ctr">
              <a:spcBef>
                <a:spcPts val="0"/>
              </a:spcBef>
              <a:spcAft>
                <a:spcPts val="0"/>
              </a:spcAft>
              <a:buNone/>
            </a:pPr>
            <a:r>
              <a:t/>
            </a:r>
            <a:endParaRPr>
              <a:latin typeface="Roboto"/>
              <a:ea typeface="Roboto"/>
              <a:cs typeface="Roboto"/>
              <a:sym typeface="Roboto"/>
            </a:endParaRPr>
          </a:p>
        </p:txBody>
      </p:sp>
      <p:sp>
        <p:nvSpPr>
          <p:cNvPr id="602" name="Google Shape;602;p34"/>
          <p:cNvSpPr/>
          <p:nvPr/>
        </p:nvSpPr>
        <p:spPr>
          <a:xfrm>
            <a:off x="2441275" y="1456900"/>
            <a:ext cx="155700" cy="1557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4"/>
          <p:cNvSpPr/>
          <p:nvPr/>
        </p:nvSpPr>
        <p:spPr>
          <a:xfrm>
            <a:off x="2441275" y="1812538"/>
            <a:ext cx="155700" cy="1557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4"/>
          <p:cNvSpPr/>
          <p:nvPr/>
        </p:nvSpPr>
        <p:spPr>
          <a:xfrm>
            <a:off x="2441275" y="2168200"/>
            <a:ext cx="155700" cy="1557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4"/>
          <p:cNvSpPr/>
          <p:nvPr/>
        </p:nvSpPr>
        <p:spPr>
          <a:xfrm>
            <a:off x="2441325" y="2523875"/>
            <a:ext cx="155700" cy="1557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06" name="Google Shape;606;p34"/>
          <p:cNvPicPr preferRelativeResize="0"/>
          <p:nvPr/>
        </p:nvPicPr>
        <p:blipFill rotWithShape="1">
          <a:blip r:embed="rId3">
            <a:alphaModFix/>
          </a:blip>
          <a:srcRect b="28055" l="0" r="0" t="12441"/>
          <a:stretch/>
        </p:blipFill>
        <p:spPr>
          <a:xfrm>
            <a:off x="365825" y="3010175"/>
            <a:ext cx="2312000" cy="1863764"/>
          </a:xfrm>
          <a:prstGeom prst="rect">
            <a:avLst/>
          </a:prstGeom>
          <a:noFill/>
          <a:ln>
            <a:noFill/>
          </a:ln>
        </p:spPr>
      </p:pic>
      <p:pic>
        <p:nvPicPr>
          <p:cNvPr id="607" name="Google Shape;607;p34"/>
          <p:cNvPicPr preferRelativeResize="0"/>
          <p:nvPr/>
        </p:nvPicPr>
        <p:blipFill rotWithShape="1">
          <a:blip r:embed="rId4">
            <a:alphaModFix/>
          </a:blip>
          <a:srcRect b="20450" l="31146" r="8598" t="33920"/>
          <a:stretch/>
        </p:blipFill>
        <p:spPr>
          <a:xfrm>
            <a:off x="2859600" y="3010177"/>
            <a:ext cx="1836900" cy="1863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cxnSp>
        <p:nvCxnSpPr>
          <p:cNvPr id="612" name="Google Shape;612;p35"/>
          <p:cNvCxnSpPr/>
          <p:nvPr/>
        </p:nvCxnSpPr>
        <p:spPr>
          <a:xfrm flipH="1" rot="10800000">
            <a:off x="7075625" y="4247113"/>
            <a:ext cx="900" cy="485400"/>
          </a:xfrm>
          <a:prstGeom prst="straightConnector1">
            <a:avLst/>
          </a:prstGeom>
          <a:noFill/>
          <a:ln cap="flat" cmpd="sng" w="19050">
            <a:solidFill>
              <a:srgbClr val="0097A7"/>
            </a:solidFill>
            <a:prstDash val="solid"/>
            <a:round/>
            <a:headEnd len="med" w="med" type="none"/>
            <a:tailEnd len="med" w="med" type="none"/>
          </a:ln>
        </p:spPr>
      </p:cxnSp>
      <p:sp>
        <p:nvSpPr>
          <p:cNvPr id="613" name="Google Shape;613;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Digital Board Overview</a:t>
            </a:r>
            <a:endParaRPr/>
          </a:p>
        </p:txBody>
      </p:sp>
      <p:sp>
        <p:nvSpPr>
          <p:cNvPr id="614" name="Google Shape;614;p35"/>
          <p:cNvSpPr txBox="1"/>
          <p:nvPr>
            <p:ph idx="1" type="body"/>
          </p:nvPr>
        </p:nvSpPr>
        <p:spPr>
          <a:xfrm>
            <a:off x="233675" y="1389375"/>
            <a:ext cx="3197700" cy="9381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Converts analog signals into digital pulses</a:t>
            </a:r>
            <a:endParaRPr/>
          </a:p>
        </p:txBody>
      </p:sp>
      <p:sp>
        <p:nvSpPr>
          <p:cNvPr id="615" name="Google Shape;615;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16" name="Google Shape;616;p35"/>
          <p:cNvPicPr preferRelativeResize="0"/>
          <p:nvPr/>
        </p:nvPicPr>
        <p:blipFill>
          <a:blip r:embed="rId3">
            <a:alphaModFix/>
          </a:blip>
          <a:stretch>
            <a:fillRect/>
          </a:stretch>
        </p:blipFill>
        <p:spPr>
          <a:xfrm>
            <a:off x="4696600" y="395575"/>
            <a:ext cx="4218176" cy="1931900"/>
          </a:xfrm>
          <a:prstGeom prst="rect">
            <a:avLst/>
          </a:prstGeom>
          <a:noFill/>
          <a:ln>
            <a:noFill/>
          </a:ln>
        </p:spPr>
      </p:pic>
      <p:sp>
        <p:nvSpPr>
          <p:cNvPr id="617" name="Google Shape;617;p35"/>
          <p:cNvSpPr/>
          <p:nvPr/>
        </p:nvSpPr>
        <p:spPr>
          <a:xfrm>
            <a:off x="6178025" y="863675"/>
            <a:ext cx="713400" cy="204000"/>
          </a:xfrm>
          <a:prstGeom prst="rect">
            <a:avLst/>
          </a:prstGeom>
          <a:no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5"/>
          <p:cNvSpPr txBox="1"/>
          <p:nvPr/>
        </p:nvSpPr>
        <p:spPr>
          <a:xfrm>
            <a:off x="3886388" y="445025"/>
            <a:ext cx="1867200" cy="787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accent4"/>
                </a:solidFill>
                <a:latin typeface="Roboto Medium"/>
                <a:ea typeface="Roboto Medium"/>
                <a:cs typeface="Roboto Medium"/>
                <a:sym typeface="Roboto Medium"/>
              </a:rPr>
              <a:t>Analog Signal Inputs</a:t>
            </a:r>
            <a:endParaRPr>
              <a:solidFill>
                <a:schemeClr val="accent4"/>
              </a:solidFill>
              <a:latin typeface="Roboto Medium"/>
              <a:ea typeface="Roboto Medium"/>
              <a:cs typeface="Roboto Medium"/>
              <a:sym typeface="Roboto Medium"/>
            </a:endParaRPr>
          </a:p>
        </p:txBody>
      </p:sp>
      <p:sp>
        <p:nvSpPr>
          <p:cNvPr id="619" name="Google Shape;619;p35"/>
          <p:cNvSpPr/>
          <p:nvPr/>
        </p:nvSpPr>
        <p:spPr>
          <a:xfrm>
            <a:off x="5402175" y="1164725"/>
            <a:ext cx="364200" cy="393600"/>
          </a:xfrm>
          <a:prstGeom prst="rect">
            <a:avLst/>
          </a:prstGeom>
          <a:noFill/>
          <a:ln cap="flat" cmpd="sng" w="28575">
            <a:solidFill>
              <a:srgbClr val="4DD81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5"/>
          <p:cNvSpPr/>
          <p:nvPr/>
        </p:nvSpPr>
        <p:spPr>
          <a:xfrm>
            <a:off x="5766375" y="1164725"/>
            <a:ext cx="364200" cy="393600"/>
          </a:xfrm>
          <a:prstGeom prst="rect">
            <a:avLst/>
          </a:prstGeom>
          <a:noFill/>
          <a:ln cap="flat" cmpd="sng" w="28575">
            <a:solidFill>
              <a:srgbClr val="4DD81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5"/>
          <p:cNvSpPr/>
          <p:nvPr/>
        </p:nvSpPr>
        <p:spPr>
          <a:xfrm>
            <a:off x="6130575" y="1112950"/>
            <a:ext cx="364200" cy="393600"/>
          </a:xfrm>
          <a:prstGeom prst="rect">
            <a:avLst/>
          </a:prstGeom>
          <a:noFill/>
          <a:ln cap="flat" cmpd="sng" w="28575">
            <a:solidFill>
              <a:srgbClr val="4DD81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5"/>
          <p:cNvSpPr/>
          <p:nvPr/>
        </p:nvSpPr>
        <p:spPr>
          <a:xfrm>
            <a:off x="6494775" y="1112950"/>
            <a:ext cx="364200" cy="393600"/>
          </a:xfrm>
          <a:prstGeom prst="rect">
            <a:avLst/>
          </a:prstGeom>
          <a:noFill/>
          <a:ln cap="flat" cmpd="sng" w="28575">
            <a:solidFill>
              <a:srgbClr val="4DD81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5"/>
          <p:cNvSpPr/>
          <p:nvPr/>
        </p:nvSpPr>
        <p:spPr>
          <a:xfrm>
            <a:off x="6946275" y="719350"/>
            <a:ext cx="279900" cy="787200"/>
          </a:xfrm>
          <a:prstGeom prst="rect">
            <a:avLst/>
          </a:prstGeom>
          <a:no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5"/>
          <p:cNvSpPr/>
          <p:nvPr/>
        </p:nvSpPr>
        <p:spPr>
          <a:xfrm>
            <a:off x="7122725" y="1744700"/>
            <a:ext cx="279900" cy="2607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5"/>
          <p:cNvSpPr/>
          <p:nvPr/>
        </p:nvSpPr>
        <p:spPr>
          <a:xfrm>
            <a:off x="7606425" y="1777850"/>
            <a:ext cx="279900" cy="2607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5"/>
          <p:cNvSpPr/>
          <p:nvPr/>
        </p:nvSpPr>
        <p:spPr>
          <a:xfrm>
            <a:off x="5898125" y="1777850"/>
            <a:ext cx="279900" cy="2607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5"/>
          <p:cNvSpPr/>
          <p:nvPr/>
        </p:nvSpPr>
        <p:spPr>
          <a:xfrm>
            <a:off x="5532875" y="1744700"/>
            <a:ext cx="279900" cy="2607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5"/>
          <p:cNvSpPr txBox="1"/>
          <p:nvPr/>
        </p:nvSpPr>
        <p:spPr>
          <a:xfrm>
            <a:off x="5492625" y="2046050"/>
            <a:ext cx="2368500" cy="32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0000"/>
                </a:solidFill>
                <a:latin typeface="Roboto Medium"/>
                <a:ea typeface="Roboto Medium"/>
                <a:cs typeface="Roboto Medium"/>
                <a:sym typeface="Roboto Medium"/>
              </a:rPr>
              <a:t>Threshold Adjustment</a:t>
            </a:r>
            <a:endParaRPr>
              <a:solidFill>
                <a:srgbClr val="FF0000"/>
              </a:solidFill>
              <a:latin typeface="Roboto Medium"/>
              <a:ea typeface="Roboto Medium"/>
              <a:cs typeface="Roboto Medium"/>
              <a:sym typeface="Roboto Medium"/>
            </a:endParaRPr>
          </a:p>
        </p:txBody>
      </p:sp>
      <p:sp>
        <p:nvSpPr>
          <p:cNvPr id="629" name="Google Shape;629;p35"/>
          <p:cNvSpPr txBox="1"/>
          <p:nvPr/>
        </p:nvSpPr>
        <p:spPr>
          <a:xfrm>
            <a:off x="6583625" y="193813"/>
            <a:ext cx="19713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5"/>
                </a:solidFill>
                <a:latin typeface="Roboto Medium"/>
                <a:ea typeface="Roboto Medium"/>
                <a:cs typeface="Roboto Medium"/>
                <a:sym typeface="Roboto Medium"/>
              </a:rPr>
              <a:t>Digital Signal Output</a:t>
            </a:r>
            <a:endParaRPr>
              <a:solidFill>
                <a:schemeClr val="accent5"/>
              </a:solidFill>
              <a:latin typeface="Roboto Medium"/>
              <a:ea typeface="Roboto Medium"/>
              <a:cs typeface="Roboto Medium"/>
              <a:sym typeface="Roboto Medium"/>
            </a:endParaRPr>
          </a:p>
        </p:txBody>
      </p:sp>
      <p:sp>
        <p:nvSpPr>
          <p:cNvPr id="630" name="Google Shape;630;p35"/>
          <p:cNvSpPr txBox="1"/>
          <p:nvPr/>
        </p:nvSpPr>
        <p:spPr>
          <a:xfrm>
            <a:off x="4092125" y="1802325"/>
            <a:ext cx="1223400" cy="787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4DD81C"/>
                </a:solidFill>
                <a:latin typeface="Roboto Medium"/>
                <a:ea typeface="Roboto Medium"/>
                <a:cs typeface="Roboto Medium"/>
                <a:sym typeface="Roboto Medium"/>
              </a:rPr>
              <a:t>Comparator Circuits</a:t>
            </a:r>
            <a:endParaRPr>
              <a:solidFill>
                <a:srgbClr val="4DD81C"/>
              </a:solidFill>
              <a:latin typeface="Roboto Medium"/>
              <a:ea typeface="Roboto Medium"/>
              <a:cs typeface="Roboto Medium"/>
              <a:sym typeface="Roboto Medium"/>
            </a:endParaRPr>
          </a:p>
        </p:txBody>
      </p:sp>
      <p:sp>
        <p:nvSpPr>
          <p:cNvPr id="631" name="Google Shape;631;p35"/>
          <p:cNvSpPr txBox="1"/>
          <p:nvPr/>
        </p:nvSpPr>
        <p:spPr>
          <a:xfrm>
            <a:off x="3138575" y="945075"/>
            <a:ext cx="1515900" cy="787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9900FF"/>
                </a:solidFill>
                <a:latin typeface="Roboto Medium"/>
                <a:ea typeface="Roboto Medium"/>
                <a:cs typeface="Roboto Medium"/>
                <a:sym typeface="Roboto Medium"/>
              </a:rPr>
              <a:t>Inter-Board Connections and Logic</a:t>
            </a:r>
            <a:endParaRPr>
              <a:solidFill>
                <a:srgbClr val="9900FF"/>
              </a:solidFill>
              <a:latin typeface="Roboto Medium"/>
              <a:ea typeface="Roboto Medium"/>
              <a:cs typeface="Roboto Medium"/>
              <a:sym typeface="Roboto Medium"/>
            </a:endParaRPr>
          </a:p>
        </p:txBody>
      </p:sp>
      <p:sp>
        <p:nvSpPr>
          <p:cNvPr id="632" name="Google Shape;632;p35"/>
          <p:cNvSpPr/>
          <p:nvPr/>
        </p:nvSpPr>
        <p:spPr>
          <a:xfrm>
            <a:off x="4719775" y="945075"/>
            <a:ext cx="486600" cy="857400"/>
          </a:xfrm>
          <a:prstGeom prst="rect">
            <a:avLst/>
          </a:prstGeom>
          <a:noFill/>
          <a:ln cap="flat" cmpd="sng" w="2857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5"/>
          <p:cNvSpPr/>
          <p:nvPr/>
        </p:nvSpPr>
        <p:spPr>
          <a:xfrm>
            <a:off x="8361225" y="932825"/>
            <a:ext cx="486600" cy="857400"/>
          </a:xfrm>
          <a:prstGeom prst="rect">
            <a:avLst/>
          </a:prstGeom>
          <a:noFill/>
          <a:ln cap="flat" cmpd="sng" w="2857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5"/>
          <p:cNvSpPr/>
          <p:nvPr/>
        </p:nvSpPr>
        <p:spPr>
          <a:xfrm>
            <a:off x="7288275" y="569475"/>
            <a:ext cx="548700" cy="1054800"/>
          </a:xfrm>
          <a:prstGeom prst="rect">
            <a:avLst/>
          </a:prstGeom>
          <a:noFill/>
          <a:ln cap="flat" cmpd="sng" w="2857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5"/>
          <p:cNvSpPr/>
          <p:nvPr/>
        </p:nvSpPr>
        <p:spPr>
          <a:xfrm rot="-5400000">
            <a:off x="765787" y="2618059"/>
            <a:ext cx="761600" cy="1617125"/>
          </a:xfrm>
          <a:prstGeom prst="flowChartOffpageConnector">
            <a:avLst/>
          </a:prstGeom>
          <a:solidFill>
            <a:srgbClr val="EEEEEE"/>
          </a:solidFill>
          <a:ln cap="flat" cmpd="sng" w="19050">
            <a:solidFill>
              <a:srgbClr val="FFAB4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636" name="Google Shape;636;p35"/>
          <p:cNvCxnSpPr/>
          <p:nvPr/>
        </p:nvCxnSpPr>
        <p:spPr>
          <a:xfrm flipH="1" rot="10800000">
            <a:off x="1955150" y="3421325"/>
            <a:ext cx="1585800" cy="10500"/>
          </a:xfrm>
          <a:prstGeom prst="straightConnector1">
            <a:avLst/>
          </a:prstGeom>
          <a:noFill/>
          <a:ln cap="flat" cmpd="sng" w="19050">
            <a:solidFill>
              <a:srgbClr val="FFAB40"/>
            </a:solidFill>
            <a:prstDash val="solid"/>
            <a:round/>
            <a:headEnd len="med" w="med" type="none"/>
            <a:tailEnd len="med" w="med" type="none"/>
          </a:ln>
        </p:spPr>
      </p:cxnSp>
      <p:cxnSp>
        <p:nvCxnSpPr>
          <p:cNvPr id="637" name="Google Shape;637;p35"/>
          <p:cNvCxnSpPr/>
          <p:nvPr/>
        </p:nvCxnSpPr>
        <p:spPr>
          <a:xfrm>
            <a:off x="4353050" y="3646100"/>
            <a:ext cx="761400" cy="2100"/>
          </a:xfrm>
          <a:prstGeom prst="straightConnector1">
            <a:avLst/>
          </a:prstGeom>
          <a:noFill/>
          <a:ln cap="flat" cmpd="sng" w="19050">
            <a:solidFill>
              <a:srgbClr val="4DD81C"/>
            </a:solidFill>
            <a:prstDash val="solid"/>
            <a:round/>
            <a:headEnd len="med" w="med" type="none"/>
            <a:tailEnd len="med" w="med" type="none"/>
          </a:ln>
        </p:spPr>
      </p:cxnSp>
      <p:sp>
        <p:nvSpPr>
          <p:cNvPr id="638" name="Google Shape;638;p35"/>
          <p:cNvSpPr txBox="1"/>
          <p:nvPr/>
        </p:nvSpPr>
        <p:spPr>
          <a:xfrm>
            <a:off x="549850" y="2994275"/>
            <a:ext cx="942300" cy="48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AB40"/>
                </a:solidFill>
                <a:latin typeface="Roboto"/>
                <a:ea typeface="Roboto"/>
                <a:cs typeface="Roboto"/>
                <a:sym typeface="Roboto"/>
              </a:rPr>
              <a:t>Input Amplified Voltage</a:t>
            </a:r>
            <a:endParaRPr>
              <a:solidFill>
                <a:srgbClr val="FFAB40"/>
              </a:solidFill>
              <a:latin typeface="Roboto"/>
              <a:ea typeface="Roboto"/>
              <a:cs typeface="Roboto"/>
              <a:sym typeface="Roboto"/>
            </a:endParaRPr>
          </a:p>
        </p:txBody>
      </p:sp>
      <p:cxnSp>
        <p:nvCxnSpPr>
          <p:cNvPr id="639" name="Google Shape;639;p35"/>
          <p:cNvCxnSpPr/>
          <p:nvPr/>
        </p:nvCxnSpPr>
        <p:spPr>
          <a:xfrm flipH="1">
            <a:off x="2699925" y="3916900"/>
            <a:ext cx="711900" cy="12600"/>
          </a:xfrm>
          <a:prstGeom prst="straightConnector1">
            <a:avLst/>
          </a:prstGeom>
          <a:noFill/>
          <a:ln cap="flat" cmpd="sng" w="19050">
            <a:solidFill>
              <a:srgbClr val="FF0000"/>
            </a:solidFill>
            <a:prstDash val="solid"/>
            <a:round/>
            <a:headEnd len="med" w="med" type="none"/>
            <a:tailEnd len="med" w="med" type="none"/>
          </a:ln>
        </p:spPr>
      </p:cxnSp>
      <p:sp>
        <p:nvSpPr>
          <p:cNvPr id="640" name="Google Shape;640;p35"/>
          <p:cNvSpPr txBox="1"/>
          <p:nvPr/>
        </p:nvSpPr>
        <p:spPr>
          <a:xfrm>
            <a:off x="1712375" y="3625500"/>
            <a:ext cx="10773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0000"/>
                </a:solidFill>
              </a:rPr>
              <a:t>Threshold Voltage</a:t>
            </a:r>
            <a:endParaRPr baseline="-25000">
              <a:solidFill>
                <a:srgbClr val="FF0000"/>
              </a:solidFill>
            </a:endParaRPr>
          </a:p>
        </p:txBody>
      </p:sp>
      <p:sp>
        <p:nvSpPr>
          <p:cNvPr id="641" name="Google Shape;641;p35"/>
          <p:cNvSpPr/>
          <p:nvPr/>
        </p:nvSpPr>
        <p:spPr>
          <a:xfrm rot="5400000">
            <a:off x="3204950" y="3005450"/>
            <a:ext cx="1014900" cy="1281300"/>
          </a:xfrm>
          <a:prstGeom prst="triangle">
            <a:avLst>
              <a:gd fmla="val 50000" name="adj"/>
            </a:avLst>
          </a:prstGeom>
          <a:solidFill>
            <a:srgbClr val="EEEEEE"/>
          </a:solidFill>
          <a:ln cap="flat" cmpd="sng" w="19050">
            <a:solidFill>
              <a:srgbClr val="4DD81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4DD81C"/>
              </a:solidFill>
            </a:endParaRPr>
          </a:p>
        </p:txBody>
      </p:sp>
      <p:sp>
        <p:nvSpPr>
          <p:cNvPr id="642" name="Google Shape;642;p35"/>
          <p:cNvSpPr txBox="1"/>
          <p:nvPr/>
        </p:nvSpPr>
        <p:spPr>
          <a:xfrm>
            <a:off x="3046088" y="3421325"/>
            <a:ext cx="13326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DD81C"/>
                </a:solidFill>
              </a:rPr>
              <a:t>Comparator</a:t>
            </a:r>
            <a:endParaRPr>
              <a:solidFill>
                <a:srgbClr val="4DD81C"/>
              </a:solidFill>
            </a:endParaRPr>
          </a:p>
        </p:txBody>
      </p:sp>
      <p:grpSp>
        <p:nvGrpSpPr>
          <p:cNvPr id="643" name="Google Shape;643;p35"/>
          <p:cNvGrpSpPr/>
          <p:nvPr/>
        </p:nvGrpSpPr>
        <p:grpSpPr>
          <a:xfrm>
            <a:off x="4834500" y="2557900"/>
            <a:ext cx="2242025" cy="2178488"/>
            <a:chOff x="4834500" y="2557900"/>
            <a:chExt cx="2242025" cy="2178488"/>
          </a:xfrm>
        </p:grpSpPr>
        <p:cxnSp>
          <p:nvCxnSpPr>
            <p:cNvPr id="644" name="Google Shape;644;p35"/>
            <p:cNvCxnSpPr/>
            <p:nvPr/>
          </p:nvCxnSpPr>
          <p:spPr>
            <a:xfrm rot="10800000">
              <a:off x="6954775" y="4254263"/>
              <a:ext cx="900" cy="324600"/>
            </a:xfrm>
            <a:prstGeom prst="straightConnector1">
              <a:avLst/>
            </a:prstGeom>
            <a:noFill/>
            <a:ln cap="flat" cmpd="sng" w="19050">
              <a:solidFill>
                <a:srgbClr val="0097A7"/>
              </a:solidFill>
              <a:prstDash val="solid"/>
              <a:round/>
              <a:headEnd len="med" w="med" type="none"/>
              <a:tailEnd len="med" w="med" type="none"/>
            </a:ln>
          </p:spPr>
        </p:cxnSp>
        <p:cxnSp>
          <p:nvCxnSpPr>
            <p:cNvPr id="645" name="Google Shape;645;p35"/>
            <p:cNvCxnSpPr/>
            <p:nvPr/>
          </p:nvCxnSpPr>
          <p:spPr>
            <a:xfrm rot="10800000">
              <a:off x="6834825" y="4189088"/>
              <a:ext cx="0" cy="237000"/>
            </a:xfrm>
            <a:prstGeom prst="straightConnector1">
              <a:avLst/>
            </a:prstGeom>
            <a:noFill/>
            <a:ln cap="flat" cmpd="sng" w="19050">
              <a:solidFill>
                <a:srgbClr val="0097A7"/>
              </a:solidFill>
              <a:prstDash val="solid"/>
              <a:round/>
              <a:headEnd len="med" w="med" type="none"/>
              <a:tailEnd len="med" w="med" type="none"/>
            </a:ln>
          </p:spPr>
        </p:cxnSp>
        <p:cxnSp>
          <p:nvCxnSpPr>
            <p:cNvPr id="646" name="Google Shape;646;p35"/>
            <p:cNvCxnSpPr/>
            <p:nvPr/>
          </p:nvCxnSpPr>
          <p:spPr>
            <a:xfrm flipH="1">
              <a:off x="6833925" y="2788000"/>
              <a:ext cx="900" cy="324600"/>
            </a:xfrm>
            <a:prstGeom prst="straightConnector1">
              <a:avLst/>
            </a:prstGeom>
            <a:noFill/>
            <a:ln cap="flat" cmpd="sng" w="19050">
              <a:solidFill>
                <a:srgbClr val="0097A7"/>
              </a:solidFill>
              <a:prstDash val="solid"/>
              <a:round/>
              <a:headEnd len="med" w="med" type="none"/>
              <a:tailEnd len="med" w="med" type="none"/>
            </a:ln>
          </p:spPr>
        </p:cxnSp>
        <p:cxnSp>
          <p:nvCxnSpPr>
            <p:cNvPr id="647" name="Google Shape;647;p35"/>
            <p:cNvCxnSpPr/>
            <p:nvPr/>
          </p:nvCxnSpPr>
          <p:spPr>
            <a:xfrm>
              <a:off x="6954775" y="2634350"/>
              <a:ext cx="900" cy="485400"/>
            </a:xfrm>
            <a:prstGeom prst="straightConnector1">
              <a:avLst/>
            </a:prstGeom>
            <a:noFill/>
            <a:ln cap="flat" cmpd="sng" w="19050">
              <a:solidFill>
                <a:srgbClr val="0097A7"/>
              </a:solidFill>
              <a:prstDash val="solid"/>
              <a:round/>
              <a:headEnd len="med" w="med" type="none"/>
              <a:tailEnd len="med" w="med" type="none"/>
            </a:ln>
          </p:spPr>
        </p:cxnSp>
        <p:cxnSp>
          <p:nvCxnSpPr>
            <p:cNvPr id="648" name="Google Shape;648;p35"/>
            <p:cNvCxnSpPr/>
            <p:nvPr/>
          </p:nvCxnSpPr>
          <p:spPr>
            <a:xfrm>
              <a:off x="6713975" y="2940775"/>
              <a:ext cx="0" cy="237000"/>
            </a:xfrm>
            <a:prstGeom prst="straightConnector1">
              <a:avLst/>
            </a:prstGeom>
            <a:noFill/>
            <a:ln cap="flat" cmpd="sng" w="19050">
              <a:solidFill>
                <a:srgbClr val="0097A7"/>
              </a:solidFill>
              <a:prstDash val="solid"/>
              <a:round/>
              <a:headEnd len="med" w="med" type="none"/>
              <a:tailEnd len="med" w="med" type="none"/>
            </a:ln>
          </p:spPr>
        </p:cxnSp>
        <p:grpSp>
          <p:nvGrpSpPr>
            <p:cNvPr id="649" name="Google Shape;649;p35"/>
            <p:cNvGrpSpPr/>
            <p:nvPr/>
          </p:nvGrpSpPr>
          <p:grpSpPr>
            <a:xfrm>
              <a:off x="4834500" y="2557900"/>
              <a:ext cx="2242025" cy="2178488"/>
              <a:chOff x="4834500" y="2557900"/>
              <a:chExt cx="2242025" cy="2178488"/>
            </a:xfrm>
          </p:grpSpPr>
          <p:cxnSp>
            <p:nvCxnSpPr>
              <p:cNvPr id="650" name="Google Shape;650;p35"/>
              <p:cNvCxnSpPr/>
              <p:nvPr/>
            </p:nvCxnSpPr>
            <p:spPr>
              <a:xfrm>
                <a:off x="6221975" y="4409150"/>
                <a:ext cx="612900" cy="7200"/>
              </a:xfrm>
              <a:prstGeom prst="straightConnector1">
                <a:avLst/>
              </a:prstGeom>
              <a:noFill/>
              <a:ln cap="flat" cmpd="sng" w="19050">
                <a:solidFill>
                  <a:schemeClr val="accent5"/>
                </a:solidFill>
                <a:prstDash val="solid"/>
                <a:round/>
                <a:headEnd len="med" w="med" type="none"/>
                <a:tailEnd len="med" w="med" type="none"/>
              </a:ln>
            </p:spPr>
          </p:cxnSp>
          <p:cxnSp>
            <p:nvCxnSpPr>
              <p:cNvPr id="651" name="Google Shape;651;p35"/>
              <p:cNvCxnSpPr/>
              <p:nvPr/>
            </p:nvCxnSpPr>
            <p:spPr>
              <a:xfrm>
                <a:off x="6053500" y="4565138"/>
                <a:ext cx="901200" cy="9300"/>
              </a:xfrm>
              <a:prstGeom prst="straightConnector1">
                <a:avLst/>
              </a:prstGeom>
              <a:noFill/>
              <a:ln cap="flat" cmpd="sng" w="19050">
                <a:solidFill>
                  <a:schemeClr val="accent5"/>
                </a:solidFill>
                <a:prstDash val="solid"/>
                <a:round/>
                <a:headEnd len="med" w="med" type="none"/>
                <a:tailEnd len="med" w="med" type="none"/>
              </a:ln>
            </p:spPr>
          </p:cxnSp>
          <p:cxnSp>
            <p:nvCxnSpPr>
              <p:cNvPr id="652" name="Google Shape;652;p35"/>
              <p:cNvCxnSpPr/>
              <p:nvPr/>
            </p:nvCxnSpPr>
            <p:spPr>
              <a:xfrm>
                <a:off x="6175325" y="4723225"/>
                <a:ext cx="901200" cy="9300"/>
              </a:xfrm>
              <a:prstGeom prst="straightConnector1">
                <a:avLst/>
              </a:prstGeom>
              <a:noFill/>
              <a:ln cap="flat" cmpd="sng" w="19050">
                <a:solidFill>
                  <a:schemeClr val="accent5"/>
                </a:solidFill>
                <a:prstDash val="solid"/>
                <a:round/>
                <a:headEnd len="med" w="med" type="none"/>
                <a:tailEnd len="med" w="med" type="none"/>
              </a:ln>
            </p:spPr>
          </p:cxnSp>
          <p:cxnSp>
            <p:nvCxnSpPr>
              <p:cNvPr id="653" name="Google Shape;653;p35"/>
              <p:cNvCxnSpPr/>
              <p:nvPr/>
            </p:nvCxnSpPr>
            <p:spPr>
              <a:xfrm flipH="1" rot="10800000">
                <a:off x="5932650" y="3919800"/>
                <a:ext cx="901200" cy="9300"/>
              </a:xfrm>
              <a:prstGeom prst="straightConnector1">
                <a:avLst/>
              </a:prstGeom>
              <a:noFill/>
              <a:ln cap="flat" cmpd="sng" w="19050">
                <a:solidFill>
                  <a:schemeClr val="accent5"/>
                </a:solidFill>
                <a:prstDash val="solid"/>
                <a:round/>
                <a:headEnd len="med" w="med" type="none"/>
                <a:tailEnd len="med" w="med" type="none"/>
              </a:ln>
            </p:spPr>
          </p:cxnSp>
          <p:cxnSp>
            <p:nvCxnSpPr>
              <p:cNvPr id="654" name="Google Shape;654;p35"/>
              <p:cNvCxnSpPr/>
              <p:nvPr/>
            </p:nvCxnSpPr>
            <p:spPr>
              <a:xfrm flipH="1" rot="10800000">
                <a:off x="5932650" y="3411725"/>
                <a:ext cx="901200" cy="9300"/>
              </a:xfrm>
              <a:prstGeom prst="straightConnector1">
                <a:avLst/>
              </a:prstGeom>
              <a:noFill/>
              <a:ln cap="flat" cmpd="sng" w="19050">
                <a:solidFill>
                  <a:schemeClr val="accent5"/>
                </a:solidFill>
                <a:prstDash val="solid"/>
                <a:round/>
                <a:headEnd len="med" w="med" type="none"/>
                <a:tailEnd len="med" w="med" type="none"/>
              </a:ln>
            </p:spPr>
          </p:cxnSp>
          <p:sp>
            <p:nvSpPr>
              <p:cNvPr id="655" name="Google Shape;655;p35"/>
              <p:cNvSpPr/>
              <p:nvPr/>
            </p:nvSpPr>
            <p:spPr>
              <a:xfrm rot="5400000">
                <a:off x="5044100" y="3024875"/>
                <a:ext cx="825350" cy="1244550"/>
              </a:xfrm>
              <a:prstGeom prst="flowChartOffpageConnector">
                <a:avLst/>
              </a:prstGeom>
              <a:solidFill>
                <a:srgbClr val="EEEEEE"/>
              </a:solidFill>
              <a:ln cap="flat" cmpd="sng" w="19050">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6" name="Google Shape;656;p35"/>
              <p:cNvSpPr txBox="1"/>
              <p:nvPr/>
            </p:nvSpPr>
            <p:spPr>
              <a:xfrm>
                <a:off x="5037150" y="3300425"/>
                <a:ext cx="942300" cy="48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97A7"/>
                    </a:solidFill>
                    <a:latin typeface="Roboto"/>
                    <a:ea typeface="Roboto"/>
                    <a:cs typeface="Roboto"/>
                    <a:sym typeface="Roboto"/>
                  </a:rPr>
                  <a:t>Digital Output</a:t>
                </a:r>
                <a:endParaRPr>
                  <a:solidFill>
                    <a:srgbClr val="0097A7"/>
                  </a:solidFill>
                  <a:latin typeface="Roboto"/>
                  <a:ea typeface="Roboto"/>
                  <a:cs typeface="Roboto"/>
                  <a:sym typeface="Roboto"/>
                </a:endParaRPr>
              </a:p>
            </p:txBody>
          </p:sp>
          <p:cxnSp>
            <p:nvCxnSpPr>
              <p:cNvPr id="657" name="Google Shape;657;p35"/>
              <p:cNvCxnSpPr/>
              <p:nvPr/>
            </p:nvCxnSpPr>
            <p:spPr>
              <a:xfrm flipH="1" rot="10800000">
                <a:off x="6104200" y="2950325"/>
                <a:ext cx="609600" cy="9600"/>
              </a:xfrm>
              <a:prstGeom prst="straightConnector1">
                <a:avLst/>
              </a:prstGeom>
              <a:noFill/>
              <a:ln cap="flat" cmpd="sng" w="19050">
                <a:solidFill>
                  <a:schemeClr val="accent5"/>
                </a:solidFill>
                <a:prstDash val="solid"/>
                <a:round/>
                <a:headEnd len="med" w="med" type="none"/>
                <a:tailEnd len="med" w="med" type="none"/>
              </a:ln>
            </p:spPr>
          </p:cxnSp>
          <p:cxnSp>
            <p:nvCxnSpPr>
              <p:cNvPr id="658" name="Google Shape;658;p35"/>
              <p:cNvCxnSpPr/>
              <p:nvPr/>
            </p:nvCxnSpPr>
            <p:spPr>
              <a:xfrm flipH="1" rot="10800000">
                <a:off x="5932650" y="2792425"/>
                <a:ext cx="901200" cy="9300"/>
              </a:xfrm>
              <a:prstGeom prst="straightConnector1">
                <a:avLst/>
              </a:prstGeom>
              <a:noFill/>
              <a:ln cap="flat" cmpd="sng" w="19050">
                <a:solidFill>
                  <a:schemeClr val="accent5"/>
                </a:solidFill>
                <a:prstDash val="solid"/>
                <a:round/>
                <a:headEnd len="med" w="med" type="none"/>
                <a:tailEnd len="med" w="med" type="none"/>
              </a:ln>
            </p:spPr>
          </p:cxnSp>
          <p:cxnSp>
            <p:nvCxnSpPr>
              <p:cNvPr id="659" name="Google Shape;659;p35"/>
              <p:cNvCxnSpPr/>
              <p:nvPr/>
            </p:nvCxnSpPr>
            <p:spPr>
              <a:xfrm flipH="1" rot="10800000">
                <a:off x="6054475" y="2634338"/>
                <a:ext cx="901200" cy="9300"/>
              </a:xfrm>
              <a:prstGeom prst="straightConnector1">
                <a:avLst/>
              </a:prstGeom>
              <a:noFill/>
              <a:ln cap="flat" cmpd="sng" w="19050">
                <a:solidFill>
                  <a:schemeClr val="accent5"/>
                </a:solidFill>
                <a:prstDash val="solid"/>
                <a:round/>
                <a:headEnd len="med" w="med" type="none"/>
                <a:tailEnd len="med" w="med" type="none"/>
              </a:ln>
            </p:spPr>
          </p:cxnSp>
          <p:sp>
            <p:nvSpPr>
              <p:cNvPr id="660" name="Google Shape;660;p35"/>
              <p:cNvSpPr txBox="1"/>
              <p:nvPr/>
            </p:nvSpPr>
            <p:spPr>
              <a:xfrm>
                <a:off x="4990275" y="2557900"/>
                <a:ext cx="942300" cy="48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97A7"/>
                    </a:solidFill>
                    <a:latin typeface="Roboto"/>
                    <a:ea typeface="Roboto"/>
                    <a:cs typeface="Roboto"/>
                    <a:sym typeface="Roboto"/>
                  </a:rPr>
                  <a:t>Other Channels</a:t>
                </a:r>
                <a:endParaRPr>
                  <a:solidFill>
                    <a:srgbClr val="0097A7"/>
                  </a:solidFill>
                  <a:latin typeface="Roboto"/>
                  <a:ea typeface="Roboto"/>
                  <a:cs typeface="Roboto"/>
                  <a:sym typeface="Roboto"/>
                </a:endParaRPr>
              </a:p>
            </p:txBody>
          </p:sp>
          <p:sp>
            <p:nvSpPr>
              <p:cNvPr id="661" name="Google Shape;661;p35"/>
              <p:cNvSpPr txBox="1"/>
              <p:nvPr/>
            </p:nvSpPr>
            <p:spPr>
              <a:xfrm>
                <a:off x="5159775" y="4247088"/>
                <a:ext cx="942300" cy="48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97A7"/>
                    </a:solidFill>
                    <a:latin typeface="Roboto"/>
                    <a:ea typeface="Roboto"/>
                    <a:cs typeface="Roboto"/>
                    <a:sym typeface="Roboto"/>
                  </a:rPr>
                  <a:t>Other Channels</a:t>
                </a:r>
                <a:endParaRPr>
                  <a:solidFill>
                    <a:srgbClr val="0097A7"/>
                  </a:solidFill>
                  <a:latin typeface="Roboto"/>
                  <a:ea typeface="Roboto"/>
                  <a:cs typeface="Roboto"/>
                  <a:sym typeface="Roboto"/>
                </a:endParaRPr>
              </a:p>
            </p:txBody>
          </p:sp>
        </p:grpSp>
      </p:grpSp>
      <p:grpSp>
        <p:nvGrpSpPr>
          <p:cNvPr id="662" name="Google Shape;662;p35"/>
          <p:cNvGrpSpPr/>
          <p:nvPr/>
        </p:nvGrpSpPr>
        <p:grpSpPr>
          <a:xfrm>
            <a:off x="6586975" y="2533588"/>
            <a:ext cx="2318775" cy="2609900"/>
            <a:chOff x="6637900" y="2494763"/>
            <a:chExt cx="2318775" cy="2609900"/>
          </a:xfrm>
        </p:grpSpPr>
        <p:cxnSp>
          <p:nvCxnSpPr>
            <p:cNvPr id="663" name="Google Shape;663;p35"/>
            <p:cNvCxnSpPr/>
            <p:nvPr/>
          </p:nvCxnSpPr>
          <p:spPr>
            <a:xfrm>
              <a:off x="8374450" y="4253725"/>
              <a:ext cx="3300" cy="472200"/>
            </a:xfrm>
            <a:prstGeom prst="straightConnector1">
              <a:avLst/>
            </a:prstGeom>
            <a:noFill/>
            <a:ln cap="flat" cmpd="sng" w="19050">
              <a:solidFill>
                <a:srgbClr val="9900FF"/>
              </a:solidFill>
              <a:prstDash val="solid"/>
              <a:round/>
              <a:headEnd len="med" w="med" type="none"/>
              <a:tailEnd len="med" w="med" type="none"/>
            </a:ln>
          </p:spPr>
        </p:cxnSp>
        <p:cxnSp>
          <p:nvCxnSpPr>
            <p:cNvPr id="664" name="Google Shape;664;p35"/>
            <p:cNvCxnSpPr/>
            <p:nvPr/>
          </p:nvCxnSpPr>
          <p:spPr>
            <a:xfrm>
              <a:off x="8196975" y="4253725"/>
              <a:ext cx="3300" cy="472200"/>
            </a:xfrm>
            <a:prstGeom prst="straightConnector1">
              <a:avLst/>
            </a:prstGeom>
            <a:noFill/>
            <a:ln cap="flat" cmpd="sng" w="19050">
              <a:solidFill>
                <a:srgbClr val="9900FF"/>
              </a:solidFill>
              <a:prstDash val="solid"/>
              <a:round/>
              <a:headEnd len="med" w="med" type="none"/>
              <a:tailEnd len="med" w="med" type="none"/>
            </a:ln>
          </p:spPr>
        </p:cxnSp>
        <p:cxnSp>
          <p:nvCxnSpPr>
            <p:cNvPr id="665" name="Google Shape;665;p35"/>
            <p:cNvCxnSpPr/>
            <p:nvPr/>
          </p:nvCxnSpPr>
          <p:spPr>
            <a:xfrm>
              <a:off x="8376100" y="3596500"/>
              <a:ext cx="0" cy="237000"/>
            </a:xfrm>
            <a:prstGeom prst="straightConnector1">
              <a:avLst/>
            </a:prstGeom>
            <a:noFill/>
            <a:ln cap="flat" cmpd="sng" w="19050">
              <a:solidFill>
                <a:srgbClr val="9900FF"/>
              </a:solidFill>
              <a:prstDash val="solid"/>
              <a:round/>
              <a:headEnd len="med" w="med" type="none"/>
              <a:tailEnd len="med" w="med" type="none"/>
            </a:ln>
          </p:spPr>
        </p:cxnSp>
        <p:cxnSp>
          <p:nvCxnSpPr>
            <p:cNvPr id="666" name="Google Shape;666;p35"/>
            <p:cNvCxnSpPr/>
            <p:nvPr/>
          </p:nvCxnSpPr>
          <p:spPr>
            <a:xfrm flipH="1" rot="10800000">
              <a:off x="7295775" y="3347700"/>
              <a:ext cx="901200" cy="9300"/>
            </a:xfrm>
            <a:prstGeom prst="straightConnector1">
              <a:avLst/>
            </a:prstGeom>
            <a:noFill/>
            <a:ln cap="flat" cmpd="sng" w="19050">
              <a:solidFill>
                <a:srgbClr val="9900FF"/>
              </a:solidFill>
              <a:prstDash val="solid"/>
              <a:round/>
              <a:headEnd len="med" w="med" type="none"/>
              <a:tailEnd len="med" w="med" type="none"/>
            </a:ln>
          </p:spPr>
        </p:cxnSp>
        <p:cxnSp>
          <p:nvCxnSpPr>
            <p:cNvPr id="667" name="Google Shape;667;p35"/>
            <p:cNvCxnSpPr/>
            <p:nvPr/>
          </p:nvCxnSpPr>
          <p:spPr>
            <a:xfrm flipH="1" rot="10800000">
              <a:off x="6955675" y="4050825"/>
              <a:ext cx="901200" cy="9300"/>
            </a:xfrm>
            <a:prstGeom prst="straightConnector1">
              <a:avLst/>
            </a:prstGeom>
            <a:noFill/>
            <a:ln cap="flat" cmpd="sng" w="19050">
              <a:solidFill>
                <a:srgbClr val="9900FF"/>
              </a:solidFill>
              <a:prstDash val="solid"/>
              <a:round/>
              <a:headEnd len="med" w="med" type="none"/>
              <a:tailEnd len="med" w="med" type="none"/>
            </a:ln>
          </p:spPr>
        </p:cxnSp>
        <p:sp>
          <p:nvSpPr>
            <p:cNvPr id="668" name="Google Shape;668;p35"/>
            <p:cNvSpPr/>
            <p:nvPr/>
          </p:nvSpPr>
          <p:spPr>
            <a:xfrm>
              <a:off x="6637900" y="3087350"/>
              <a:ext cx="942300" cy="489300"/>
            </a:xfrm>
            <a:prstGeom prst="rect">
              <a:avLst/>
            </a:prstGeom>
            <a:solidFill>
              <a:schemeClr val="lt2"/>
            </a:solidFill>
            <a:ln cap="flat" cmpd="sng" w="1905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9900FF"/>
                  </a:solidFill>
                </a:rPr>
                <a:t>AND</a:t>
              </a:r>
              <a:endParaRPr>
                <a:solidFill>
                  <a:srgbClr val="9900FF"/>
                </a:solidFill>
              </a:endParaRPr>
            </a:p>
          </p:txBody>
        </p:sp>
        <p:sp>
          <p:nvSpPr>
            <p:cNvPr id="669" name="Google Shape;669;p35"/>
            <p:cNvSpPr/>
            <p:nvPr/>
          </p:nvSpPr>
          <p:spPr>
            <a:xfrm>
              <a:off x="6637900" y="3791075"/>
              <a:ext cx="942300" cy="489300"/>
            </a:xfrm>
            <a:prstGeom prst="rect">
              <a:avLst/>
            </a:prstGeom>
            <a:solidFill>
              <a:schemeClr val="lt2"/>
            </a:solidFill>
            <a:ln cap="flat" cmpd="sng" w="1905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9900FF"/>
                  </a:solidFill>
                </a:rPr>
                <a:t>OR</a:t>
              </a:r>
              <a:endParaRPr>
                <a:solidFill>
                  <a:srgbClr val="9900FF"/>
                </a:solidFill>
              </a:endParaRPr>
            </a:p>
          </p:txBody>
        </p:sp>
        <p:sp>
          <p:nvSpPr>
            <p:cNvPr id="670" name="Google Shape;670;p35"/>
            <p:cNvSpPr/>
            <p:nvPr/>
          </p:nvSpPr>
          <p:spPr>
            <a:xfrm rot="5400000">
              <a:off x="8084925" y="2860252"/>
              <a:ext cx="488300" cy="984200"/>
            </a:xfrm>
            <a:prstGeom prst="flowChartOffpageConnector">
              <a:avLst/>
            </a:prstGeom>
            <a:solidFill>
              <a:srgbClr val="EEEEEE"/>
            </a:solidFill>
            <a:ln cap="flat" cmpd="sng" w="1905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1" name="Google Shape;671;p35"/>
            <p:cNvSpPr txBox="1"/>
            <p:nvPr/>
          </p:nvSpPr>
          <p:spPr>
            <a:xfrm>
              <a:off x="7904950" y="3045640"/>
              <a:ext cx="9423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9900FF"/>
                  </a:solidFill>
                  <a:latin typeface="Roboto"/>
                  <a:ea typeface="Roboto"/>
                  <a:cs typeface="Roboto"/>
                  <a:sym typeface="Roboto"/>
                </a:rPr>
                <a:t>Logic Outputs</a:t>
              </a:r>
              <a:endParaRPr>
                <a:solidFill>
                  <a:srgbClr val="9900FF"/>
                </a:solidFill>
                <a:latin typeface="Roboto"/>
                <a:ea typeface="Roboto"/>
                <a:cs typeface="Roboto"/>
                <a:sym typeface="Roboto"/>
              </a:endParaRPr>
            </a:p>
          </p:txBody>
        </p:sp>
        <p:sp>
          <p:nvSpPr>
            <p:cNvPr id="672" name="Google Shape;672;p35"/>
            <p:cNvSpPr/>
            <p:nvPr/>
          </p:nvSpPr>
          <p:spPr>
            <a:xfrm rot="5400000">
              <a:off x="8071875" y="3563977"/>
              <a:ext cx="488300" cy="984200"/>
            </a:xfrm>
            <a:prstGeom prst="flowChartOffpageConnector">
              <a:avLst/>
            </a:prstGeom>
            <a:solidFill>
              <a:srgbClr val="EEEEEE"/>
            </a:solidFill>
            <a:ln cap="flat" cmpd="sng" w="1905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3" name="Google Shape;673;p35"/>
            <p:cNvSpPr txBox="1"/>
            <p:nvPr/>
          </p:nvSpPr>
          <p:spPr>
            <a:xfrm>
              <a:off x="7891900" y="3749365"/>
              <a:ext cx="9423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9900FF"/>
                  </a:solidFill>
                  <a:latin typeface="Roboto"/>
                  <a:ea typeface="Roboto"/>
                  <a:cs typeface="Roboto"/>
                  <a:sym typeface="Roboto"/>
                </a:rPr>
                <a:t>Logic Outputs</a:t>
              </a:r>
              <a:endParaRPr>
                <a:solidFill>
                  <a:srgbClr val="9900FF"/>
                </a:solidFill>
                <a:latin typeface="Roboto"/>
                <a:ea typeface="Roboto"/>
                <a:cs typeface="Roboto"/>
                <a:sym typeface="Roboto"/>
              </a:endParaRPr>
            </a:p>
          </p:txBody>
        </p:sp>
        <p:cxnSp>
          <p:nvCxnSpPr>
            <p:cNvPr id="674" name="Google Shape;674;p35"/>
            <p:cNvCxnSpPr/>
            <p:nvPr/>
          </p:nvCxnSpPr>
          <p:spPr>
            <a:xfrm flipH="1">
              <a:off x="8364725" y="2851350"/>
              <a:ext cx="900" cy="261900"/>
            </a:xfrm>
            <a:prstGeom prst="straightConnector1">
              <a:avLst/>
            </a:prstGeom>
            <a:noFill/>
            <a:ln cap="flat" cmpd="sng" w="19050">
              <a:solidFill>
                <a:srgbClr val="9900FF"/>
              </a:solidFill>
              <a:prstDash val="solid"/>
              <a:round/>
              <a:headEnd len="med" w="med" type="none"/>
              <a:tailEnd len="med" w="med" type="none"/>
            </a:ln>
          </p:spPr>
        </p:cxnSp>
        <p:sp>
          <p:nvSpPr>
            <p:cNvPr id="675" name="Google Shape;675;p35"/>
            <p:cNvSpPr txBox="1"/>
            <p:nvPr/>
          </p:nvSpPr>
          <p:spPr>
            <a:xfrm>
              <a:off x="7495375" y="2494763"/>
              <a:ext cx="1461300" cy="48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9900FF"/>
                  </a:solidFill>
                  <a:latin typeface="Roboto"/>
                  <a:ea typeface="Roboto"/>
                  <a:cs typeface="Roboto"/>
                  <a:sym typeface="Roboto"/>
                </a:rPr>
                <a:t>Other Boards</a:t>
              </a:r>
              <a:endParaRPr>
                <a:solidFill>
                  <a:srgbClr val="9900FF"/>
                </a:solidFill>
                <a:latin typeface="Roboto"/>
                <a:ea typeface="Roboto"/>
                <a:cs typeface="Roboto"/>
                <a:sym typeface="Roboto"/>
              </a:endParaRPr>
            </a:p>
          </p:txBody>
        </p:sp>
        <p:cxnSp>
          <p:nvCxnSpPr>
            <p:cNvPr id="676" name="Google Shape;676;p35"/>
            <p:cNvCxnSpPr/>
            <p:nvPr/>
          </p:nvCxnSpPr>
          <p:spPr>
            <a:xfrm flipH="1">
              <a:off x="8198175" y="2851350"/>
              <a:ext cx="900" cy="261900"/>
            </a:xfrm>
            <a:prstGeom prst="straightConnector1">
              <a:avLst/>
            </a:prstGeom>
            <a:noFill/>
            <a:ln cap="flat" cmpd="sng" w="19050">
              <a:solidFill>
                <a:srgbClr val="9900FF"/>
              </a:solidFill>
              <a:prstDash val="solid"/>
              <a:round/>
              <a:headEnd len="med" w="med" type="none"/>
              <a:tailEnd len="med" w="med" type="none"/>
            </a:ln>
          </p:spPr>
        </p:cxnSp>
        <p:sp>
          <p:nvSpPr>
            <p:cNvPr id="677" name="Google Shape;677;p35"/>
            <p:cNvSpPr txBox="1"/>
            <p:nvPr/>
          </p:nvSpPr>
          <p:spPr>
            <a:xfrm>
              <a:off x="7402625" y="4615363"/>
              <a:ext cx="1461300" cy="48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9900FF"/>
                  </a:solidFill>
                  <a:latin typeface="Roboto"/>
                  <a:ea typeface="Roboto"/>
                  <a:cs typeface="Roboto"/>
                  <a:sym typeface="Roboto"/>
                </a:rPr>
                <a:t>Other Boards</a:t>
              </a:r>
              <a:endParaRPr>
                <a:solidFill>
                  <a:srgbClr val="9900FF"/>
                </a:solidFill>
                <a:latin typeface="Roboto"/>
                <a:ea typeface="Roboto"/>
                <a:cs typeface="Roboto"/>
                <a:sym typeface="Roboto"/>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Digital Signal</a:t>
            </a:r>
            <a:endParaRPr/>
          </a:p>
        </p:txBody>
      </p:sp>
      <p:sp>
        <p:nvSpPr>
          <p:cNvPr id="683" name="Google Shape;683;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84" name="Google Shape;684;p36"/>
          <p:cNvPicPr preferRelativeResize="0"/>
          <p:nvPr/>
        </p:nvPicPr>
        <p:blipFill>
          <a:blip r:embed="rId3">
            <a:alphaModFix/>
          </a:blip>
          <a:stretch>
            <a:fillRect/>
          </a:stretch>
        </p:blipFill>
        <p:spPr>
          <a:xfrm>
            <a:off x="4690025" y="292725"/>
            <a:ext cx="4006975" cy="1835175"/>
          </a:xfrm>
          <a:prstGeom prst="rect">
            <a:avLst/>
          </a:prstGeom>
          <a:noFill/>
          <a:ln>
            <a:noFill/>
          </a:ln>
        </p:spPr>
      </p:pic>
      <p:sp>
        <p:nvSpPr>
          <p:cNvPr id="685" name="Google Shape;685;p36"/>
          <p:cNvSpPr txBox="1"/>
          <p:nvPr/>
        </p:nvSpPr>
        <p:spPr>
          <a:xfrm>
            <a:off x="2770500" y="2571750"/>
            <a:ext cx="2250900" cy="45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00"/>
                </a:solidFill>
              </a:rPr>
              <a:t>Analog Signal (Input)</a:t>
            </a:r>
            <a:endParaRPr>
              <a:solidFill>
                <a:srgbClr val="FFFF00"/>
              </a:solidFill>
            </a:endParaRPr>
          </a:p>
        </p:txBody>
      </p:sp>
      <p:cxnSp>
        <p:nvCxnSpPr>
          <p:cNvPr id="686" name="Google Shape;686;p36"/>
          <p:cNvCxnSpPr/>
          <p:nvPr/>
        </p:nvCxnSpPr>
        <p:spPr>
          <a:xfrm>
            <a:off x="1873950" y="3261275"/>
            <a:ext cx="5580600" cy="114000"/>
          </a:xfrm>
          <a:prstGeom prst="straightConnector1">
            <a:avLst/>
          </a:prstGeom>
          <a:noFill/>
          <a:ln cap="flat" cmpd="sng" w="28575">
            <a:solidFill>
              <a:schemeClr val="lt1"/>
            </a:solidFill>
            <a:prstDash val="lgDash"/>
            <a:round/>
            <a:headEnd len="med" w="med" type="none"/>
            <a:tailEnd len="med" w="med" type="none"/>
          </a:ln>
        </p:spPr>
      </p:cxnSp>
      <p:cxnSp>
        <p:nvCxnSpPr>
          <p:cNvPr id="687" name="Google Shape;687;p36"/>
          <p:cNvCxnSpPr/>
          <p:nvPr/>
        </p:nvCxnSpPr>
        <p:spPr>
          <a:xfrm>
            <a:off x="3458000" y="2888550"/>
            <a:ext cx="279600" cy="279600"/>
          </a:xfrm>
          <a:prstGeom prst="straightConnector1">
            <a:avLst/>
          </a:prstGeom>
          <a:noFill/>
          <a:ln cap="flat" cmpd="sng" w="9525">
            <a:solidFill>
              <a:srgbClr val="FFFF00"/>
            </a:solidFill>
            <a:prstDash val="solid"/>
            <a:round/>
            <a:headEnd len="med" w="med" type="none"/>
            <a:tailEnd len="med" w="med" type="triangle"/>
          </a:ln>
        </p:spPr>
      </p:cxnSp>
      <p:sp>
        <p:nvSpPr>
          <p:cNvPr id="688" name="Google Shape;688;p36"/>
          <p:cNvSpPr txBox="1"/>
          <p:nvPr/>
        </p:nvSpPr>
        <p:spPr>
          <a:xfrm>
            <a:off x="1711575" y="2888550"/>
            <a:ext cx="2250900" cy="45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V</a:t>
            </a:r>
            <a:r>
              <a:rPr baseline="-25000" lang="en">
                <a:solidFill>
                  <a:schemeClr val="lt1"/>
                </a:solidFill>
              </a:rPr>
              <a:t>threshold </a:t>
            </a:r>
            <a:endParaRPr>
              <a:solidFill>
                <a:schemeClr val="lt1"/>
              </a:solidFill>
            </a:endParaRPr>
          </a:p>
        </p:txBody>
      </p:sp>
      <p:pic>
        <p:nvPicPr>
          <p:cNvPr id="689" name="Google Shape;689;p36"/>
          <p:cNvPicPr preferRelativeResize="0"/>
          <p:nvPr/>
        </p:nvPicPr>
        <p:blipFill>
          <a:blip r:embed="rId4">
            <a:alphaModFix/>
          </a:blip>
          <a:stretch>
            <a:fillRect/>
          </a:stretch>
        </p:blipFill>
        <p:spPr>
          <a:xfrm>
            <a:off x="1045500" y="2357250"/>
            <a:ext cx="6595226" cy="2566150"/>
          </a:xfrm>
          <a:prstGeom prst="rect">
            <a:avLst/>
          </a:prstGeom>
          <a:noFill/>
          <a:ln>
            <a:noFill/>
          </a:ln>
        </p:spPr>
      </p:pic>
      <p:cxnSp>
        <p:nvCxnSpPr>
          <p:cNvPr id="690" name="Google Shape;690;p36"/>
          <p:cNvCxnSpPr/>
          <p:nvPr/>
        </p:nvCxnSpPr>
        <p:spPr>
          <a:xfrm flipH="1" rot="10800000">
            <a:off x="652250" y="3307950"/>
            <a:ext cx="6802200" cy="5100"/>
          </a:xfrm>
          <a:prstGeom prst="straightConnector1">
            <a:avLst/>
          </a:prstGeom>
          <a:noFill/>
          <a:ln cap="flat" cmpd="sng" w="28575">
            <a:solidFill>
              <a:srgbClr val="4DD81C"/>
            </a:solidFill>
            <a:prstDash val="lgDash"/>
            <a:round/>
            <a:headEnd len="med" w="med" type="none"/>
            <a:tailEnd len="med" w="med" type="none"/>
          </a:ln>
        </p:spPr>
      </p:cxnSp>
      <p:cxnSp>
        <p:nvCxnSpPr>
          <p:cNvPr id="691" name="Google Shape;691;p36"/>
          <p:cNvCxnSpPr/>
          <p:nvPr/>
        </p:nvCxnSpPr>
        <p:spPr>
          <a:xfrm flipH="1">
            <a:off x="5715100" y="1190600"/>
            <a:ext cx="1263000" cy="2981700"/>
          </a:xfrm>
          <a:prstGeom prst="straightConnector1">
            <a:avLst/>
          </a:prstGeom>
          <a:noFill/>
          <a:ln cap="flat" cmpd="sng" w="28575">
            <a:solidFill>
              <a:schemeClr val="dk1"/>
            </a:solidFill>
            <a:prstDash val="solid"/>
            <a:round/>
            <a:headEnd len="med" w="med" type="none"/>
            <a:tailEnd len="med" w="med" type="triangle"/>
          </a:ln>
        </p:spPr>
      </p:cxnSp>
      <p:sp>
        <p:nvSpPr>
          <p:cNvPr id="692" name="Google Shape;692;p36"/>
          <p:cNvSpPr txBox="1"/>
          <p:nvPr/>
        </p:nvSpPr>
        <p:spPr>
          <a:xfrm>
            <a:off x="455550" y="2888550"/>
            <a:ext cx="766200" cy="45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DD81C"/>
                </a:solidFill>
              </a:rPr>
              <a:t>V</a:t>
            </a:r>
            <a:r>
              <a:rPr baseline="-25000" lang="en">
                <a:solidFill>
                  <a:srgbClr val="4DD81C"/>
                </a:solidFill>
              </a:rPr>
              <a:t>th</a:t>
            </a:r>
            <a:endParaRPr baseline="-25000">
              <a:solidFill>
                <a:srgbClr val="4DD81C"/>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Electronics Flow</a:t>
            </a:r>
            <a:endParaRPr/>
          </a:p>
        </p:txBody>
      </p:sp>
      <p:sp>
        <p:nvSpPr>
          <p:cNvPr id="698" name="Google Shape;698;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99" name="Google Shape;699;p37"/>
          <p:cNvSpPr/>
          <p:nvPr/>
        </p:nvSpPr>
        <p:spPr>
          <a:xfrm rot="-5400000">
            <a:off x="1154375" y="628775"/>
            <a:ext cx="231900" cy="180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7"/>
          <p:cNvSpPr/>
          <p:nvPr/>
        </p:nvSpPr>
        <p:spPr>
          <a:xfrm rot="-5400000">
            <a:off x="1836175" y="1923000"/>
            <a:ext cx="1365900" cy="317400"/>
          </a:xfrm>
          <a:prstGeom prst="rect">
            <a:avLst/>
          </a:prstGeom>
          <a:solidFill>
            <a:schemeClr val="lt2"/>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7"/>
          <p:cNvSpPr/>
          <p:nvPr/>
        </p:nvSpPr>
        <p:spPr>
          <a:xfrm rot="-5400000">
            <a:off x="3111825" y="1181650"/>
            <a:ext cx="1340100" cy="1836900"/>
          </a:xfrm>
          <a:prstGeom prst="rect">
            <a:avLst/>
          </a:prstGeom>
          <a:solidFill>
            <a:schemeClr val="lt2"/>
          </a:solid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37"/>
          <p:cNvSpPr/>
          <p:nvPr/>
        </p:nvSpPr>
        <p:spPr>
          <a:xfrm rot="-5400000">
            <a:off x="1154375" y="997625"/>
            <a:ext cx="231900" cy="180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37"/>
          <p:cNvSpPr/>
          <p:nvPr/>
        </p:nvSpPr>
        <p:spPr>
          <a:xfrm rot="-5400000">
            <a:off x="1154375" y="1366475"/>
            <a:ext cx="231900" cy="180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7"/>
          <p:cNvSpPr/>
          <p:nvPr/>
        </p:nvSpPr>
        <p:spPr>
          <a:xfrm rot="-5400000">
            <a:off x="1154375" y="1735325"/>
            <a:ext cx="231900" cy="180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37"/>
          <p:cNvSpPr/>
          <p:nvPr/>
        </p:nvSpPr>
        <p:spPr>
          <a:xfrm rot="-5400000">
            <a:off x="5047450" y="1181650"/>
            <a:ext cx="1340100" cy="1836900"/>
          </a:xfrm>
          <a:prstGeom prst="rect">
            <a:avLst/>
          </a:prstGeom>
          <a:solidFill>
            <a:schemeClr val="lt2"/>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37"/>
          <p:cNvSpPr/>
          <p:nvPr/>
        </p:nvSpPr>
        <p:spPr>
          <a:xfrm rot="-5400000">
            <a:off x="6983075" y="1181650"/>
            <a:ext cx="1340100" cy="1836900"/>
          </a:xfrm>
          <a:prstGeom prst="rect">
            <a:avLst/>
          </a:prstGeom>
          <a:solidFill>
            <a:schemeClr val="lt2"/>
          </a:solid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07" name="Google Shape;707;p37"/>
          <p:cNvCxnSpPr/>
          <p:nvPr/>
        </p:nvCxnSpPr>
        <p:spPr>
          <a:xfrm flipH="1" rot="10800000">
            <a:off x="2677825" y="1531775"/>
            <a:ext cx="185700" cy="1500"/>
          </a:xfrm>
          <a:prstGeom prst="straightConnector1">
            <a:avLst/>
          </a:prstGeom>
          <a:noFill/>
          <a:ln cap="flat" cmpd="sng" w="9525">
            <a:solidFill>
              <a:schemeClr val="dk2"/>
            </a:solidFill>
            <a:prstDash val="solid"/>
            <a:round/>
            <a:headEnd len="med" w="med" type="none"/>
            <a:tailEnd len="med" w="med" type="none"/>
          </a:ln>
        </p:spPr>
      </p:cxnSp>
      <p:cxnSp>
        <p:nvCxnSpPr>
          <p:cNvPr id="708" name="Google Shape;708;p37"/>
          <p:cNvCxnSpPr/>
          <p:nvPr/>
        </p:nvCxnSpPr>
        <p:spPr>
          <a:xfrm flipH="1" rot="10800000">
            <a:off x="2677825" y="1901375"/>
            <a:ext cx="185700" cy="1500"/>
          </a:xfrm>
          <a:prstGeom prst="straightConnector1">
            <a:avLst/>
          </a:prstGeom>
          <a:noFill/>
          <a:ln cap="flat" cmpd="sng" w="9525">
            <a:solidFill>
              <a:schemeClr val="dk2"/>
            </a:solidFill>
            <a:prstDash val="solid"/>
            <a:round/>
            <a:headEnd len="med" w="med" type="none"/>
            <a:tailEnd len="med" w="med" type="none"/>
          </a:ln>
        </p:spPr>
      </p:cxnSp>
      <p:cxnSp>
        <p:nvCxnSpPr>
          <p:cNvPr id="709" name="Google Shape;709;p37"/>
          <p:cNvCxnSpPr/>
          <p:nvPr/>
        </p:nvCxnSpPr>
        <p:spPr>
          <a:xfrm flipH="1" rot="10800000">
            <a:off x="2677825" y="2270975"/>
            <a:ext cx="185700" cy="1500"/>
          </a:xfrm>
          <a:prstGeom prst="straightConnector1">
            <a:avLst/>
          </a:prstGeom>
          <a:noFill/>
          <a:ln cap="flat" cmpd="sng" w="9525">
            <a:solidFill>
              <a:schemeClr val="dk2"/>
            </a:solidFill>
            <a:prstDash val="solid"/>
            <a:round/>
            <a:headEnd len="med" w="med" type="none"/>
            <a:tailEnd len="med" w="med" type="none"/>
          </a:ln>
        </p:spPr>
      </p:cxnSp>
      <p:cxnSp>
        <p:nvCxnSpPr>
          <p:cNvPr id="710" name="Google Shape;710;p37"/>
          <p:cNvCxnSpPr/>
          <p:nvPr/>
        </p:nvCxnSpPr>
        <p:spPr>
          <a:xfrm flipH="1" rot="10800000">
            <a:off x="2677825" y="2640575"/>
            <a:ext cx="185700" cy="1500"/>
          </a:xfrm>
          <a:prstGeom prst="straightConnector1">
            <a:avLst/>
          </a:prstGeom>
          <a:noFill/>
          <a:ln cap="flat" cmpd="sng" w="9525">
            <a:solidFill>
              <a:schemeClr val="dk2"/>
            </a:solidFill>
            <a:prstDash val="solid"/>
            <a:round/>
            <a:headEnd len="med" w="med" type="none"/>
            <a:tailEnd len="med" w="med" type="none"/>
          </a:ln>
        </p:spPr>
      </p:cxnSp>
      <p:cxnSp>
        <p:nvCxnSpPr>
          <p:cNvPr id="711" name="Google Shape;711;p37"/>
          <p:cNvCxnSpPr/>
          <p:nvPr/>
        </p:nvCxnSpPr>
        <p:spPr>
          <a:xfrm flipH="1" rot="10800000">
            <a:off x="4700325" y="1532375"/>
            <a:ext cx="95400" cy="300"/>
          </a:xfrm>
          <a:prstGeom prst="straightConnector1">
            <a:avLst/>
          </a:prstGeom>
          <a:noFill/>
          <a:ln cap="flat" cmpd="sng" w="9525">
            <a:solidFill>
              <a:schemeClr val="dk2"/>
            </a:solidFill>
            <a:prstDash val="solid"/>
            <a:round/>
            <a:headEnd len="med" w="med" type="none"/>
            <a:tailEnd len="med" w="med" type="none"/>
          </a:ln>
        </p:spPr>
      </p:cxnSp>
      <p:cxnSp>
        <p:nvCxnSpPr>
          <p:cNvPr id="712" name="Google Shape;712;p37"/>
          <p:cNvCxnSpPr/>
          <p:nvPr/>
        </p:nvCxnSpPr>
        <p:spPr>
          <a:xfrm flipH="1" rot="10800000">
            <a:off x="4700325" y="1901975"/>
            <a:ext cx="95400" cy="300"/>
          </a:xfrm>
          <a:prstGeom prst="straightConnector1">
            <a:avLst/>
          </a:prstGeom>
          <a:noFill/>
          <a:ln cap="flat" cmpd="sng" w="9525">
            <a:solidFill>
              <a:schemeClr val="dk2"/>
            </a:solidFill>
            <a:prstDash val="solid"/>
            <a:round/>
            <a:headEnd len="med" w="med" type="none"/>
            <a:tailEnd len="med" w="med" type="none"/>
          </a:ln>
        </p:spPr>
      </p:cxnSp>
      <p:cxnSp>
        <p:nvCxnSpPr>
          <p:cNvPr id="713" name="Google Shape;713;p37"/>
          <p:cNvCxnSpPr/>
          <p:nvPr/>
        </p:nvCxnSpPr>
        <p:spPr>
          <a:xfrm flipH="1" rot="10800000">
            <a:off x="4701988" y="2272475"/>
            <a:ext cx="95400" cy="300"/>
          </a:xfrm>
          <a:prstGeom prst="straightConnector1">
            <a:avLst/>
          </a:prstGeom>
          <a:noFill/>
          <a:ln cap="flat" cmpd="sng" w="9525">
            <a:solidFill>
              <a:schemeClr val="dk2"/>
            </a:solidFill>
            <a:prstDash val="solid"/>
            <a:round/>
            <a:headEnd len="med" w="med" type="none"/>
            <a:tailEnd len="med" w="med" type="none"/>
          </a:ln>
        </p:spPr>
      </p:cxnSp>
      <p:cxnSp>
        <p:nvCxnSpPr>
          <p:cNvPr id="714" name="Google Shape;714;p37"/>
          <p:cNvCxnSpPr/>
          <p:nvPr/>
        </p:nvCxnSpPr>
        <p:spPr>
          <a:xfrm flipH="1" rot="10800000">
            <a:off x="4700325" y="2639675"/>
            <a:ext cx="95400" cy="300"/>
          </a:xfrm>
          <a:prstGeom prst="straightConnector1">
            <a:avLst/>
          </a:prstGeom>
          <a:noFill/>
          <a:ln cap="flat" cmpd="sng" w="9525">
            <a:solidFill>
              <a:schemeClr val="dk2"/>
            </a:solidFill>
            <a:prstDash val="solid"/>
            <a:round/>
            <a:headEnd len="med" w="med" type="none"/>
            <a:tailEnd len="med" w="med" type="none"/>
          </a:ln>
        </p:spPr>
      </p:cxnSp>
      <p:cxnSp>
        <p:nvCxnSpPr>
          <p:cNvPr id="715" name="Google Shape;715;p37"/>
          <p:cNvCxnSpPr/>
          <p:nvPr/>
        </p:nvCxnSpPr>
        <p:spPr>
          <a:xfrm flipH="1" rot="10800000">
            <a:off x="6635950" y="1533125"/>
            <a:ext cx="95400" cy="300"/>
          </a:xfrm>
          <a:prstGeom prst="straightConnector1">
            <a:avLst/>
          </a:prstGeom>
          <a:noFill/>
          <a:ln cap="flat" cmpd="sng" w="9525">
            <a:solidFill>
              <a:schemeClr val="dk2"/>
            </a:solidFill>
            <a:prstDash val="solid"/>
            <a:round/>
            <a:headEnd len="med" w="med" type="none"/>
            <a:tailEnd len="med" w="med" type="none"/>
          </a:ln>
        </p:spPr>
      </p:cxnSp>
      <p:cxnSp>
        <p:nvCxnSpPr>
          <p:cNvPr id="716" name="Google Shape;716;p37"/>
          <p:cNvCxnSpPr/>
          <p:nvPr/>
        </p:nvCxnSpPr>
        <p:spPr>
          <a:xfrm flipH="1" rot="10800000">
            <a:off x="6635950" y="1901975"/>
            <a:ext cx="95400" cy="300"/>
          </a:xfrm>
          <a:prstGeom prst="straightConnector1">
            <a:avLst/>
          </a:prstGeom>
          <a:noFill/>
          <a:ln cap="flat" cmpd="sng" w="9525">
            <a:solidFill>
              <a:schemeClr val="dk2"/>
            </a:solidFill>
            <a:prstDash val="solid"/>
            <a:round/>
            <a:headEnd len="med" w="med" type="none"/>
            <a:tailEnd len="med" w="med" type="none"/>
          </a:ln>
        </p:spPr>
      </p:cxnSp>
      <p:cxnSp>
        <p:nvCxnSpPr>
          <p:cNvPr id="717" name="Google Shape;717;p37"/>
          <p:cNvCxnSpPr/>
          <p:nvPr/>
        </p:nvCxnSpPr>
        <p:spPr>
          <a:xfrm flipH="1" rot="10800000">
            <a:off x="6635950" y="2272775"/>
            <a:ext cx="95400" cy="300"/>
          </a:xfrm>
          <a:prstGeom prst="straightConnector1">
            <a:avLst/>
          </a:prstGeom>
          <a:noFill/>
          <a:ln cap="flat" cmpd="sng" w="9525">
            <a:solidFill>
              <a:schemeClr val="dk2"/>
            </a:solidFill>
            <a:prstDash val="solid"/>
            <a:round/>
            <a:headEnd len="med" w="med" type="none"/>
            <a:tailEnd len="med" w="med" type="none"/>
          </a:ln>
        </p:spPr>
      </p:cxnSp>
      <p:cxnSp>
        <p:nvCxnSpPr>
          <p:cNvPr id="718" name="Google Shape;718;p37"/>
          <p:cNvCxnSpPr/>
          <p:nvPr/>
        </p:nvCxnSpPr>
        <p:spPr>
          <a:xfrm flipH="1" rot="10800000">
            <a:off x="6635950" y="2639675"/>
            <a:ext cx="95400" cy="300"/>
          </a:xfrm>
          <a:prstGeom prst="straightConnector1">
            <a:avLst/>
          </a:prstGeom>
          <a:noFill/>
          <a:ln cap="flat" cmpd="sng" w="9525">
            <a:solidFill>
              <a:schemeClr val="dk2"/>
            </a:solidFill>
            <a:prstDash val="solid"/>
            <a:round/>
            <a:headEnd len="med" w="med" type="none"/>
            <a:tailEnd len="med" w="med" type="none"/>
          </a:ln>
        </p:spPr>
      </p:cxnSp>
      <p:sp>
        <p:nvSpPr>
          <p:cNvPr id="719" name="Google Shape;719;p37"/>
          <p:cNvSpPr txBox="1"/>
          <p:nvPr/>
        </p:nvSpPr>
        <p:spPr>
          <a:xfrm>
            <a:off x="3246750" y="1733400"/>
            <a:ext cx="1062600" cy="69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Amplifier Board</a:t>
            </a:r>
            <a:endParaRPr>
              <a:solidFill>
                <a:schemeClr val="dk1"/>
              </a:solidFill>
              <a:latin typeface="Roboto"/>
              <a:ea typeface="Roboto"/>
              <a:cs typeface="Roboto"/>
              <a:sym typeface="Roboto"/>
            </a:endParaRPr>
          </a:p>
          <a:p>
            <a:pPr indent="0" lvl="0" marL="0" rtl="0" algn="ctr">
              <a:spcBef>
                <a:spcPts val="0"/>
              </a:spcBef>
              <a:spcAft>
                <a:spcPts val="0"/>
              </a:spcAft>
              <a:buNone/>
            </a:pPr>
            <a:r>
              <a:t/>
            </a:r>
            <a:endParaRPr>
              <a:latin typeface="Roboto"/>
              <a:ea typeface="Roboto"/>
              <a:cs typeface="Roboto"/>
              <a:sym typeface="Roboto"/>
            </a:endParaRPr>
          </a:p>
        </p:txBody>
      </p:sp>
      <p:sp>
        <p:nvSpPr>
          <p:cNvPr id="720" name="Google Shape;720;p37"/>
          <p:cNvSpPr txBox="1"/>
          <p:nvPr/>
        </p:nvSpPr>
        <p:spPr>
          <a:xfrm>
            <a:off x="5185375" y="1724525"/>
            <a:ext cx="1062600" cy="69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oboto"/>
                <a:ea typeface="Roboto"/>
                <a:cs typeface="Roboto"/>
                <a:sym typeface="Roboto"/>
              </a:rPr>
              <a:t>Digitizer Board</a:t>
            </a:r>
            <a:endParaRPr>
              <a:solidFill>
                <a:schemeClr val="dk1"/>
              </a:solidFill>
              <a:latin typeface="Roboto"/>
              <a:ea typeface="Roboto"/>
              <a:cs typeface="Roboto"/>
              <a:sym typeface="Roboto"/>
            </a:endParaRPr>
          </a:p>
          <a:p>
            <a:pPr indent="0" lvl="0" marL="0" rtl="0" algn="ctr">
              <a:spcBef>
                <a:spcPts val="0"/>
              </a:spcBef>
              <a:spcAft>
                <a:spcPts val="0"/>
              </a:spcAft>
              <a:buNone/>
            </a:pPr>
            <a:r>
              <a:t/>
            </a:r>
            <a:endParaRPr>
              <a:latin typeface="Roboto"/>
              <a:ea typeface="Roboto"/>
              <a:cs typeface="Roboto"/>
              <a:sym typeface="Roboto"/>
            </a:endParaRPr>
          </a:p>
        </p:txBody>
      </p:sp>
      <p:sp>
        <p:nvSpPr>
          <p:cNvPr id="721" name="Google Shape;721;p37"/>
          <p:cNvSpPr txBox="1"/>
          <p:nvPr/>
        </p:nvSpPr>
        <p:spPr>
          <a:xfrm>
            <a:off x="7119325" y="1724525"/>
            <a:ext cx="1062600" cy="69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oboto"/>
                <a:ea typeface="Roboto"/>
                <a:cs typeface="Roboto"/>
                <a:sym typeface="Roboto"/>
              </a:rPr>
              <a:t>Raspberry Pi Pico</a:t>
            </a:r>
            <a:endParaRPr>
              <a:solidFill>
                <a:schemeClr val="dk1"/>
              </a:solidFill>
              <a:latin typeface="Roboto"/>
              <a:ea typeface="Roboto"/>
              <a:cs typeface="Roboto"/>
              <a:sym typeface="Roboto"/>
            </a:endParaRPr>
          </a:p>
          <a:p>
            <a:pPr indent="0" lvl="0" marL="0" rtl="0" algn="ctr">
              <a:spcBef>
                <a:spcPts val="0"/>
              </a:spcBef>
              <a:spcAft>
                <a:spcPts val="0"/>
              </a:spcAft>
              <a:buNone/>
            </a:pPr>
            <a:r>
              <a:t/>
            </a:r>
            <a:endParaRPr>
              <a:latin typeface="Roboto"/>
              <a:ea typeface="Roboto"/>
              <a:cs typeface="Roboto"/>
              <a:sym typeface="Roboto"/>
            </a:endParaRPr>
          </a:p>
        </p:txBody>
      </p:sp>
      <p:sp>
        <p:nvSpPr>
          <p:cNvPr id="722" name="Google Shape;722;p37"/>
          <p:cNvSpPr/>
          <p:nvPr/>
        </p:nvSpPr>
        <p:spPr>
          <a:xfrm>
            <a:off x="2441275" y="1456900"/>
            <a:ext cx="155700" cy="1557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7"/>
          <p:cNvSpPr/>
          <p:nvPr/>
        </p:nvSpPr>
        <p:spPr>
          <a:xfrm>
            <a:off x="2441275" y="1812538"/>
            <a:ext cx="155700" cy="1557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7"/>
          <p:cNvSpPr/>
          <p:nvPr/>
        </p:nvSpPr>
        <p:spPr>
          <a:xfrm>
            <a:off x="2441275" y="2168200"/>
            <a:ext cx="155700" cy="1557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7"/>
          <p:cNvSpPr/>
          <p:nvPr/>
        </p:nvSpPr>
        <p:spPr>
          <a:xfrm>
            <a:off x="2441325" y="2523875"/>
            <a:ext cx="155700" cy="1557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26" name="Google Shape;726;p37"/>
          <p:cNvPicPr preferRelativeResize="0"/>
          <p:nvPr/>
        </p:nvPicPr>
        <p:blipFill rotWithShape="1">
          <a:blip r:embed="rId3">
            <a:alphaModFix/>
          </a:blip>
          <a:srcRect b="28055" l="0" r="0" t="12441"/>
          <a:stretch/>
        </p:blipFill>
        <p:spPr>
          <a:xfrm>
            <a:off x="365825" y="3010175"/>
            <a:ext cx="2312000" cy="1863764"/>
          </a:xfrm>
          <a:prstGeom prst="rect">
            <a:avLst/>
          </a:prstGeom>
          <a:noFill/>
          <a:ln>
            <a:noFill/>
          </a:ln>
        </p:spPr>
      </p:pic>
      <p:pic>
        <p:nvPicPr>
          <p:cNvPr id="727" name="Google Shape;727;p37"/>
          <p:cNvPicPr preferRelativeResize="0"/>
          <p:nvPr/>
        </p:nvPicPr>
        <p:blipFill rotWithShape="1">
          <a:blip r:embed="rId4">
            <a:alphaModFix/>
          </a:blip>
          <a:srcRect b="20450" l="31146" r="8598" t="33920"/>
          <a:stretch/>
        </p:blipFill>
        <p:spPr>
          <a:xfrm>
            <a:off x="2859600" y="3010177"/>
            <a:ext cx="1836900" cy="1863775"/>
          </a:xfrm>
          <a:prstGeom prst="rect">
            <a:avLst/>
          </a:prstGeom>
          <a:noFill/>
          <a:ln>
            <a:noFill/>
          </a:ln>
        </p:spPr>
      </p:pic>
      <p:pic>
        <p:nvPicPr>
          <p:cNvPr id="728" name="Google Shape;728;p37"/>
          <p:cNvPicPr preferRelativeResize="0"/>
          <p:nvPr/>
        </p:nvPicPr>
        <p:blipFill rotWithShape="1">
          <a:blip r:embed="rId5">
            <a:alphaModFix/>
          </a:blip>
          <a:srcRect b="10471" l="13760" r="10217" t="29068"/>
          <a:stretch/>
        </p:blipFill>
        <p:spPr>
          <a:xfrm>
            <a:off x="4878275" y="3010175"/>
            <a:ext cx="1757676" cy="18637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38"/>
          <p:cNvSpPr txBox="1"/>
          <p:nvPr>
            <p:ph type="title"/>
          </p:nvPr>
        </p:nvSpPr>
        <p:spPr>
          <a:xfrm>
            <a:off x="311725" y="381800"/>
            <a:ext cx="208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Readout</a:t>
            </a:r>
            <a:endParaRPr/>
          </a:p>
        </p:txBody>
      </p:sp>
      <p:sp>
        <p:nvSpPr>
          <p:cNvPr id="734" name="Google Shape;734;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735" name="Google Shape;735;p38"/>
          <p:cNvPicPr preferRelativeResize="0"/>
          <p:nvPr/>
        </p:nvPicPr>
        <p:blipFill rotWithShape="1">
          <a:blip r:embed="rId3">
            <a:alphaModFix/>
          </a:blip>
          <a:srcRect b="4048" l="406" r="554" t="3929"/>
          <a:stretch/>
        </p:blipFill>
        <p:spPr>
          <a:xfrm>
            <a:off x="209750" y="1021925"/>
            <a:ext cx="8724500" cy="985575"/>
          </a:xfrm>
          <a:prstGeom prst="rect">
            <a:avLst/>
          </a:prstGeom>
          <a:noFill/>
          <a:ln>
            <a:noFill/>
          </a:ln>
        </p:spPr>
      </p:pic>
      <p:grpSp>
        <p:nvGrpSpPr>
          <p:cNvPr id="736" name="Google Shape;736;p38"/>
          <p:cNvGrpSpPr/>
          <p:nvPr/>
        </p:nvGrpSpPr>
        <p:grpSpPr>
          <a:xfrm>
            <a:off x="209750" y="1280650"/>
            <a:ext cx="8705250" cy="3774139"/>
            <a:chOff x="209750" y="1280650"/>
            <a:chExt cx="8705250" cy="3774139"/>
          </a:xfrm>
        </p:grpSpPr>
        <p:sp>
          <p:nvSpPr>
            <p:cNvPr id="737" name="Google Shape;737;p38"/>
            <p:cNvSpPr/>
            <p:nvPr/>
          </p:nvSpPr>
          <p:spPr>
            <a:xfrm>
              <a:off x="209750" y="1282813"/>
              <a:ext cx="247800" cy="463800"/>
            </a:xfrm>
            <a:prstGeom prst="rect">
              <a:avLst/>
            </a:prstGeom>
            <a:noFill/>
            <a:ln cap="flat" cmpd="sng" w="1905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8" name="Google Shape;738;p38"/>
            <p:cNvSpPr/>
            <p:nvPr/>
          </p:nvSpPr>
          <p:spPr>
            <a:xfrm>
              <a:off x="2098325" y="1282825"/>
              <a:ext cx="247800" cy="463800"/>
            </a:xfrm>
            <a:prstGeom prst="rect">
              <a:avLst/>
            </a:prstGeom>
            <a:noFill/>
            <a:ln cap="flat" cmpd="sng" w="1905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9" name="Google Shape;739;p38"/>
            <p:cNvSpPr/>
            <p:nvPr/>
          </p:nvSpPr>
          <p:spPr>
            <a:xfrm>
              <a:off x="2401525" y="1282825"/>
              <a:ext cx="247800" cy="463800"/>
            </a:xfrm>
            <a:prstGeom prst="rect">
              <a:avLst/>
            </a:prstGeom>
            <a:noFill/>
            <a:ln cap="flat" cmpd="sng" w="1905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0" name="Google Shape;740;p38"/>
            <p:cNvSpPr/>
            <p:nvPr/>
          </p:nvSpPr>
          <p:spPr>
            <a:xfrm>
              <a:off x="4315800" y="1282825"/>
              <a:ext cx="247800" cy="463800"/>
            </a:xfrm>
            <a:prstGeom prst="rect">
              <a:avLst/>
            </a:prstGeom>
            <a:noFill/>
            <a:ln cap="flat" cmpd="sng" w="1905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1" name="Google Shape;741;p38"/>
            <p:cNvSpPr/>
            <p:nvPr/>
          </p:nvSpPr>
          <p:spPr>
            <a:xfrm>
              <a:off x="4552450" y="1282825"/>
              <a:ext cx="247800" cy="463800"/>
            </a:xfrm>
            <a:prstGeom prst="rect">
              <a:avLst/>
            </a:prstGeom>
            <a:noFill/>
            <a:ln cap="flat" cmpd="sng" w="1905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2" name="Google Shape;742;p38"/>
            <p:cNvSpPr/>
            <p:nvPr/>
          </p:nvSpPr>
          <p:spPr>
            <a:xfrm>
              <a:off x="6491500" y="1280650"/>
              <a:ext cx="247800" cy="463800"/>
            </a:xfrm>
            <a:prstGeom prst="rect">
              <a:avLst/>
            </a:prstGeom>
            <a:noFill/>
            <a:ln cap="flat" cmpd="sng" w="1905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3" name="Google Shape;743;p38"/>
            <p:cNvSpPr/>
            <p:nvPr/>
          </p:nvSpPr>
          <p:spPr>
            <a:xfrm>
              <a:off x="6739300" y="1282825"/>
              <a:ext cx="247800" cy="463800"/>
            </a:xfrm>
            <a:prstGeom prst="rect">
              <a:avLst/>
            </a:prstGeom>
            <a:noFill/>
            <a:ln cap="flat" cmpd="sng" w="1905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4" name="Google Shape;744;p38"/>
            <p:cNvSpPr/>
            <p:nvPr/>
          </p:nvSpPr>
          <p:spPr>
            <a:xfrm>
              <a:off x="8667200" y="1282825"/>
              <a:ext cx="247800" cy="463800"/>
            </a:xfrm>
            <a:prstGeom prst="rect">
              <a:avLst/>
            </a:prstGeom>
            <a:noFill/>
            <a:ln cap="flat" cmpd="sng" w="1905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745" name="Google Shape;745;p38"/>
            <p:cNvGrpSpPr/>
            <p:nvPr/>
          </p:nvGrpSpPr>
          <p:grpSpPr>
            <a:xfrm>
              <a:off x="901825" y="2290614"/>
              <a:ext cx="5572333" cy="2764175"/>
              <a:chOff x="901825" y="2290614"/>
              <a:chExt cx="5572333" cy="2764175"/>
            </a:xfrm>
          </p:grpSpPr>
          <p:cxnSp>
            <p:nvCxnSpPr>
              <p:cNvPr id="746" name="Google Shape;746;p38"/>
              <p:cNvCxnSpPr/>
              <p:nvPr/>
            </p:nvCxnSpPr>
            <p:spPr>
              <a:xfrm rot="10800000">
                <a:off x="2669908" y="2290614"/>
                <a:ext cx="0" cy="614700"/>
              </a:xfrm>
              <a:prstGeom prst="straightConnector1">
                <a:avLst/>
              </a:prstGeom>
              <a:noFill/>
              <a:ln cap="flat" cmpd="sng" w="19050">
                <a:solidFill>
                  <a:srgbClr val="9900FF"/>
                </a:solidFill>
                <a:prstDash val="solid"/>
                <a:round/>
                <a:headEnd len="med" w="med" type="none"/>
                <a:tailEnd len="med" w="med" type="none"/>
              </a:ln>
            </p:spPr>
          </p:cxnSp>
          <p:cxnSp>
            <p:nvCxnSpPr>
              <p:cNvPr id="747" name="Google Shape;747;p38"/>
              <p:cNvCxnSpPr/>
              <p:nvPr/>
            </p:nvCxnSpPr>
            <p:spPr>
              <a:xfrm rot="10800000">
                <a:off x="6474158" y="2290614"/>
                <a:ext cx="0" cy="614700"/>
              </a:xfrm>
              <a:prstGeom prst="straightConnector1">
                <a:avLst/>
              </a:prstGeom>
              <a:noFill/>
              <a:ln cap="flat" cmpd="sng" w="19050">
                <a:solidFill>
                  <a:srgbClr val="9900FF"/>
                </a:solidFill>
                <a:prstDash val="solid"/>
                <a:round/>
                <a:headEnd len="med" w="med" type="none"/>
                <a:tailEnd len="med" w="med" type="none"/>
              </a:ln>
            </p:spPr>
          </p:cxnSp>
          <p:grpSp>
            <p:nvGrpSpPr>
              <p:cNvPr id="748" name="Google Shape;748;p38"/>
              <p:cNvGrpSpPr/>
              <p:nvPr/>
            </p:nvGrpSpPr>
            <p:grpSpPr>
              <a:xfrm>
                <a:off x="901825" y="3342151"/>
                <a:ext cx="5572333" cy="1712638"/>
                <a:chOff x="901825" y="3342151"/>
                <a:chExt cx="5572333" cy="1712638"/>
              </a:xfrm>
            </p:grpSpPr>
            <p:cxnSp>
              <p:nvCxnSpPr>
                <p:cNvPr id="749" name="Google Shape;749;p38"/>
                <p:cNvCxnSpPr/>
                <p:nvPr/>
              </p:nvCxnSpPr>
              <p:spPr>
                <a:xfrm flipH="1">
                  <a:off x="5755508" y="3458401"/>
                  <a:ext cx="145800" cy="108300"/>
                </a:xfrm>
                <a:prstGeom prst="straightConnector1">
                  <a:avLst/>
                </a:prstGeom>
                <a:noFill/>
                <a:ln cap="flat" cmpd="sng" w="19050">
                  <a:solidFill>
                    <a:srgbClr val="9900FF"/>
                  </a:solidFill>
                  <a:prstDash val="solid"/>
                  <a:round/>
                  <a:headEnd len="med" w="med" type="none"/>
                  <a:tailEnd len="med" w="med" type="none"/>
                </a:ln>
              </p:spPr>
            </p:cxnSp>
            <p:grpSp>
              <p:nvGrpSpPr>
                <p:cNvPr id="750" name="Google Shape;750;p38"/>
                <p:cNvGrpSpPr/>
                <p:nvPr/>
              </p:nvGrpSpPr>
              <p:grpSpPr>
                <a:xfrm>
                  <a:off x="901825" y="3342151"/>
                  <a:ext cx="5572333" cy="1712638"/>
                  <a:chOff x="901825" y="3342151"/>
                  <a:chExt cx="5572333" cy="1712638"/>
                </a:xfrm>
              </p:grpSpPr>
              <p:cxnSp>
                <p:nvCxnSpPr>
                  <p:cNvPr id="751" name="Google Shape;751;p38"/>
                  <p:cNvCxnSpPr/>
                  <p:nvPr/>
                </p:nvCxnSpPr>
                <p:spPr>
                  <a:xfrm>
                    <a:off x="4181396" y="3562751"/>
                    <a:ext cx="1584300" cy="0"/>
                  </a:xfrm>
                  <a:prstGeom prst="straightConnector1">
                    <a:avLst/>
                  </a:prstGeom>
                  <a:noFill/>
                  <a:ln cap="flat" cmpd="sng" w="19050">
                    <a:solidFill>
                      <a:srgbClr val="9900FF"/>
                    </a:solidFill>
                    <a:prstDash val="solid"/>
                    <a:round/>
                    <a:headEnd len="med" w="med" type="none"/>
                    <a:tailEnd len="med" w="med" type="none"/>
                  </a:ln>
                </p:spPr>
              </p:cxnSp>
              <p:cxnSp>
                <p:nvCxnSpPr>
                  <p:cNvPr id="752" name="Google Shape;752;p38"/>
                  <p:cNvCxnSpPr/>
                  <p:nvPr/>
                </p:nvCxnSpPr>
                <p:spPr>
                  <a:xfrm>
                    <a:off x="4181408" y="3702476"/>
                    <a:ext cx="1584300" cy="0"/>
                  </a:xfrm>
                  <a:prstGeom prst="straightConnector1">
                    <a:avLst/>
                  </a:prstGeom>
                  <a:noFill/>
                  <a:ln cap="flat" cmpd="sng" w="19050">
                    <a:solidFill>
                      <a:srgbClr val="9900FF"/>
                    </a:solidFill>
                    <a:prstDash val="solid"/>
                    <a:round/>
                    <a:headEnd len="med" w="med" type="none"/>
                    <a:tailEnd len="med" w="med" type="none"/>
                  </a:ln>
                </p:spPr>
              </p:cxnSp>
              <p:cxnSp>
                <p:nvCxnSpPr>
                  <p:cNvPr id="753" name="Google Shape;753;p38"/>
                  <p:cNvCxnSpPr/>
                  <p:nvPr/>
                </p:nvCxnSpPr>
                <p:spPr>
                  <a:xfrm rot="10800000">
                    <a:off x="5763100" y="3703625"/>
                    <a:ext cx="164700" cy="108900"/>
                  </a:xfrm>
                  <a:prstGeom prst="straightConnector1">
                    <a:avLst/>
                  </a:prstGeom>
                  <a:noFill/>
                  <a:ln cap="flat" cmpd="sng" w="19050">
                    <a:solidFill>
                      <a:srgbClr val="9900FF"/>
                    </a:solidFill>
                    <a:prstDash val="solid"/>
                    <a:round/>
                    <a:headEnd len="med" w="med" type="none"/>
                    <a:tailEnd len="med" w="med" type="none"/>
                  </a:ln>
                </p:spPr>
              </p:cxnSp>
              <p:grpSp>
                <p:nvGrpSpPr>
                  <p:cNvPr id="754" name="Google Shape;754;p38"/>
                  <p:cNvGrpSpPr/>
                  <p:nvPr/>
                </p:nvGrpSpPr>
                <p:grpSpPr>
                  <a:xfrm>
                    <a:off x="901825" y="3342151"/>
                    <a:ext cx="5572333" cy="1712638"/>
                    <a:chOff x="901825" y="3342151"/>
                    <a:chExt cx="5572333" cy="1712638"/>
                  </a:xfrm>
                </p:grpSpPr>
                <p:cxnSp>
                  <p:nvCxnSpPr>
                    <p:cNvPr id="755" name="Google Shape;755;p38"/>
                    <p:cNvCxnSpPr/>
                    <p:nvPr/>
                  </p:nvCxnSpPr>
                  <p:spPr>
                    <a:xfrm>
                      <a:off x="3394558" y="3689001"/>
                      <a:ext cx="1584300" cy="0"/>
                    </a:xfrm>
                    <a:prstGeom prst="straightConnector1">
                      <a:avLst/>
                    </a:prstGeom>
                    <a:noFill/>
                    <a:ln cap="flat" cmpd="sng" w="19050">
                      <a:solidFill>
                        <a:srgbClr val="9900FF"/>
                      </a:solidFill>
                      <a:prstDash val="solid"/>
                      <a:round/>
                      <a:headEnd len="med" w="med" type="none"/>
                      <a:tailEnd len="med" w="med" type="none"/>
                    </a:ln>
                  </p:spPr>
                </p:cxnSp>
                <p:cxnSp>
                  <p:nvCxnSpPr>
                    <p:cNvPr id="756" name="Google Shape;756;p38"/>
                    <p:cNvCxnSpPr/>
                    <p:nvPr/>
                  </p:nvCxnSpPr>
                  <p:spPr>
                    <a:xfrm>
                      <a:off x="3394558" y="3587276"/>
                      <a:ext cx="1584300" cy="0"/>
                    </a:xfrm>
                    <a:prstGeom prst="straightConnector1">
                      <a:avLst/>
                    </a:prstGeom>
                    <a:noFill/>
                    <a:ln cap="flat" cmpd="sng" w="19050">
                      <a:solidFill>
                        <a:srgbClr val="9900FF"/>
                      </a:solidFill>
                      <a:prstDash val="solid"/>
                      <a:round/>
                      <a:headEnd len="med" w="med" type="none"/>
                      <a:tailEnd len="med" w="med" type="none"/>
                    </a:ln>
                  </p:spPr>
                </p:cxnSp>
                <p:cxnSp>
                  <p:nvCxnSpPr>
                    <p:cNvPr id="757" name="Google Shape;757;p38"/>
                    <p:cNvCxnSpPr/>
                    <p:nvPr/>
                  </p:nvCxnSpPr>
                  <p:spPr>
                    <a:xfrm flipH="1">
                      <a:off x="3212758" y="3686301"/>
                      <a:ext cx="181800" cy="151800"/>
                    </a:xfrm>
                    <a:prstGeom prst="straightConnector1">
                      <a:avLst/>
                    </a:prstGeom>
                    <a:noFill/>
                    <a:ln cap="flat" cmpd="sng" w="19050">
                      <a:solidFill>
                        <a:srgbClr val="9900FF"/>
                      </a:solidFill>
                      <a:prstDash val="solid"/>
                      <a:round/>
                      <a:headEnd len="med" w="med" type="none"/>
                      <a:tailEnd len="med" w="med" type="none"/>
                    </a:ln>
                  </p:spPr>
                </p:cxnSp>
                <p:cxnSp>
                  <p:nvCxnSpPr>
                    <p:cNvPr id="758" name="Google Shape;758;p38"/>
                    <p:cNvCxnSpPr/>
                    <p:nvPr/>
                  </p:nvCxnSpPr>
                  <p:spPr>
                    <a:xfrm>
                      <a:off x="3212758" y="3435214"/>
                      <a:ext cx="181800" cy="151800"/>
                    </a:xfrm>
                    <a:prstGeom prst="straightConnector1">
                      <a:avLst/>
                    </a:prstGeom>
                    <a:noFill/>
                    <a:ln cap="flat" cmpd="sng" w="19050">
                      <a:solidFill>
                        <a:srgbClr val="9900FF"/>
                      </a:solidFill>
                      <a:prstDash val="solid"/>
                      <a:round/>
                      <a:headEnd len="med" w="med" type="none"/>
                      <a:tailEnd len="med" w="med" type="none"/>
                    </a:ln>
                  </p:spPr>
                </p:cxnSp>
                <p:grpSp>
                  <p:nvGrpSpPr>
                    <p:cNvPr id="759" name="Google Shape;759;p38"/>
                    <p:cNvGrpSpPr/>
                    <p:nvPr/>
                  </p:nvGrpSpPr>
                  <p:grpSpPr>
                    <a:xfrm>
                      <a:off x="901825" y="3342151"/>
                      <a:ext cx="5572333" cy="1712638"/>
                      <a:chOff x="901825" y="3342151"/>
                      <a:chExt cx="5572333" cy="1712638"/>
                    </a:xfrm>
                  </p:grpSpPr>
                  <p:cxnSp>
                    <p:nvCxnSpPr>
                      <p:cNvPr id="760" name="Google Shape;760;p38"/>
                      <p:cNvCxnSpPr/>
                      <p:nvPr/>
                    </p:nvCxnSpPr>
                    <p:spPr>
                      <a:xfrm>
                        <a:off x="1566408" y="3352301"/>
                        <a:ext cx="432300" cy="2100"/>
                      </a:xfrm>
                      <a:prstGeom prst="straightConnector1">
                        <a:avLst/>
                      </a:prstGeom>
                      <a:noFill/>
                      <a:ln cap="flat" cmpd="sng" w="19050">
                        <a:solidFill>
                          <a:srgbClr val="9900FF"/>
                        </a:solidFill>
                        <a:prstDash val="solid"/>
                        <a:round/>
                        <a:headEnd len="med" w="med" type="none"/>
                        <a:tailEnd len="med" w="med" type="none"/>
                      </a:ln>
                    </p:spPr>
                  </p:cxnSp>
                  <p:grpSp>
                    <p:nvGrpSpPr>
                      <p:cNvPr id="761" name="Google Shape;761;p38"/>
                      <p:cNvGrpSpPr/>
                      <p:nvPr/>
                    </p:nvGrpSpPr>
                    <p:grpSpPr>
                      <a:xfrm>
                        <a:off x="901825" y="3342151"/>
                        <a:ext cx="5572333" cy="1712638"/>
                        <a:chOff x="901825" y="3342151"/>
                        <a:chExt cx="5572333" cy="1712638"/>
                      </a:xfrm>
                    </p:grpSpPr>
                    <p:grpSp>
                      <p:nvGrpSpPr>
                        <p:cNvPr id="762" name="Google Shape;762;p38"/>
                        <p:cNvGrpSpPr/>
                        <p:nvPr/>
                      </p:nvGrpSpPr>
                      <p:grpSpPr>
                        <a:xfrm>
                          <a:off x="901825" y="4287525"/>
                          <a:ext cx="5572333" cy="767264"/>
                          <a:chOff x="901825" y="4287525"/>
                          <a:chExt cx="5572333" cy="767264"/>
                        </a:xfrm>
                      </p:grpSpPr>
                      <p:cxnSp>
                        <p:nvCxnSpPr>
                          <p:cNvPr id="763" name="Google Shape;763;p38"/>
                          <p:cNvCxnSpPr/>
                          <p:nvPr/>
                        </p:nvCxnSpPr>
                        <p:spPr>
                          <a:xfrm>
                            <a:off x="2669908" y="4287525"/>
                            <a:ext cx="0" cy="614700"/>
                          </a:xfrm>
                          <a:prstGeom prst="straightConnector1">
                            <a:avLst/>
                          </a:prstGeom>
                          <a:noFill/>
                          <a:ln cap="flat" cmpd="sng" w="19050">
                            <a:solidFill>
                              <a:srgbClr val="9900FF"/>
                            </a:solidFill>
                            <a:prstDash val="solid"/>
                            <a:round/>
                            <a:headEnd len="med" w="med" type="none"/>
                            <a:tailEnd len="med" w="med" type="none"/>
                          </a:ln>
                        </p:spPr>
                      </p:cxnSp>
                      <p:grpSp>
                        <p:nvGrpSpPr>
                          <p:cNvPr id="764" name="Google Shape;764;p38"/>
                          <p:cNvGrpSpPr/>
                          <p:nvPr/>
                        </p:nvGrpSpPr>
                        <p:grpSpPr>
                          <a:xfrm>
                            <a:off x="901825" y="4287525"/>
                            <a:ext cx="5572333" cy="767264"/>
                            <a:chOff x="901825" y="4287525"/>
                            <a:chExt cx="5572333" cy="767264"/>
                          </a:xfrm>
                        </p:grpSpPr>
                        <p:cxnSp>
                          <p:nvCxnSpPr>
                            <p:cNvPr id="765" name="Google Shape;765;p38"/>
                            <p:cNvCxnSpPr/>
                            <p:nvPr/>
                          </p:nvCxnSpPr>
                          <p:spPr>
                            <a:xfrm>
                              <a:off x="6474158" y="4287525"/>
                              <a:ext cx="0" cy="614700"/>
                            </a:xfrm>
                            <a:prstGeom prst="straightConnector1">
                              <a:avLst/>
                            </a:prstGeom>
                            <a:noFill/>
                            <a:ln cap="flat" cmpd="sng" w="19050">
                              <a:solidFill>
                                <a:srgbClr val="9900FF"/>
                              </a:solidFill>
                              <a:prstDash val="solid"/>
                              <a:round/>
                              <a:headEnd len="med" w="med" type="none"/>
                              <a:tailEnd len="med" w="med" type="none"/>
                            </a:ln>
                          </p:spPr>
                        </p:cxnSp>
                        <p:sp>
                          <p:nvSpPr>
                            <p:cNvPr id="766" name="Google Shape;766;p38"/>
                            <p:cNvSpPr txBox="1"/>
                            <p:nvPr/>
                          </p:nvSpPr>
                          <p:spPr>
                            <a:xfrm flipH="1" rot="10800000">
                              <a:off x="901825" y="4760789"/>
                              <a:ext cx="2127900" cy="2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cxnSp>
                          <p:nvCxnSpPr>
                            <p:cNvPr id="767" name="Google Shape;767;p38"/>
                            <p:cNvCxnSpPr/>
                            <p:nvPr/>
                          </p:nvCxnSpPr>
                          <p:spPr>
                            <a:xfrm>
                              <a:off x="2669858" y="4893300"/>
                              <a:ext cx="3804300" cy="0"/>
                            </a:xfrm>
                            <a:prstGeom prst="straightConnector1">
                              <a:avLst/>
                            </a:prstGeom>
                            <a:noFill/>
                            <a:ln cap="flat" cmpd="sng" w="19050">
                              <a:solidFill>
                                <a:srgbClr val="9900FF"/>
                              </a:solidFill>
                              <a:prstDash val="solid"/>
                              <a:round/>
                              <a:headEnd len="med" w="med" type="none"/>
                              <a:tailEnd len="med" w="med" type="none"/>
                            </a:ln>
                          </p:spPr>
                        </p:cxnSp>
                      </p:grpSp>
                    </p:grpSp>
                    <p:cxnSp>
                      <p:nvCxnSpPr>
                        <p:cNvPr id="768" name="Google Shape;768;p38"/>
                        <p:cNvCxnSpPr/>
                        <p:nvPr/>
                      </p:nvCxnSpPr>
                      <p:spPr>
                        <a:xfrm>
                          <a:off x="1566408" y="3342151"/>
                          <a:ext cx="300" cy="573000"/>
                        </a:xfrm>
                        <a:prstGeom prst="straightConnector1">
                          <a:avLst/>
                        </a:prstGeom>
                        <a:noFill/>
                        <a:ln cap="flat" cmpd="sng" w="19050">
                          <a:solidFill>
                            <a:srgbClr val="9900FF"/>
                          </a:solidFill>
                          <a:prstDash val="solid"/>
                          <a:round/>
                          <a:headEnd len="med" w="med" type="none"/>
                          <a:tailEnd len="med" w="med" type="none"/>
                        </a:ln>
                      </p:spPr>
                    </p:cxnSp>
                    <p:cxnSp>
                      <p:nvCxnSpPr>
                        <p:cNvPr id="769" name="Google Shape;769;p38"/>
                        <p:cNvCxnSpPr/>
                        <p:nvPr/>
                      </p:nvCxnSpPr>
                      <p:spPr>
                        <a:xfrm>
                          <a:off x="1556258" y="3915151"/>
                          <a:ext cx="432300" cy="2100"/>
                        </a:xfrm>
                        <a:prstGeom prst="straightConnector1">
                          <a:avLst/>
                        </a:prstGeom>
                        <a:noFill/>
                        <a:ln cap="flat" cmpd="sng" w="19050">
                          <a:solidFill>
                            <a:srgbClr val="9900FF"/>
                          </a:solidFill>
                          <a:prstDash val="solid"/>
                          <a:round/>
                          <a:headEnd len="med" w="med" type="none"/>
                          <a:tailEnd len="med" w="med" type="none"/>
                        </a:ln>
                      </p:spPr>
                    </p:cxnSp>
                  </p:grpSp>
                </p:grpSp>
              </p:grpSp>
            </p:grpSp>
          </p:grpSp>
          <p:cxnSp>
            <p:nvCxnSpPr>
              <p:cNvPr id="770" name="Google Shape;770;p38"/>
              <p:cNvCxnSpPr/>
              <p:nvPr/>
            </p:nvCxnSpPr>
            <p:spPr>
              <a:xfrm>
                <a:off x="2669858" y="2299539"/>
                <a:ext cx="3804300" cy="0"/>
              </a:xfrm>
              <a:prstGeom prst="straightConnector1">
                <a:avLst/>
              </a:prstGeom>
              <a:noFill/>
              <a:ln cap="flat" cmpd="sng" w="19050">
                <a:solidFill>
                  <a:srgbClr val="9900FF"/>
                </a:solidFill>
                <a:prstDash val="solid"/>
                <a:round/>
                <a:headEnd len="med" w="med" type="none"/>
                <a:tailEnd len="med" w="med" type="none"/>
              </a:ln>
            </p:spPr>
          </p:cxnSp>
        </p:grpSp>
      </p:grpSp>
      <p:grpSp>
        <p:nvGrpSpPr>
          <p:cNvPr id="771" name="Google Shape;771;p38"/>
          <p:cNvGrpSpPr/>
          <p:nvPr/>
        </p:nvGrpSpPr>
        <p:grpSpPr>
          <a:xfrm>
            <a:off x="1318900" y="1090688"/>
            <a:ext cx="6855700" cy="3418779"/>
            <a:chOff x="1318900" y="1090688"/>
            <a:chExt cx="6855700" cy="3418779"/>
          </a:xfrm>
        </p:grpSpPr>
        <p:grpSp>
          <p:nvGrpSpPr>
            <p:cNvPr id="772" name="Google Shape;772;p38"/>
            <p:cNvGrpSpPr/>
            <p:nvPr/>
          </p:nvGrpSpPr>
          <p:grpSpPr>
            <a:xfrm>
              <a:off x="1977988" y="2747936"/>
              <a:ext cx="5188058" cy="1761530"/>
              <a:chOff x="1977988" y="2747936"/>
              <a:chExt cx="5188058" cy="1761530"/>
            </a:xfrm>
          </p:grpSpPr>
          <p:grpSp>
            <p:nvGrpSpPr>
              <p:cNvPr id="773" name="Google Shape;773;p38"/>
              <p:cNvGrpSpPr/>
              <p:nvPr/>
            </p:nvGrpSpPr>
            <p:grpSpPr>
              <a:xfrm>
                <a:off x="1977988" y="2747936"/>
                <a:ext cx="2376425" cy="730800"/>
                <a:chOff x="1977988" y="2747936"/>
                <a:chExt cx="2376425" cy="730800"/>
              </a:xfrm>
            </p:grpSpPr>
            <p:cxnSp>
              <p:nvCxnSpPr>
                <p:cNvPr id="774" name="Google Shape;774;p38"/>
                <p:cNvCxnSpPr/>
                <p:nvPr/>
              </p:nvCxnSpPr>
              <p:spPr>
                <a:xfrm>
                  <a:off x="2692883" y="2897801"/>
                  <a:ext cx="1584300" cy="0"/>
                </a:xfrm>
                <a:prstGeom prst="straightConnector1">
                  <a:avLst/>
                </a:prstGeom>
                <a:noFill/>
                <a:ln cap="flat" cmpd="sng" w="19050">
                  <a:solidFill>
                    <a:srgbClr val="0097A7"/>
                  </a:solidFill>
                  <a:prstDash val="solid"/>
                  <a:round/>
                  <a:headEnd len="med" w="med" type="none"/>
                  <a:tailEnd len="med" w="med" type="none"/>
                </a:ln>
              </p:spPr>
            </p:cxnSp>
            <p:cxnSp>
              <p:nvCxnSpPr>
                <p:cNvPr id="775" name="Google Shape;775;p38"/>
                <p:cNvCxnSpPr/>
                <p:nvPr/>
              </p:nvCxnSpPr>
              <p:spPr>
                <a:xfrm>
                  <a:off x="2770113" y="3038677"/>
                  <a:ext cx="1584300" cy="0"/>
                </a:xfrm>
                <a:prstGeom prst="straightConnector1">
                  <a:avLst/>
                </a:prstGeom>
                <a:noFill/>
                <a:ln cap="flat" cmpd="sng" w="19050">
                  <a:solidFill>
                    <a:srgbClr val="0097A7"/>
                  </a:solidFill>
                  <a:prstDash val="solid"/>
                  <a:round/>
                  <a:headEnd len="med" w="med" type="none"/>
                  <a:tailEnd len="med" w="med" type="none"/>
                </a:ln>
              </p:spPr>
            </p:cxnSp>
            <p:cxnSp>
              <p:nvCxnSpPr>
                <p:cNvPr id="776" name="Google Shape;776;p38"/>
                <p:cNvCxnSpPr/>
                <p:nvPr/>
              </p:nvCxnSpPr>
              <p:spPr>
                <a:xfrm>
                  <a:off x="2770113" y="3179552"/>
                  <a:ext cx="1584300" cy="0"/>
                </a:xfrm>
                <a:prstGeom prst="straightConnector1">
                  <a:avLst/>
                </a:prstGeom>
                <a:noFill/>
                <a:ln cap="flat" cmpd="sng" w="19050">
                  <a:solidFill>
                    <a:srgbClr val="0097A7"/>
                  </a:solidFill>
                  <a:prstDash val="solid"/>
                  <a:round/>
                  <a:headEnd len="med" w="med" type="none"/>
                  <a:tailEnd len="med" w="med" type="none"/>
                </a:ln>
              </p:spPr>
            </p:cxnSp>
            <p:cxnSp>
              <p:nvCxnSpPr>
                <p:cNvPr id="777" name="Google Shape;777;p38"/>
                <p:cNvCxnSpPr/>
                <p:nvPr/>
              </p:nvCxnSpPr>
              <p:spPr>
                <a:xfrm>
                  <a:off x="2770113" y="3311045"/>
                  <a:ext cx="1584300" cy="0"/>
                </a:xfrm>
                <a:prstGeom prst="straightConnector1">
                  <a:avLst/>
                </a:prstGeom>
                <a:noFill/>
                <a:ln cap="flat" cmpd="sng" w="19050">
                  <a:solidFill>
                    <a:srgbClr val="0097A7"/>
                  </a:solidFill>
                  <a:prstDash val="solid"/>
                  <a:round/>
                  <a:headEnd len="med" w="med" type="none"/>
                  <a:tailEnd len="med" w="med" type="none"/>
                </a:ln>
              </p:spPr>
            </p:cxnSp>
            <p:sp>
              <p:nvSpPr>
                <p:cNvPr id="778" name="Google Shape;778;p38"/>
                <p:cNvSpPr/>
                <p:nvPr/>
              </p:nvSpPr>
              <p:spPr>
                <a:xfrm>
                  <a:off x="1977988" y="2747936"/>
                  <a:ext cx="1284900" cy="730800"/>
                </a:xfrm>
                <a:prstGeom prst="rect">
                  <a:avLst/>
                </a:prstGeom>
                <a:solidFill>
                  <a:schemeClr val="lt2"/>
                </a:solidFill>
                <a:ln cap="flat" cmpd="sng" w="19050">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79" name="Google Shape;779;p38"/>
                <p:cNvSpPr txBox="1"/>
                <p:nvPr/>
              </p:nvSpPr>
              <p:spPr>
                <a:xfrm>
                  <a:off x="2209994" y="2770705"/>
                  <a:ext cx="821100" cy="40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97A7"/>
                      </a:solidFill>
                    </a:rPr>
                    <a:t>Digital Board 1</a:t>
                  </a:r>
                  <a:endParaRPr>
                    <a:solidFill>
                      <a:srgbClr val="0097A7"/>
                    </a:solidFill>
                  </a:endParaRPr>
                </a:p>
              </p:txBody>
            </p:sp>
          </p:grpSp>
          <p:grpSp>
            <p:nvGrpSpPr>
              <p:cNvPr id="780" name="Google Shape;780;p38"/>
              <p:cNvGrpSpPr/>
              <p:nvPr/>
            </p:nvGrpSpPr>
            <p:grpSpPr>
              <a:xfrm>
                <a:off x="1977988" y="3778666"/>
                <a:ext cx="2337810" cy="730800"/>
                <a:chOff x="1977988" y="3778666"/>
                <a:chExt cx="2337810" cy="730800"/>
              </a:xfrm>
            </p:grpSpPr>
            <p:cxnSp>
              <p:nvCxnSpPr>
                <p:cNvPr id="781" name="Google Shape;781;p38"/>
                <p:cNvCxnSpPr/>
                <p:nvPr/>
              </p:nvCxnSpPr>
              <p:spPr>
                <a:xfrm>
                  <a:off x="2654269" y="3937405"/>
                  <a:ext cx="1584300" cy="0"/>
                </a:xfrm>
                <a:prstGeom prst="straightConnector1">
                  <a:avLst/>
                </a:prstGeom>
                <a:noFill/>
                <a:ln cap="flat" cmpd="sng" w="19050">
                  <a:solidFill>
                    <a:srgbClr val="0097A7"/>
                  </a:solidFill>
                  <a:prstDash val="solid"/>
                  <a:round/>
                  <a:headEnd len="med" w="med" type="none"/>
                  <a:tailEnd len="med" w="med" type="none"/>
                </a:ln>
              </p:spPr>
            </p:cxnSp>
            <p:cxnSp>
              <p:nvCxnSpPr>
                <p:cNvPr id="782" name="Google Shape;782;p38"/>
                <p:cNvCxnSpPr/>
                <p:nvPr/>
              </p:nvCxnSpPr>
              <p:spPr>
                <a:xfrm>
                  <a:off x="2731498" y="4078281"/>
                  <a:ext cx="1584300" cy="0"/>
                </a:xfrm>
                <a:prstGeom prst="straightConnector1">
                  <a:avLst/>
                </a:prstGeom>
                <a:noFill/>
                <a:ln cap="flat" cmpd="sng" w="19050">
                  <a:solidFill>
                    <a:srgbClr val="0097A7"/>
                  </a:solidFill>
                  <a:prstDash val="solid"/>
                  <a:round/>
                  <a:headEnd len="med" w="med" type="none"/>
                  <a:tailEnd len="med" w="med" type="none"/>
                </a:ln>
              </p:spPr>
            </p:cxnSp>
            <p:cxnSp>
              <p:nvCxnSpPr>
                <p:cNvPr id="783" name="Google Shape;783;p38"/>
                <p:cNvCxnSpPr/>
                <p:nvPr/>
              </p:nvCxnSpPr>
              <p:spPr>
                <a:xfrm>
                  <a:off x="2731498" y="4219157"/>
                  <a:ext cx="1584300" cy="0"/>
                </a:xfrm>
                <a:prstGeom prst="straightConnector1">
                  <a:avLst/>
                </a:prstGeom>
                <a:noFill/>
                <a:ln cap="flat" cmpd="sng" w="19050">
                  <a:solidFill>
                    <a:srgbClr val="0097A7"/>
                  </a:solidFill>
                  <a:prstDash val="solid"/>
                  <a:round/>
                  <a:headEnd len="med" w="med" type="none"/>
                  <a:tailEnd len="med" w="med" type="none"/>
                </a:ln>
              </p:spPr>
            </p:cxnSp>
            <p:cxnSp>
              <p:nvCxnSpPr>
                <p:cNvPr id="784" name="Google Shape;784;p38"/>
                <p:cNvCxnSpPr/>
                <p:nvPr/>
              </p:nvCxnSpPr>
              <p:spPr>
                <a:xfrm>
                  <a:off x="2731498" y="4350650"/>
                  <a:ext cx="1584300" cy="0"/>
                </a:xfrm>
                <a:prstGeom prst="straightConnector1">
                  <a:avLst/>
                </a:prstGeom>
                <a:noFill/>
                <a:ln cap="flat" cmpd="sng" w="19050">
                  <a:solidFill>
                    <a:srgbClr val="0097A7"/>
                  </a:solidFill>
                  <a:prstDash val="solid"/>
                  <a:round/>
                  <a:headEnd len="med" w="med" type="none"/>
                  <a:tailEnd len="med" w="med" type="none"/>
                </a:ln>
              </p:spPr>
            </p:cxnSp>
            <p:sp>
              <p:nvSpPr>
                <p:cNvPr id="785" name="Google Shape;785;p38"/>
                <p:cNvSpPr/>
                <p:nvPr/>
              </p:nvSpPr>
              <p:spPr>
                <a:xfrm>
                  <a:off x="1977988" y="3778666"/>
                  <a:ext cx="1284900" cy="730800"/>
                </a:xfrm>
                <a:prstGeom prst="rect">
                  <a:avLst/>
                </a:prstGeom>
                <a:solidFill>
                  <a:schemeClr val="lt2"/>
                </a:solidFill>
                <a:ln cap="flat" cmpd="sng" w="19050">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6" name="Google Shape;786;p38"/>
                <p:cNvSpPr txBox="1"/>
                <p:nvPr/>
              </p:nvSpPr>
              <p:spPr>
                <a:xfrm>
                  <a:off x="2209819" y="3876535"/>
                  <a:ext cx="821100" cy="40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97A7"/>
                      </a:solidFill>
                    </a:rPr>
                    <a:t>Digital Board 2</a:t>
                  </a:r>
                  <a:endParaRPr>
                    <a:solidFill>
                      <a:srgbClr val="0097A7"/>
                    </a:solidFill>
                  </a:endParaRPr>
                </a:p>
              </p:txBody>
            </p:sp>
          </p:grpSp>
          <p:grpSp>
            <p:nvGrpSpPr>
              <p:cNvPr id="787" name="Google Shape;787;p38"/>
              <p:cNvGrpSpPr/>
              <p:nvPr/>
            </p:nvGrpSpPr>
            <p:grpSpPr>
              <a:xfrm>
                <a:off x="4829967" y="2747936"/>
                <a:ext cx="2336053" cy="730800"/>
                <a:chOff x="4829967" y="2747936"/>
                <a:chExt cx="2336053" cy="730800"/>
              </a:xfrm>
            </p:grpSpPr>
            <p:cxnSp>
              <p:nvCxnSpPr>
                <p:cNvPr id="788" name="Google Shape;788;p38"/>
                <p:cNvCxnSpPr/>
                <p:nvPr/>
              </p:nvCxnSpPr>
              <p:spPr>
                <a:xfrm>
                  <a:off x="4829967" y="2906675"/>
                  <a:ext cx="1584300" cy="0"/>
                </a:xfrm>
                <a:prstGeom prst="straightConnector1">
                  <a:avLst/>
                </a:prstGeom>
                <a:noFill/>
                <a:ln cap="flat" cmpd="sng" w="19050">
                  <a:solidFill>
                    <a:srgbClr val="0097A7"/>
                  </a:solidFill>
                  <a:prstDash val="solid"/>
                  <a:round/>
                  <a:headEnd len="med" w="med" type="none"/>
                  <a:tailEnd len="med" w="med" type="none"/>
                </a:ln>
              </p:spPr>
            </p:cxnSp>
            <p:cxnSp>
              <p:nvCxnSpPr>
                <p:cNvPr id="789" name="Google Shape;789;p38"/>
                <p:cNvCxnSpPr/>
                <p:nvPr/>
              </p:nvCxnSpPr>
              <p:spPr>
                <a:xfrm>
                  <a:off x="4907196" y="3047551"/>
                  <a:ext cx="1584300" cy="0"/>
                </a:xfrm>
                <a:prstGeom prst="straightConnector1">
                  <a:avLst/>
                </a:prstGeom>
                <a:noFill/>
                <a:ln cap="flat" cmpd="sng" w="19050">
                  <a:solidFill>
                    <a:srgbClr val="0097A7"/>
                  </a:solidFill>
                  <a:prstDash val="solid"/>
                  <a:round/>
                  <a:headEnd len="med" w="med" type="none"/>
                  <a:tailEnd len="med" w="med" type="none"/>
                </a:ln>
              </p:spPr>
            </p:cxnSp>
            <p:cxnSp>
              <p:nvCxnSpPr>
                <p:cNvPr id="790" name="Google Shape;790;p38"/>
                <p:cNvCxnSpPr/>
                <p:nvPr/>
              </p:nvCxnSpPr>
              <p:spPr>
                <a:xfrm>
                  <a:off x="4907196" y="3188426"/>
                  <a:ext cx="1584300" cy="0"/>
                </a:xfrm>
                <a:prstGeom prst="straightConnector1">
                  <a:avLst/>
                </a:prstGeom>
                <a:noFill/>
                <a:ln cap="flat" cmpd="sng" w="19050">
                  <a:solidFill>
                    <a:srgbClr val="0097A7"/>
                  </a:solidFill>
                  <a:prstDash val="solid"/>
                  <a:round/>
                  <a:headEnd len="med" w="med" type="none"/>
                  <a:tailEnd len="med" w="med" type="none"/>
                </a:ln>
              </p:spPr>
            </p:cxnSp>
            <p:cxnSp>
              <p:nvCxnSpPr>
                <p:cNvPr id="791" name="Google Shape;791;p38"/>
                <p:cNvCxnSpPr/>
                <p:nvPr/>
              </p:nvCxnSpPr>
              <p:spPr>
                <a:xfrm>
                  <a:off x="4907196" y="3319920"/>
                  <a:ext cx="1584300" cy="0"/>
                </a:xfrm>
                <a:prstGeom prst="straightConnector1">
                  <a:avLst/>
                </a:prstGeom>
                <a:noFill/>
                <a:ln cap="flat" cmpd="sng" w="19050">
                  <a:solidFill>
                    <a:srgbClr val="0097A7"/>
                  </a:solidFill>
                  <a:prstDash val="solid"/>
                  <a:round/>
                  <a:headEnd len="med" w="med" type="none"/>
                  <a:tailEnd len="med" w="med" type="none"/>
                </a:ln>
              </p:spPr>
            </p:cxnSp>
            <p:sp>
              <p:nvSpPr>
                <p:cNvPr id="792" name="Google Shape;792;p38"/>
                <p:cNvSpPr/>
                <p:nvPr/>
              </p:nvSpPr>
              <p:spPr>
                <a:xfrm>
                  <a:off x="5881120" y="2747936"/>
                  <a:ext cx="1284900" cy="730800"/>
                </a:xfrm>
                <a:prstGeom prst="rect">
                  <a:avLst/>
                </a:prstGeom>
                <a:solidFill>
                  <a:schemeClr val="lt2"/>
                </a:solidFill>
                <a:ln cap="flat" cmpd="sng" w="19050">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93" name="Google Shape;793;p38"/>
                <p:cNvSpPr txBox="1"/>
                <p:nvPr/>
              </p:nvSpPr>
              <p:spPr>
                <a:xfrm>
                  <a:off x="6112951" y="2803965"/>
                  <a:ext cx="821100" cy="40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97A7"/>
                      </a:solidFill>
                    </a:rPr>
                    <a:t>Digital Board 3</a:t>
                  </a:r>
                  <a:endParaRPr>
                    <a:solidFill>
                      <a:srgbClr val="0097A7"/>
                    </a:solidFill>
                  </a:endParaRPr>
                </a:p>
              </p:txBody>
            </p:sp>
          </p:grpSp>
          <p:grpSp>
            <p:nvGrpSpPr>
              <p:cNvPr id="794" name="Google Shape;794;p38"/>
              <p:cNvGrpSpPr/>
              <p:nvPr/>
            </p:nvGrpSpPr>
            <p:grpSpPr>
              <a:xfrm>
                <a:off x="4868582" y="3778666"/>
                <a:ext cx="2297464" cy="730800"/>
                <a:chOff x="4868582" y="3778666"/>
                <a:chExt cx="2297464" cy="730800"/>
              </a:xfrm>
            </p:grpSpPr>
            <p:cxnSp>
              <p:nvCxnSpPr>
                <p:cNvPr id="795" name="Google Shape;795;p38"/>
                <p:cNvCxnSpPr/>
                <p:nvPr/>
              </p:nvCxnSpPr>
              <p:spPr>
                <a:xfrm>
                  <a:off x="4868582" y="3937405"/>
                  <a:ext cx="1584300" cy="0"/>
                </a:xfrm>
                <a:prstGeom prst="straightConnector1">
                  <a:avLst/>
                </a:prstGeom>
                <a:noFill/>
                <a:ln cap="flat" cmpd="sng" w="19050">
                  <a:solidFill>
                    <a:srgbClr val="0097A7"/>
                  </a:solidFill>
                  <a:prstDash val="solid"/>
                  <a:round/>
                  <a:headEnd len="med" w="med" type="none"/>
                  <a:tailEnd len="med" w="med" type="none"/>
                </a:ln>
              </p:spPr>
            </p:cxnSp>
            <p:cxnSp>
              <p:nvCxnSpPr>
                <p:cNvPr id="796" name="Google Shape;796;p38"/>
                <p:cNvCxnSpPr/>
                <p:nvPr/>
              </p:nvCxnSpPr>
              <p:spPr>
                <a:xfrm>
                  <a:off x="4945811" y="4078281"/>
                  <a:ext cx="1584300" cy="0"/>
                </a:xfrm>
                <a:prstGeom prst="straightConnector1">
                  <a:avLst/>
                </a:prstGeom>
                <a:noFill/>
                <a:ln cap="flat" cmpd="sng" w="19050">
                  <a:solidFill>
                    <a:srgbClr val="0097A7"/>
                  </a:solidFill>
                  <a:prstDash val="solid"/>
                  <a:round/>
                  <a:headEnd len="med" w="med" type="none"/>
                  <a:tailEnd len="med" w="med" type="none"/>
                </a:ln>
              </p:spPr>
            </p:cxnSp>
            <p:cxnSp>
              <p:nvCxnSpPr>
                <p:cNvPr id="797" name="Google Shape;797;p38"/>
                <p:cNvCxnSpPr/>
                <p:nvPr/>
              </p:nvCxnSpPr>
              <p:spPr>
                <a:xfrm>
                  <a:off x="4945811" y="4219157"/>
                  <a:ext cx="1584300" cy="0"/>
                </a:xfrm>
                <a:prstGeom prst="straightConnector1">
                  <a:avLst/>
                </a:prstGeom>
                <a:noFill/>
                <a:ln cap="flat" cmpd="sng" w="19050">
                  <a:solidFill>
                    <a:srgbClr val="0097A7"/>
                  </a:solidFill>
                  <a:prstDash val="solid"/>
                  <a:round/>
                  <a:headEnd len="med" w="med" type="none"/>
                  <a:tailEnd len="med" w="med" type="none"/>
                </a:ln>
              </p:spPr>
            </p:cxnSp>
            <p:cxnSp>
              <p:nvCxnSpPr>
                <p:cNvPr id="798" name="Google Shape;798;p38"/>
                <p:cNvCxnSpPr/>
                <p:nvPr/>
              </p:nvCxnSpPr>
              <p:spPr>
                <a:xfrm>
                  <a:off x="4945811" y="4350650"/>
                  <a:ext cx="1584300" cy="0"/>
                </a:xfrm>
                <a:prstGeom prst="straightConnector1">
                  <a:avLst/>
                </a:prstGeom>
                <a:noFill/>
                <a:ln cap="flat" cmpd="sng" w="19050">
                  <a:solidFill>
                    <a:srgbClr val="0097A7"/>
                  </a:solidFill>
                  <a:prstDash val="solid"/>
                  <a:round/>
                  <a:headEnd len="med" w="med" type="none"/>
                  <a:tailEnd len="med" w="med" type="none"/>
                </a:ln>
              </p:spPr>
            </p:cxnSp>
            <p:sp>
              <p:nvSpPr>
                <p:cNvPr id="799" name="Google Shape;799;p38"/>
                <p:cNvSpPr/>
                <p:nvPr/>
              </p:nvSpPr>
              <p:spPr>
                <a:xfrm>
                  <a:off x="5881145" y="3778666"/>
                  <a:ext cx="1284900" cy="730800"/>
                </a:xfrm>
                <a:prstGeom prst="rect">
                  <a:avLst/>
                </a:prstGeom>
                <a:solidFill>
                  <a:schemeClr val="lt2"/>
                </a:solidFill>
                <a:ln cap="flat" cmpd="sng" w="19050">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00" name="Google Shape;800;p38"/>
                <p:cNvSpPr txBox="1"/>
                <p:nvPr/>
              </p:nvSpPr>
              <p:spPr>
                <a:xfrm>
                  <a:off x="6113126" y="3873410"/>
                  <a:ext cx="821100" cy="40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97A7"/>
                      </a:solidFill>
                    </a:rPr>
                    <a:t>Digital Board 4</a:t>
                  </a:r>
                  <a:endParaRPr>
                    <a:solidFill>
                      <a:srgbClr val="0097A7"/>
                    </a:solidFill>
                  </a:endParaRPr>
                </a:p>
              </p:txBody>
            </p:sp>
          </p:grpSp>
        </p:grpSp>
        <p:sp>
          <p:nvSpPr>
            <p:cNvPr id="801" name="Google Shape;801;p38"/>
            <p:cNvSpPr/>
            <p:nvPr/>
          </p:nvSpPr>
          <p:spPr>
            <a:xfrm>
              <a:off x="1318900" y="1090688"/>
              <a:ext cx="247800" cy="463800"/>
            </a:xfrm>
            <a:prstGeom prst="rect">
              <a:avLst/>
            </a:prstGeom>
            <a:noFill/>
            <a:ln cap="flat" cmpd="sng" w="19050">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02" name="Google Shape;802;p38"/>
            <p:cNvSpPr/>
            <p:nvPr/>
          </p:nvSpPr>
          <p:spPr>
            <a:xfrm>
              <a:off x="3528275" y="1090688"/>
              <a:ext cx="247800" cy="463800"/>
            </a:xfrm>
            <a:prstGeom prst="rect">
              <a:avLst/>
            </a:prstGeom>
            <a:noFill/>
            <a:ln cap="flat" cmpd="sng" w="19050">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03" name="Google Shape;803;p38"/>
            <p:cNvSpPr/>
            <p:nvPr/>
          </p:nvSpPr>
          <p:spPr>
            <a:xfrm>
              <a:off x="5704500" y="1090688"/>
              <a:ext cx="247800" cy="463800"/>
            </a:xfrm>
            <a:prstGeom prst="rect">
              <a:avLst/>
            </a:prstGeom>
            <a:noFill/>
            <a:ln cap="flat" cmpd="sng" w="19050">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04" name="Google Shape;804;p38"/>
            <p:cNvSpPr/>
            <p:nvPr/>
          </p:nvSpPr>
          <p:spPr>
            <a:xfrm>
              <a:off x="7926800" y="1090688"/>
              <a:ext cx="247800" cy="463800"/>
            </a:xfrm>
            <a:prstGeom prst="rect">
              <a:avLst/>
            </a:prstGeom>
            <a:noFill/>
            <a:ln cap="flat" cmpd="sng" w="19050">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805" name="Google Shape;805;p38"/>
          <p:cNvSpPr txBox="1"/>
          <p:nvPr/>
        </p:nvSpPr>
        <p:spPr>
          <a:xfrm>
            <a:off x="901825" y="2138050"/>
            <a:ext cx="2127900" cy="2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grpSp>
        <p:nvGrpSpPr>
          <p:cNvPr id="806" name="Google Shape;806;p38"/>
          <p:cNvGrpSpPr/>
          <p:nvPr/>
        </p:nvGrpSpPr>
        <p:grpSpPr>
          <a:xfrm>
            <a:off x="7145358" y="3341101"/>
            <a:ext cx="442750" cy="574050"/>
            <a:chOff x="7145358" y="3341101"/>
            <a:chExt cx="442750" cy="574050"/>
          </a:xfrm>
        </p:grpSpPr>
        <p:cxnSp>
          <p:nvCxnSpPr>
            <p:cNvPr id="807" name="Google Shape;807;p38"/>
            <p:cNvCxnSpPr/>
            <p:nvPr/>
          </p:nvCxnSpPr>
          <p:spPr>
            <a:xfrm rot="10800000">
              <a:off x="7145358" y="3903951"/>
              <a:ext cx="432300" cy="2100"/>
            </a:xfrm>
            <a:prstGeom prst="straightConnector1">
              <a:avLst/>
            </a:prstGeom>
            <a:noFill/>
            <a:ln cap="flat" cmpd="sng" w="19050">
              <a:solidFill>
                <a:srgbClr val="9900FF"/>
              </a:solidFill>
              <a:prstDash val="solid"/>
              <a:round/>
              <a:headEnd len="med" w="med" type="none"/>
              <a:tailEnd len="med" w="med" type="none"/>
            </a:ln>
          </p:spPr>
        </p:cxnSp>
        <p:cxnSp>
          <p:nvCxnSpPr>
            <p:cNvPr id="808" name="Google Shape;808;p38"/>
            <p:cNvCxnSpPr/>
            <p:nvPr/>
          </p:nvCxnSpPr>
          <p:spPr>
            <a:xfrm rot="10800000">
              <a:off x="7155508" y="3341101"/>
              <a:ext cx="432300" cy="2100"/>
            </a:xfrm>
            <a:prstGeom prst="straightConnector1">
              <a:avLst/>
            </a:prstGeom>
            <a:noFill/>
            <a:ln cap="flat" cmpd="sng" w="19050">
              <a:solidFill>
                <a:srgbClr val="9900FF"/>
              </a:solidFill>
              <a:prstDash val="solid"/>
              <a:round/>
              <a:headEnd len="med" w="med" type="none"/>
              <a:tailEnd len="med" w="med" type="none"/>
            </a:ln>
          </p:spPr>
        </p:cxnSp>
        <p:cxnSp>
          <p:nvCxnSpPr>
            <p:cNvPr id="809" name="Google Shape;809;p38"/>
            <p:cNvCxnSpPr/>
            <p:nvPr/>
          </p:nvCxnSpPr>
          <p:spPr>
            <a:xfrm>
              <a:off x="7587808" y="3342151"/>
              <a:ext cx="300" cy="573000"/>
            </a:xfrm>
            <a:prstGeom prst="straightConnector1">
              <a:avLst/>
            </a:prstGeom>
            <a:noFill/>
            <a:ln cap="flat" cmpd="sng" w="19050">
              <a:solidFill>
                <a:srgbClr val="9900FF"/>
              </a:solidFill>
              <a:prstDash val="solid"/>
              <a:round/>
              <a:headEnd len="med" w="med" type="none"/>
              <a:tailEnd len="med" w="med" type="none"/>
            </a:ln>
          </p:spPr>
        </p:cxnSp>
      </p:grpSp>
      <p:sp>
        <p:nvSpPr>
          <p:cNvPr id="810" name="Google Shape;810;p38"/>
          <p:cNvSpPr/>
          <p:nvPr/>
        </p:nvSpPr>
        <p:spPr>
          <a:xfrm>
            <a:off x="4088875" y="2523150"/>
            <a:ext cx="966300" cy="2211000"/>
          </a:xfrm>
          <a:prstGeom prst="rect">
            <a:avLst/>
          </a:prstGeom>
          <a:solidFill>
            <a:schemeClr val="lt2"/>
          </a:solid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11" name="Google Shape;811;p38"/>
          <p:cNvSpPr txBox="1"/>
          <p:nvPr/>
        </p:nvSpPr>
        <p:spPr>
          <a:xfrm>
            <a:off x="4168281" y="3394667"/>
            <a:ext cx="821100" cy="40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1800D7"/>
                </a:solidFill>
              </a:rPr>
              <a:t>Pico</a:t>
            </a:r>
            <a:endParaRPr>
              <a:solidFill>
                <a:srgbClr val="1800D7"/>
              </a:solidFill>
            </a:endParaRPr>
          </a:p>
        </p:txBody>
      </p:sp>
      <p:pic>
        <p:nvPicPr>
          <p:cNvPr id="812" name="Google Shape;812;p38"/>
          <p:cNvPicPr preferRelativeResize="0"/>
          <p:nvPr/>
        </p:nvPicPr>
        <p:blipFill rotWithShape="1">
          <a:blip r:embed="rId4">
            <a:alphaModFix/>
          </a:blip>
          <a:srcRect b="33640" l="14715" r="20655" t="30682"/>
          <a:stretch/>
        </p:blipFill>
        <p:spPr>
          <a:xfrm>
            <a:off x="3853663" y="1159025"/>
            <a:ext cx="1773250" cy="699175"/>
          </a:xfrm>
          <a:prstGeom prst="rect">
            <a:avLst/>
          </a:prstGeom>
          <a:noFill/>
          <a:ln cap="flat" cmpd="sng" w="28575">
            <a:solidFill>
              <a:srgbClr val="0000FF"/>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Electronics Flow</a:t>
            </a:r>
            <a:endParaRPr/>
          </a:p>
        </p:txBody>
      </p:sp>
      <p:sp>
        <p:nvSpPr>
          <p:cNvPr id="818" name="Google Shape;818;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19" name="Google Shape;819;p39"/>
          <p:cNvSpPr/>
          <p:nvPr/>
        </p:nvSpPr>
        <p:spPr>
          <a:xfrm rot="-5400000">
            <a:off x="1154375" y="628775"/>
            <a:ext cx="231900" cy="180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39"/>
          <p:cNvSpPr/>
          <p:nvPr/>
        </p:nvSpPr>
        <p:spPr>
          <a:xfrm rot="-5400000">
            <a:off x="1836175" y="1923000"/>
            <a:ext cx="1365900" cy="317400"/>
          </a:xfrm>
          <a:prstGeom prst="rect">
            <a:avLst/>
          </a:prstGeom>
          <a:solidFill>
            <a:schemeClr val="lt2"/>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39"/>
          <p:cNvSpPr/>
          <p:nvPr/>
        </p:nvSpPr>
        <p:spPr>
          <a:xfrm rot="-5400000">
            <a:off x="3111825" y="1181650"/>
            <a:ext cx="1340100" cy="1836900"/>
          </a:xfrm>
          <a:prstGeom prst="rect">
            <a:avLst/>
          </a:prstGeom>
          <a:solidFill>
            <a:schemeClr val="lt2"/>
          </a:solid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39"/>
          <p:cNvSpPr/>
          <p:nvPr/>
        </p:nvSpPr>
        <p:spPr>
          <a:xfrm rot="-5400000">
            <a:off x="1154375" y="997625"/>
            <a:ext cx="231900" cy="180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39"/>
          <p:cNvSpPr/>
          <p:nvPr/>
        </p:nvSpPr>
        <p:spPr>
          <a:xfrm rot="-5400000">
            <a:off x="1154375" y="1366475"/>
            <a:ext cx="231900" cy="180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39"/>
          <p:cNvSpPr/>
          <p:nvPr/>
        </p:nvSpPr>
        <p:spPr>
          <a:xfrm rot="-5400000">
            <a:off x="1154375" y="1735325"/>
            <a:ext cx="231900" cy="180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39"/>
          <p:cNvSpPr/>
          <p:nvPr/>
        </p:nvSpPr>
        <p:spPr>
          <a:xfrm rot="-5400000">
            <a:off x="5047450" y="1181650"/>
            <a:ext cx="1340100" cy="1836900"/>
          </a:xfrm>
          <a:prstGeom prst="rect">
            <a:avLst/>
          </a:prstGeom>
          <a:solidFill>
            <a:schemeClr val="lt2"/>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39"/>
          <p:cNvSpPr/>
          <p:nvPr/>
        </p:nvSpPr>
        <p:spPr>
          <a:xfrm rot="-5400000">
            <a:off x="6983075" y="1181650"/>
            <a:ext cx="1340100" cy="1836900"/>
          </a:xfrm>
          <a:prstGeom prst="rect">
            <a:avLst/>
          </a:prstGeom>
          <a:solidFill>
            <a:schemeClr val="lt2"/>
          </a:solid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27" name="Google Shape;827;p39"/>
          <p:cNvCxnSpPr/>
          <p:nvPr/>
        </p:nvCxnSpPr>
        <p:spPr>
          <a:xfrm flipH="1" rot="10800000">
            <a:off x="2677825" y="1531775"/>
            <a:ext cx="185700" cy="1500"/>
          </a:xfrm>
          <a:prstGeom prst="straightConnector1">
            <a:avLst/>
          </a:prstGeom>
          <a:noFill/>
          <a:ln cap="flat" cmpd="sng" w="9525">
            <a:solidFill>
              <a:schemeClr val="dk2"/>
            </a:solidFill>
            <a:prstDash val="solid"/>
            <a:round/>
            <a:headEnd len="med" w="med" type="none"/>
            <a:tailEnd len="med" w="med" type="none"/>
          </a:ln>
        </p:spPr>
      </p:cxnSp>
      <p:cxnSp>
        <p:nvCxnSpPr>
          <p:cNvPr id="828" name="Google Shape;828;p39"/>
          <p:cNvCxnSpPr/>
          <p:nvPr/>
        </p:nvCxnSpPr>
        <p:spPr>
          <a:xfrm flipH="1" rot="10800000">
            <a:off x="2677825" y="1901375"/>
            <a:ext cx="185700" cy="1500"/>
          </a:xfrm>
          <a:prstGeom prst="straightConnector1">
            <a:avLst/>
          </a:prstGeom>
          <a:noFill/>
          <a:ln cap="flat" cmpd="sng" w="9525">
            <a:solidFill>
              <a:schemeClr val="dk2"/>
            </a:solidFill>
            <a:prstDash val="solid"/>
            <a:round/>
            <a:headEnd len="med" w="med" type="none"/>
            <a:tailEnd len="med" w="med" type="none"/>
          </a:ln>
        </p:spPr>
      </p:cxnSp>
      <p:cxnSp>
        <p:nvCxnSpPr>
          <p:cNvPr id="829" name="Google Shape;829;p39"/>
          <p:cNvCxnSpPr/>
          <p:nvPr/>
        </p:nvCxnSpPr>
        <p:spPr>
          <a:xfrm flipH="1" rot="10800000">
            <a:off x="2677825" y="2270975"/>
            <a:ext cx="185700" cy="1500"/>
          </a:xfrm>
          <a:prstGeom prst="straightConnector1">
            <a:avLst/>
          </a:prstGeom>
          <a:noFill/>
          <a:ln cap="flat" cmpd="sng" w="9525">
            <a:solidFill>
              <a:schemeClr val="dk2"/>
            </a:solidFill>
            <a:prstDash val="solid"/>
            <a:round/>
            <a:headEnd len="med" w="med" type="none"/>
            <a:tailEnd len="med" w="med" type="none"/>
          </a:ln>
        </p:spPr>
      </p:cxnSp>
      <p:cxnSp>
        <p:nvCxnSpPr>
          <p:cNvPr id="830" name="Google Shape;830;p39"/>
          <p:cNvCxnSpPr/>
          <p:nvPr/>
        </p:nvCxnSpPr>
        <p:spPr>
          <a:xfrm flipH="1" rot="10800000">
            <a:off x="2677825" y="2640575"/>
            <a:ext cx="185700" cy="1500"/>
          </a:xfrm>
          <a:prstGeom prst="straightConnector1">
            <a:avLst/>
          </a:prstGeom>
          <a:noFill/>
          <a:ln cap="flat" cmpd="sng" w="9525">
            <a:solidFill>
              <a:schemeClr val="dk2"/>
            </a:solidFill>
            <a:prstDash val="solid"/>
            <a:round/>
            <a:headEnd len="med" w="med" type="none"/>
            <a:tailEnd len="med" w="med" type="none"/>
          </a:ln>
        </p:spPr>
      </p:cxnSp>
      <p:cxnSp>
        <p:nvCxnSpPr>
          <p:cNvPr id="831" name="Google Shape;831;p39"/>
          <p:cNvCxnSpPr/>
          <p:nvPr/>
        </p:nvCxnSpPr>
        <p:spPr>
          <a:xfrm flipH="1" rot="10800000">
            <a:off x="4700325" y="1532375"/>
            <a:ext cx="95400" cy="300"/>
          </a:xfrm>
          <a:prstGeom prst="straightConnector1">
            <a:avLst/>
          </a:prstGeom>
          <a:noFill/>
          <a:ln cap="flat" cmpd="sng" w="9525">
            <a:solidFill>
              <a:schemeClr val="dk2"/>
            </a:solidFill>
            <a:prstDash val="solid"/>
            <a:round/>
            <a:headEnd len="med" w="med" type="none"/>
            <a:tailEnd len="med" w="med" type="none"/>
          </a:ln>
        </p:spPr>
      </p:cxnSp>
      <p:cxnSp>
        <p:nvCxnSpPr>
          <p:cNvPr id="832" name="Google Shape;832;p39"/>
          <p:cNvCxnSpPr/>
          <p:nvPr/>
        </p:nvCxnSpPr>
        <p:spPr>
          <a:xfrm flipH="1" rot="10800000">
            <a:off x="4700325" y="1901975"/>
            <a:ext cx="95400" cy="300"/>
          </a:xfrm>
          <a:prstGeom prst="straightConnector1">
            <a:avLst/>
          </a:prstGeom>
          <a:noFill/>
          <a:ln cap="flat" cmpd="sng" w="9525">
            <a:solidFill>
              <a:schemeClr val="dk2"/>
            </a:solidFill>
            <a:prstDash val="solid"/>
            <a:round/>
            <a:headEnd len="med" w="med" type="none"/>
            <a:tailEnd len="med" w="med" type="none"/>
          </a:ln>
        </p:spPr>
      </p:cxnSp>
      <p:cxnSp>
        <p:nvCxnSpPr>
          <p:cNvPr id="833" name="Google Shape;833;p39"/>
          <p:cNvCxnSpPr/>
          <p:nvPr/>
        </p:nvCxnSpPr>
        <p:spPr>
          <a:xfrm flipH="1" rot="10800000">
            <a:off x="4701988" y="2272475"/>
            <a:ext cx="95400" cy="300"/>
          </a:xfrm>
          <a:prstGeom prst="straightConnector1">
            <a:avLst/>
          </a:prstGeom>
          <a:noFill/>
          <a:ln cap="flat" cmpd="sng" w="9525">
            <a:solidFill>
              <a:schemeClr val="dk2"/>
            </a:solidFill>
            <a:prstDash val="solid"/>
            <a:round/>
            <a:headEnd len="med" w="med" type="none"/>
            <a:tailEnd len="med" w="med" type="none"/>
          </a:ln>
        </p:spPr>
      </p:cxnSp>
      <p:cxnSp>
        <p:nvCxnSpPr>
          <p:cNvPr id="834" name="Google Shape;834;p39"/>
          <p:cNvCxnSpPr/>
          <p:nvPr/>
        </p:nvCxnSpPr>
        <p:spPr>
          <a:xfrm flipH="1" rot="10800000">
            <a:off x="4700325" y="2639675"/>
            <a:ext cx="95400" cy="300"/>
          </a:xfrm>
          <a:prstGeom prst="straightConnector1">
            <a:avLst/>
          </a:prstGeom>
          <a:noFill/>
          <a:ln cap="flat" cmpd="sng" w="9525">
            <a:solidFill>
              <a:schemeClr val="dk2"/>
            </a:solidFill>
            <a:prstDash val="solid"/>
            <a:round/>
            <a:headEnd len="med" w="med" type="none"/>
            <a:tailEnd len="med" w="med" type="none"/>
          </a:ln>
        </p:spPr>
      </p:cxnSp>
      <p:cxnSp>
        <p:nvCxnSpPr>
          <p:cNvPr id="835" name="Google Shape;835;p39"/>
          <p:cNvCxnSpPr/>
          <p:nvPr/>
        </p:nvCxnSpPr>
        <p:spPr>
          <a:xfrm flipH="1" rot="10800000">
            <a:off x="6635950" y="1533125"/>
            <a:ext cx="95400" cy="300"/>
          </a:xfrm>
          <a:prstGeom prst="straightConnector1">
            <a:avLst/>
          </a:prstGeom>
          <a:noFill/>
          <a:ln cap="flat" cmpd="sng" w="9525">
            <a:solidFill>
              <a:schemeClr val="dk2"/>
            </a:solidFill>
            <a:prstDash val="solid"/>
            <a:round/>
            <a:headEnd len="med" w="med" type="none"/>
            <a:tailEnd len="med" w="med" type="none"/>
          </a:ln>
        </p:spPr>
      </p:cxnSp>
      <p:cxnSp>
        <p:nvCxnSpPr>
          <p:cNvPr id="836" name="Google Shape;836;p39"/>
          <p:cNvCxnSpPr/>
          <p:nvPr/>
        </p:nvCxnSpPr>
        <p:spPr>
          <a:xfrm flipH="1" rot="10800000">
            <a:off x="6635950" y="1901975"/>
            <a:ext cx="95400" cy="300"/>
          </a:xfrm>
          <a:prstGeom prst="straightConnector1">
            <a:avLst/>
          </a:prstGeom>
          <a:noFill/>
          <a:ln cap="flat" cmpd="sng" w="9525">
            <a:solidFill>
              <a:schemeClr val="dk2"/>
            </a:solidFill>
            <a:prstDash val="solid"/>
            <a:round/>
            <a:headEnd len="med" w="med" type="none"/>
            <a:tailEnd len="med" w="med" type="none"/>
          </a:ln>
        </p:spPr>
      </p:cxnSp>
      <p:cxnSp>
        <p:nvCxnSpPr>
          <p:cNvPr id="837" name="Google Shape;837;p39"/>
          <p:cNvCxnSpPr/>
          <p:nvPr/>
        </p:nvCxnSpPr>
        <p:spPr>
          <a:xfrm flipH="1" rot="10800000">
            <a:off x="6635950" y="2272775"/>
            <a:ext cx="95400" cy="300"/>
          </a:xfrm>
          <a:prstGeom prst="straightConnector1">
            <a:avLst/>
          </a:prstGeom>
          <a:noFill/>
          <a:ln cap="flat" cmpd="sng" w="9525">
            <a:solidFill>
              <a:schemeClr val="dk2"/>
            </a:solidFill>
            <a:prstDash val="solid"/>
            <a:round/>
            <a:headEnd len="med" w="med" type="none"/>
            <a:tailEnd len="med" w="med" type="none"/>
          </a:ln>
        </p:spPr>
      </p:cxnSp>
      <p:cxnSp>
        <p:nvCxnSpPr>
          <p:cNvPr id="838" name="Google Shape;838;p39"/>
          <p:cNvCxnSpPr/>
          <p:nvPr/>
        </p:nvCxnSpPr>
        <p:spPr>
          <a:xfrm flipH="1" rot="10800000">
            <a:off x="6635950" y="2639675"/>
            <a:ext cx="95400" cy="300"/>
          </a:xfrm>
          <a:prstGeom prst="straightConnector1">
            <a:avLst/>
          </a:prstGeom>
          <a:noFill/>
          <a:ln cap="flat" cmpd="sng" w="9525">
            <a:solidFill>
              <a:schemeClr val="dk2"/>
            </a:solidFill>
            <a:prstDash val="solid"/>
            <a:round/>
            <a:headEnd len="med" w="med" type="none"/>
            <a:tailEnd len="med" w="med" type="none"/>
          </a:ln>
        </p:spPr>
      </p:cxnSp>
      <p:sp>
        <p:nvSpPr>
          <p:cNvPr id="839" name="Google Shape;839;p39"/>
          <p:cNvSpPr txBox="1"/>
          <p:nvPr/>
        </p:nvSpPr>
        <p:spPr>
          <a:xfrm>
            <a:off x="3246750" y="1733400"/>
            <a:ext cx="1062600" cy="69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Amplifier Board</a:t>
            </a:r>
            <a:endParaRPr>
              <a:solidFill>
                <a:schemeClr val="dk1"/>
              </a:solidFill>
              <a:latin typeface="Roboto"/>
              <a:ea typeface="Roboto"/>
              <a:cs typeface="Roboto"/>
              <a:sym typeface="Roboto"/>
            </a:endParaRPr>
          </a:p>
          <a:p>
            <a:pPr indent="0" lvl="0" marL="0" rtl="0" algn="ctr">
              <a:spcBef>
                <a:spcPts val="0"/>
              </a:spcBef>
              <a:spcAft>
                <a:spcPts val="0"/>
              </a:spcAft>
              <a:buNone/>
            </a:pPr>
            <a:r>
              <a:t/>
            </a:r>
            <a:endParaRPr>
              <a:latin typeface="Roboto"/>
              <a:ea typeface="Roboto"/>
              <a:cs typeface="Roboto"/>
              <a:sym typeface="Roboto"/>
            </a:endParaRPr>
          </a:p>
        </p:txBody>
      </p:sp>
      <p:sp>
        <p:nvSpPr>
          <p:cNvPr id="840" name="Google Shape;840;p39"/>
          <p:cNvSpPr txBox="1"/>
          <p:nvPr/>
        </p:nvSpPr>
        <p:spPr>
          <a:xfrm>
            <a:off x="5185375" y="1724525"/>
            <a:ext cx="1062600" cy="69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oboto"/>
                <a:ea typeface="Roboto"/>
                <a:cs typeface="Roboto"/>
                <a:sym typeface="Roboto"/>
              </a:rPr>
              <a:t>Digitizer Board</a:t>
            </a:r>
            <a:endParaRPr>
              <a:solidFill>
                <a:schemeClr val="dk1"/>
              </a:solidFill>
              <a:latin typeface="Roboto"/>
              <a:ea typeface="Roboto"/>
              <a:cs typeface="Roboto"/>
              <a:sym typeface="Roboto"/>
            </a:endParaRPr>
          </a:p>
          <a:p>
            <a:pPr indent="0" lvl="0" marL="0" rtl="0" algn="ctr">
              <a:spcBef>
                <a:spcPts val="0"/>
              </a:spcBef>
              <a:spcAft>
                <a:spcPts val="0"/>
              </a:spcAft>
              <a:buNone/>
            </a:pPr>
            <a:r>
              <a:t/>
            </a:r>
            <a:endParaRPr>
              <a:latin typeface="Roboto"/>
              <a:ea typeface="Roboto"/>
              <a:cs typeface="Roboto"/>
              <a:sym typeface="Roboto"/>
            </a:endParaRPr>
          </a:p>
        </p:txBody>
      </p:sp>
      <p:sp>
        <p:nvSpPr>
          <p:cNvPr id="841" name="Google Shape;841;p39"/>
          <p:cNvSpPr txBox="1"/>
          <p:nvPr/>
        </p:nvSpPr>
        <p:spPr>
          <a:xfrm>
            <a:off x="7119325" y="1724525"/>
            <a:ext cx="1062600" cy="69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oboto"/>
                <a:ea typeface="Roboto"/>
                <a:cs typeface="Roboto"/>
                <a:sym typeface="Roboto"/>
              </a:rPr>
              <a:t>Raspberry Pi Pico</a:t>
            </a:r>
            <a:endParaRPr>
              <a:solidFill>
                <a:schemeClr val="dk1"/>
              </a:solidFill>
              <a:latin typeface="Roboto"/>
              <a:ea typeface="Roboto"/>
              <a:cs typeface="Roboto"/>
              <a:sym typeface="Roboto"/>
            </a:endParaRPr>
          </a:p>
          <a:p>
            <a:pPr indent="0" lvl="0" marL="0" rtl="0" algn="ctr">
              <a:spcBef>
                <a:spcPts val="0"/>
              </a:spcBef>
              <a:spcAft>
                <a:spcPts val="0"/>
              </a:spcAft>
              <a:buNone/>
            </a:pPr>
            <a:r>
              <a:t/>
            </a:r>
            <a:endParaRPr>
              <a:latin typeface="Roboto"/>
              <a:ea typeface="Roboto"/>
              <a:cs typeface="Roboto"/>
              <a:sym typeface="Roboto"/>
            </a:endParaRPr>
          </a:p>
        </p:txBody>
      </p:sp>
      <p:sp>
        <p:nvSpPr>
          <p:cNvPr id="842" name="Google Shape;842;p39"/>
          <p:cNvSpPr/>
          <p:nvPr/>
        </p:nvSpPr>
        <p:spPr>
          <a:xfrm>
            <a:off x="2441275" y="1456900"/>
            <a:ext cx="155700" cy="1557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39"/>
          <p:cNvSpPr/>
          <p:nvPr/>
        </p:nvSpPr>
        <p:spPr>
          <a:xfrm>
            <a:off x="2441275" y="1812538"/>
            <a:ext cx="155700" cy="1557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39"/>
          <p:cNvSpPr/>
          <p:nvPr/>
        </p:nvSpPr>
        <p:spPr>
          <a:xfrm>
            <a:off x="2441275" y="2168200"/>
            <a:ext cx="155700" cy="1557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39"/>
          <p:cNvSpPr/>
          <p:nvPr/>
        </p:nvSpPr>
        <p:spPr>
          <a:xfrm>
            <a:off x="2441325" y="2523875"/>
            <a:ext cx="155700" cy="1557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46" name="Google Shape;846;p39"/>
          <p:cNvPicPr preferRelativeResize="0"/>
          <p:nvPr/>
        </p:nvPicPr>
        <p:blipFill rotWithShape="1">
          <a:blip r:embed="rId3">
            <a:alphaModFix/>
          </a:blip>
          <a:srcRect b="28055" l="0" r="0" t="12441"/>
          <a:stretch/>
        </p:blipFill>
        <p:spPr>
          <a:xfrm>
            <a:off x="365825" y="3010175"/>
            <a:ext cx="2312000" cy="1863764"/>
          </a:xfrm>
          <a:prstGeom prst="rect">
            <a:avLst/>
          </a:prstGeom>
          <a:noFill/>
          <a:ln>
            <a:noFill/>
          </a:ln>
        </p:spPr>
      </p:pic>
      <p:pic>
        <p:nvPicPr>
          <p:cNvPr id="847" name="Google Shape;847;p39"/>
          <p:cNvPicPr preferRelativeResize="0"/>
          <p:nvPr/>
        </p:nvPicPr>
        <p:blipFill rotWithShape="1">
          <a:blip r:embed="rId4">
            <a:alphaModFix/>
          </a:blip>
          <a:srcRect b="20450" l="31146" r="8598" t="33920"/>
          <a:stretch/>
        </p:blipFill>
        <p:spPr>
          <a:xfrm>
            <a:off x="2859600" y="3010177"/>
            <a:ext cx="1836900" cy="1863775"/>
          </a:xfrm>
          <a:prstGeom prst="rect">
            <a:avLst/>
          </a:prstGeom>
          <a:noFill/>
          <a:ln>
            <a:noFill/>
          </a:ln>
        </p:spPr>
      </p:pic>
      <p:pic>
        <p:nvPicPr>
          <p:cNvPr id="848" name="Google Shape;848;p39"/>
          <p:cNvPicPr preferRelativeResize="0"/>
          <p:nvPr/>
        </p:nvPicPr>
        <p:blipFill rotWithShape="1">
          <a:blip r:embed="rId5">
            <a:alphaModFix/>
          </a:blip>
          <a:srcRect b="10471" l="13760" r="10217" t="29068"/>
          <a:stretch/>
        </p:blipFill>
        <p:spPr>
          <a:xfrm>
            <a:off x="4878275" y="3010175"/>
            <a:ext cx="1757676" cy="1863776"/>
          </a:xfrm>
          <a:prstGeom prst="rect">
            <a:avLst/>
          </a:prstGeom>
          <a:noFill/>
          <a:ln>
            <a:noFill/>
          </a:ln>
        </p:spPr>
      </p:pic>
      <p:pic>
        <p:nvPicPr>
          <p:cNvPr id="849" name="Google Shape;849;p39"/>
          <p:cNvPicPr preferRelativeResize="0"/>
          <p:nvPr/>
        </p:nvPicPr>
        <p:blipFill rotWithShape="1">
          <a:blip r:embed="rId6">
            <a:alphaModFix/>
          </a:blip>
          <a:srcRect b="10199" l="2978" r="0" t="16265"/>
          <a:stretch/>
        </p:blipFill>
        <p:spPr>
          <a:xfrm>
            <a:off x="6818225" y="3051852"/>
            <a:ext cx="1836900" cy="185624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3" name="Shape 853"/>
        <p:cNvGrpSpPr/>
        <p:nvPr/>
      </p:nvGrpSpPr>
      <p:grpSpPr>
        <a:xfrm>
          <a:off x="0" y="0"/>
          <a:ext cx="0" cy="0"/>
          <a:chOff x="0" y="0"/>
          <a:chExt cx="0" cy="0"/>
        </a:xfrm>
      </p:grpSpPr>
      <p:sp>
        <p:nvSpPr>
          <p:cNvPr id="854" name="Google Shape;854;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Pico Digital Analysis using PIO</a:t>
            </a:r>
            <a:endParaRPr/>
          </a:p>
        </p:txBody>
      </p:sp>
      <p:sp>
        <p:nvSpPr>
          <p:cNvPr id="855" name="Google Shape;855;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Digital signal pulse </a:t>
            </a:r>
            <a:r>
              <a:rPr lang="en"/>
              <a:t>widths can be very narrow:</a:t>
            </a:r>
            <a:endParaRPr/>
          </a:p>
          <a:p>
            <a:pPr indent="-317500" lvl="1" marL="914400" rtl="0" algn="l">
              <a:spcBef>
                <a:spcPts val="1000"/>
              </a:spcBef>
              <a:spcAft>
                <a:spcPts val="0"/>
              </a:spcAft>
              <a:buSzPts val="1400"/>
              <a:buChar char="○"/>
            </a:pPr>
            <a:r>
              <a:rPr lang="en"/>
              <a:t>Between 500-5,000 ns </a:t>
            </a:r>
            <a:endParaRPr/>
          </a:p>
          <a:p>
            <a:pPr indent="-317500" lvl="1" marL="914400" rtl="0" algn="l">
              <a:spcBef>
                <a:spcPts val="1000"/>
              </a:spcBef>
              <a:spcAft>
                <a:spcPts val="0"/>
              </a:spcAft>
              <a:buSzPts val="1400"/>
              <a:buChar char="○"/>
            </a:pPr>
            <a:r>
              <a:rPr lang="en"/>
              <a:t>Too brief for typical pulse measurement te</a:t>
            </a:r>
            <a:r>
              <a:rPr lang="en"/>
              <a:t>chniques using micropython</a:t>
            </a:r>
            <a:endParaRPr/>
          </a:p>
          <a:p>
            <a:pPr indent="0" lvl="0" marL="457200" rtl="0" algn="l">
              <a:spcBef>
                <a:spcPts val="1000"/>
              </a:spcBef>
              <a:spcAft>
                <a:spcPts val="0"/>
              </a:spcAft>
              <a:buNone/>
            </a:pPr>
            <a:r>
              <a:t/>
            </a:r>
            <a:endParaRPr/>
          </a:p>
          <a:p>
            <a:pPr indent="0" lvl="0" marL="0" rtl="0" algn="l">
              <a:spcBef>
                <a:spcPts val="1000"/>
              </a:spcBef>
              <a:spcAft>
                <a:spcPts val="1200"/>
              </a:spcAft>
              <a:buNone/>
            </a:pPr>
            <a:r>
              <a:t/>
            </a:r>
            <a:endParaRPr/>
          </a:p>
        </p:txBody>
      </p:sp>
      <p:sp>
        <p:nvSpPr>
          <p:cNvPr id="856" name="Google Shape;856;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57" name="Google Shape;857;p40"/>
          <p:cNvSpPr txBox="1"/>
          <p:nvPr/>
        </p:nvSpPr>
        <p:spPr>
          <a:xfrm>
            <a:off x="699575" y="3809725"/>
            <a:ext cx="17226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0000"/>
                </a:solidFill>
                <a:latin typeface="Roboto"/>
                <a:ea typeface="Roboto"/>
                <a:cs typeface="Roboto"/>
                <a:sym typeface="Roboto"/>
              </a:rPr>
              <a:t>Only 9 commands</a:t>
            </a:r>
            <a:endParaRPr b="1" sz="1600">
              <a:solidFill>
                <a:srgbClr val="FF0000"/>
              </a:solidFill>
              <a:latin typeface="Roboto"/>
              <a:ea typeface="Roboto"/>
              <a:cs typeface="Roboto"/>
              <a:sym typeface="Roboto"/>
            </a:endParaRPr>
          </a:p>
        </p:txBody>
      </p:sp>
      <p:sp>
        <p:nvSpPr>
          <p:cNvPr id="858" name="Google Shape;858;p40"/>
          <p:cNvSpPr txBox="1"/>
          <p:nvPr/>
        </p:nvSpPr>
        <p:spPr>
          <a:xfrm>
            <a:off x="2604575" y="3779600"/>
            <a:ext cx="1722600" cy="61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chemeClr val="accent4"/>
                </a:solidFill>
                <a:latin typeface="Roboto"/>
                <a:ea typeface="Roboto"/>
                <a:cs typeface="Roboto"/>
                <a:sym typeface="Roboto"/>
              </a:rPr>
              <a:t>Can only trigger on one pin</a:t>
            </a:r>
            <a:endParaRPr b="1" sz="1600">
              <a:solidFill>
                <a:schemeClr val="accent4"/>
              </a:solidFill>
              <a:latin typeface="Roboto"/>
              <a:ea typeface="Roboto"/>
              <a:cs typeface="Roboto"/>
              <a:sym typeface="Roboto"/>
            </a:endParaRPr>
          </a:p>
        </p:txBody>
      </p:sp>
      <p:sp>
        <p:nvSpPr>
          <p:cNvPr id="859" name="Google Shape;859;p40"/>
          <p:cNvSpPr txBox="1"/>
          <p:nvPr/>
        </p:nvSpPr>
        <p:spPr>
          <a:xfrm>
            <a:off x="4557350" y="3697525"/>
            <a:ext cx="1722600" cy="61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chemeClr val="accent5"/>
                </a:solidFill>
                <a:latin typeface="Roboto"/>
                <a:ea typeface="Roboto"/>
                <a:cs typeface="Roboto"/>
                <a:sym typeface="Roboto"/>
              </a:rPr>
              <a:t>Records the values of all pins at once</a:t>
            </a:r>
            <a:endParaRPr b="1" sz="1600">
              <a:solidFill>
                <a:schemeClr val="accent5"/>
              </a:solidFill>
              <a:latin typeface="Roboto"/>
              <a:ea typeface="Roboto"/>
              <a:cs typeface="Roboto"/>
              <a:sym typeface="Roboto"/>
            </a:endParaRPr>
          </a:p>
        </p:txBody>
      </p:sp>
      <p:sp>
        <p:nvSpPr>
          <p:cNvPr id="860" name="Google Shape;860;p40"/>
          <p:cNvSpPr txBox="1"/>
          <p:nvPr/>
        </p:nvSpPr>
        <p:spPr>
          <a:xfrm>
            <a:off x="6510125" y="3697525"/>
            <a:ext cx="1722600" cy="61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1800D7"/>
                </a:solidFill>
                <a:latin typeface="Roboto"/>
                <a:ea typeface="Roboto"/>
                <a:cs typeface="Roboto"/>
                <a:sym typeface="Roboto"/>
              </a:rPr>
              <a:t>Can only remember up to 8 reads</a:t>
            </a:r>
            <a:endParaRPr b="1" sz="1600">
              <a:solidFill>
                <a:srgbClr val="1800D7"/>
              </a:solidFill>
              <a:latin typeface="Roboto"/>
              <a:ea typeface="Roboto"/>
              <a:cs typeface="Roboto"/>
              <a:sym typeface="Roboto"/>
            </a:endParaRPr>
          </a:p>
        </p:txBody>
      </p:sp>
      <p:sp>
        <p:nvSpPr>
          <p:cNvPr id="861" name="Google Shape;861;p40"/>
          <p:cNvSpPr txBox="1"/>
          <p:nvPr/>
        </p:nvSpPr>
        <p:spPr>
          <a:xfrm>
            <a:off x="311700" y="2571750"/>
            <a:ext cx="5859300" cy="11601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2"/>
              </a:buClr>
              <a:buSzPts val="1800"/>
              <a:buFont typeface="Roboto"/>
              <a:buChar char="●"/>
            </a:pPr>
            <a:r>
              <a:rPr lang="en" sz="1800">
                <a:solidFill>
                  <a:schemeClr val="dk2"/>
                </a:solidFill>
                <a:latin typeface="Roboto"/>
                <a:ea typeface="Roboto"/>
                <a:cs typeface="Roboto"/>
                <a:sym typeface="Roboto"/>
              </a:rPr>
              <a:t>Programmable Input/Output (PIO) capabilities</a:t>
            </a:r>
            <a:endParaRPr sz="1800">
              <a:solidFill>
                <a:schemeClr val="dk2"/>
              </a:solidFill>
              <a:latin typeface="Roboto"/>
              <a:ea typeface="Roboto"/>
              <a:cs typeface="Roboto"/>
              <a:sym typeface="Roboto"/>
            </a:endParaRPr>
          </a:p>
          <a:p>
            <a:pPr indent="-317500" lvl="1" marL="914400" rtl="0" algn="l">
              <a:lnSpc>
                <a:spcPct val="115000"/>
              </a:lnSpc>
              <a:spcBef>
                <a:spcPts val="1000"/>
              </a:spcBef>
              <a:spcAft>
                <a:spcPts val="1000"/>
              </a:spcAft>
              <a:buClr>
                <a:schemeClr val="dk2"/>
              </a:buClr>
              <a:buSzPts val="1400"/>
              <a:buFont typeface="Roboto"/>
              <a:buChar char="○"/>
            </a:pPr>
            <a:r>
              <a:rPr lang="en">
                <a:solidFill>
                  <a:schemeClr val="dk2"/>
                </a:solidFill>
                <a:latin typeface="Roboto"/>
                <a:ea typeface="Roboto"/>
                <a:cs typeface="Roboto"/>
                <a:sym typeface="Roboto"/>
              </a:rPr>
              <a:t>Extremely direct, but very limited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sp>
        <p:nvSpPr>
          <p:cNvPr id="866" name="Google Shape;866;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cxnSp>
        <p:nvCxnSpPr>
          <p:cNvPr id="867" name="Google Shape;867;p41"/>
          <p:cNvCxnSpPr/>
          <p:nvPr/>
        </p:nvCxnSpPr>
        <p:spPr>
          <a:xfrm>
            <a:off x="999963" y="506650"/>
            <a:ext cx="0" cy="1560600"/>
          </a:xfrm>
          <a:prstGeom prst="straightConnector1">
            <a:avLst/>
          </a:prstGeom>
          <a:noFill/>
          <a:ln cap="flat" cmpd="sng" w="9525">
            <a:solidFill>
              <a:schemeClr val="dk2"/>
            </a:solidFill>
            <a:prstDash val="solid"/>
            <a:round/>
            <a:headEnd len="med" w="med" type="stealth"/>
            <a:tailEnd len="med" w="med" type="none"/>
          </a:ln>
        </p:spPr>
      </p:cxnSp>
      <p:cxnSp>
        <p:nvCxnSpPr>
          <p:cNvPr id="868" name="Google Shape;868;p41"/>
          <p:cNvCxnSpPr/>
          <p:nvPr/>
        </p:nvCxnSpPr>
        <p:spPr>
          <a:xfrm flipH="1" rot="10800000">
            <a:off x="999963" y="2057050"/>
            <a:ext cx="7218000" cy="10200"/>
          </a:xfrm>
          <a:prstGeom prst="straightConnector1">
            <a:avLst/>
          </a:prstGeom>
          <a:noFill/>
          <a:ln cap="flat" cmpd="sng" w="9525">
            <a:solidFill>
              <a:schemeClr val="dk2"/>
            </a:solidFill>
            <a:prstDash val="solid"/>
            <a:round/>
            <a:headEnd len="med" w="med" type="none"/>
            <a:tailEnd len="med" w="med" type="stealth"/>
          </a:ln>
        </p:spPr>
      </p:cxnSp>
      <p:sp>
        <p:nvSpPr>
          <p:cNvPr id="869" name="Google Shape;869;p41"/>
          <p:cNvSpPr txBox="1"/>
          <p:nvPr/>
        </p:nvSpPr>
        <p:spPr>
          <a:xfrm>
            <a:off x="7825538" y="2128050"/>
            <a:ext cx="800400" cy="18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 (ns)</a:t>
            </a:r>
            <a:endParaRPr>
              <a:latin typeface="Roboto"/>
              <a:ea typeface="Roboto"/>
              <a:cs typeface="Roboto"/>
              <a:sym typeface="Roboto"/>
            </a:endParaRPr>
          </a:p>
        </p:txBody>
      </p:sp>
      <p:sp>
        <p:nvSpPr>
          <p:cNvPr id="870" name="Google Shape;870;p41"/>
          <p:cNvSpPr txBox="1"/>
          <p:nvPr/>
        </p:nvSpPr>
        <p:spPr>
          <a:xfrm>
            <a:off x="599763" y="365300"/>
            <a:ext cx="800400" cy="18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V </a:t>
            </a:r>
            <a:endParaRPr>
              <a:latin typeface="Roboto"/>
              <a:ea typeface="Roboto"/>
              <a:cs typeface="Roboto"/>
              <a:sym typeface="Roboto"/>
            </a:endParaRPr>
          </a:p>
        </p:txBody>
      </p:sp>
      <p:sp>
        <p:nvSpPr>
          <p:cNvPr id="871" name="Google Shape;871;p41"/>
          <p:cNvSpPr/>
          <p:nvPr/>
        </p:nvSpPr>
        <p:spPr>
          <a:xfrm>
            <a:off x="1074075" y="721786"/>
            <a:ext cx="6127509" cy="1244948"/>
          </a:xfrm>
          <a:custGeom>
            <a:rect b="b" l="l" r="r" t="t"/>
            <a:pathLst>
              <a:path extrusionOk="0" h="65172" w="252109">
                <a:moveTo>
                  <a:pt x="0" y="65139"/>
                </a:moveTo>
                <a:cubicBezTo>
                  <a:pt x="4594" y="64734"/>
                  <a:pt x="20672" y="66085"/>
                  <a:pt x="27562" y="62707"/>
                </a:cubicBezTo>
                <a:cubicBezTo>
                  <a:pt x="34453" y="59329"/>
                  <a:pt x="37425" y="50345"/>
                  <a:pt x="41343" y="44873"/>
                </a:cubicBezTo>
                <a:cubicBezTo>
                  <a:pt x="45261" y="39401"/>
                  <a:pt x="47760" y="34537"/>
                  <a:pt x="51070" y="29876"/>
                </a:cubicBezTo>
                <a:cubicBezTo>
                  <a:pt x="54380" y="25215"/>
                  <a:pt x="57217" y="20689"/>
                  <a:pt x="61203" y="16906"/>
                </a:cubicBezTo>
                <a:cubicBezTo>
                  <a:pt x="65189" y="13123"/>
                  <a:pt x="69985" y="9880"/>
                  <a:pt x="74984" y="7178"/>
                </a:cubicBezTo>
                <a:cubicBezTo>
                  <a:pt x="79983" y="4476"/>
                  <a:pt x="85387" y="1706"/>
                  <a:pt x="91197" y="693"/>
                </a:cubicBezTo>
                <a:cubicBezTo>
                  <a:pt x="97007" y="-320"/>
                  <a:pt x="102141" y="-50"/>
                  <a:pt x="109842" y="1098"/>
                </a:cubicBezTo>
                <a:cubicBezTo>
                  <a:pt x="117543" y="2247"/>
                  <a:pt x="127473" y="4341"/>
                  <a:pt x="137403" y="7584"/>
                </a:cubicBezTo>
                <a:cubicBezTo>
                  <a:pt x="147333" y="10827"/>
                  <a:pt x="159291" y="15961"/>
                  <a:pt x="169424" y="20554"/>
                </a:cubicBezTo>
                <a:cubicBezTo>
                  <a:pt x="179557" y="25148"/>
                  <a:pt x="189487" y="31295"/>
                  <a:pt x="198201" y="35145"/>
                </a:cubicBezTo>
                <a:cubicBezTo>
                  <a:pt x="206915" y="38996"/>
                  <a:pt x="212725" y="39807"/>
                  <a:pt x="221710" y="43657"/>
                </a:cubicBezTo>
                <a:cubicBezTo>
                  <a:pt x="230695" y="47508"/>
                  <a:pt x="247043" y="55816"/>
                  <a:pt x="252109" y="58248"/>
                </a:cubicBezTo>
              </a:path>
            </a:pathLst>
          </a:custGeom>
          <a:noFill/>
          <a:ln cap="flat" cmpd="sng" w="9525">
            <a:solidFill>
              <a:schemeClr val="accent4"/>
            </a:solidFill>
            <a:prstDash val="solid"/>
            <a:round/>
            <a:headEnd len="med" w="med" type="none"/>
            <a:tailEnd len="med" w="med" type="none"/>
          </a:ln>
        </p:spPr>
      </p:sp>
      <p:grpSp>
        <p:nvGrpSpPr>
          <p:cNvPr id="872" name="Google Shape;872;p41"/>
          <p:cNvGrpSpPr/>
          <p:nvPr/>
        </p:nvGrpSpPr>
        <p:grpSpPr>
          <a:xfrm>
            <a:off x="1013275" y="1114625"/>
            <a:ext cx="7032575" cy="952500"/>
            <a:chOff x="1013275" y="1114625"/>
            <a:chExt cx="7032575" cy="952500"/>
          </a:xfrm>
        </p:grpSpPr>
        <p:cxnSp>
          <p:nvCxnSpPr>
            <p:cNvPr id="873" name="Google Shape;873;p41"/>
            <p:cNvCxnSpPr/>
            <p:nvPr/>
          </p:nvCxnSpPr>
          <p:spPr>
            <a:xfrm>
              <a:off x="1013275" y="2067125"/>
              <a:ext cx="1094400" cy="0"/>
            </a:xfrm>
            <a:prstGeom prst="straightConnector1">
              <a:avLst/>
            </a:prstGeom>
            <a:noFill/>
            <a:ln cap="flat" cmpd="sng" w="19050">
              <a:solidFill>
                <a:srgbClr val="0097A7"/>
              </a:solidFill>
              <a:prstDash val="solid"/>
              <a:round/>
              <a:headEnd len="med" w="med" type="none"/>
              <a:tailEnd len="med" w="med" type="none"/>
            </a:ln>
          </p:spPr>
        </p:cxnSp>
        <p:cxnSp>
          <p:nvCxnSpPr>
            <p:cNvPr id="874" name="Google Shape;874;p41"/>
            <p:cNvCxnSpPr/>
            <p:nvPr/>
          </p:nvCxnSpPr>
          <p:spPr>
            <a:xfrm rot="10800000">
              <a:off x="2168425" y="1114625"/>
              <a:ext cx="0" cy="952500"/>
            </a:xfrm>
            <a:prstGeom prst="straightConnector1">
              <a:avLst/>
            </a:prstGeom>
            <a:noFill/>
            <a:ln cap="flat" cmpd="sng" w="19050">
              <a:solidFill>
                <a:schemeClr val="accent5"/>
              </a:solidFill>
              <a:prstDash val="solid"/>
              <a:round/>
              <a:headEnd len="med" w="med" type="none"/>
              <a:tailEnd len="med" w="med" type="none"/>
            </a:ln>
          </p:spPr>
        </p:cxnSp>
        <p:cxnSp>
          <p:nvCxnSpPr>
            <p:cNvPr id="875" name="Google Shape;875;p41"/>
            <p:cNvCxnSpPr/>
            <p:nvPr/>
          </p:nvCxnSpPr>
          <p:spPr>
            <a:xfrm>
              <a:off x="2168425" y="1114625"/>
              <a:ext cx="3850500" cy="10200"/>
            </a:xfrm>
            <a:prstGeom prst="straightConnector1">
              <a:avLst/>
            </a:prstGeom>
            <a:noFill/>
            <a:ln cap="flat" cmpd="sng" w="19050">
              <a:solidFill>
                <a:srgbClr val="0097A7"/>
              </a:solidFill>
              <a:prstDash val="solid"/>
              <a:round/>
              <a:headEnd len="med" w="med" type="none"/>
              <a:tailEnd len="med" w="med" type="none"/>
            </a:ln>
          </p:spPr>
        </p:cxnSp>
        <p:cxnSp>
          <p:nvCxnSpPr>
            <p:cNvPr id="876" name="Google Shape;876;p41"/>
            <p:cNvCxnSpPr/>
            <p:nvPr/>
          </p:nvCxnSpPr>
          <p:spPr>
            <a:xfrm>
              <a:off x="6003900" y="1119725"/>
              <a:ext cx="0" cy="942300"/>
            </a:xfrm>
            <a:prstGeom prst="straightConnector1">
              <a:avLst/>
            </a:prstGeom>
            <a:noFill/>
            <a:ln cap="flat" cmpd="sng" w="19050">
              <a:solidFill>
                <a:srgbClr val="0097A7"/>
              </a:solidFill>
              <a:prstDash val="solid"/>
              <a:round/>
              <a:headEnd len="med" w="med" type="none"/>
              <a:tailEnd len="med" w="med" type="none"/>
            </a:ln>
          </p:spPr>
        </p:cxnSp>
        <p:cxnSp>
          <p:nvCxnSpPr>
            <p:cNvPr id="877" name="Google Shape;877;p41"/>
            <p:cNvCxnSpPr>
              <a:stCxn id="878" idx="2"/>
            </p:cNvCxnSpPr>
            <p:nvPr/>
          </p:nvCxnSpPr>
          <p:spPr>
            <a:xfrm flipH="1" rot="10800000">
              <a:off x="6077250" y="2056925"/>
              <a:ext cx="1968600" cy="5100"/>
            </a:xfrm>
            <a:prstGeom prst="straightConnector1">
              <a:avLst/>
            </a:prstGeom>
            <a:noFill/>
            <a:ln cap="flat" cmpd="sng" w="19050">
              <a:solidFill>
                <a:srgbClr val="0097A7"/>
              </a:solidFill>
              <a:prstDash val="solid"/>
              <a:round/>
              <a:headEnd len="med" w="med" type="none"/>
              <a:tailEnd len="med" w="med" type="none"/>
            </a:ln>
          </p:spPr>
        </p:cxnSp>
      </p:grpSp>
      <p:cxnSp>
        <p:nvCxnSpPr>
          <p:cNvPr id="879" name="Google Shape;879;p41"/>
          <p:cNvCxnSpPr/>
          <p:nvPr/>
        </p:nvCxnSpPr>
        <p:spPr>
          <a:xfrm flipH="1">
            <a:off x="1603150" y="1732163"/>
            <a:ext cx="543600" cy="669900"/>
          </a:xfrm>
          <a:prstGeom prst="straightConnector1">
            <a:avLst/>
          </a:prstGeom>
          <a:noFill/>
          <a:ln cap="flat" cmpd="sng" w="9525">
            <a:solidFill>
              <a:srgbClr val="1800D7"/>
            </a:solidFill>
            <a:prstDash val="solid"/>
            <a:round/>
            <a:headEnd len="med" w="med" type="none"/>
            <a:tailEnd len="med" w="med" type="triangle"/>
          </a:ln>
        </p:spPr>
      </p:cxnSp>
      <p:sp>
        <p:nvSpPr>
          <p:cNvPr id="880" name="Google Shape;880;p41"/>
          <p:cNvSpPr txBox="1"/>
          <p:nvPr/>
        </p:nvSpPr>
        <p:spPr>
          <a:xfrm>
            <a:off x="354650" y="2310450"/>
            <a:ext cx="1378200" cy="71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Rising edge triggers start of data collection</a:t>
            </a:r>
            <a:endParaRPr/>
          </a:p>
        </p:txBody>
      </p:sp>
      <p:grpSp>
        <p:nvGrpSpPr>
          <p:cNvPr id="881" name="Google Shape;881;p41"/>
          <p:cNvGrpSpPr/>
          <p:nvPr/>
        </p:nvGrpSpPr>
        <p:grpSpPr>
          <a:xfrm>
            <a:off x="2134363" y="1996175"/>
            <a:ext cx="4743788" cy="136800"/>
            <a:chOff x="2134363" y="1996175"/>
            <a:chExt cx="4743788" cy="136800"/>
          </a:xfrm>
        </p:grpSpPr>
        <p:sp>
          <p:nvSpPr>
            <p:cNvPr id="882" name="Google Shape;882;p41"/>
            <p:cNvSpPr/>
            <p:nvPr/>
          </p:nvSpPr>
          <p:spPr>
            <a:xfrm>
              <a:off x="2134363" y="2001275"/>
              <a:ext cx="131700" cy="1317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3" name="Google Shape;883;p41"/>
            <p:cNvSpPr/>
            <p:nvPr/>
          </p:nvSpPr>
          <p:spPr>
            <a:xfrm>
              <a:off x="2767413" y="1996175"/>
              <a:ext cx="131700" cy="1317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4" name="Google Shape;884;p41"/>
            <p:cNvSpPr/>
            <p:nvPr/>
          </p:nvSpPr>
          <p:spPr>
            <a:xfrm>
              <a:off x="3418538" y="1996300"/>
              <a:ext cx="131700" cy="1317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5" name="Google Shape;885;p41"/>
            <p:cNvSpPr/>
            <p:nvPr/>
          </p:nvSpPr>
          <p:spPr>
            <a:xfrm>
              <a:off x="4078700" y="1996300"/>
              <a:ext cx="131700" cy="1317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6" name="Google Shape;886;p41"/>
            <p:cNvSpPr/>
            <p:nvPr/>
          </p:nvSpPr>
          <p:spPr>
            <a:xfrm>
              <a:off x="4738850" y="1996300"/>
              <a:ext cx="131700" cy="1317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7" name="Google Shape;887;p41"/>
            <p:cNvSpPr/>
            <p:nvPr/>
          </p:nvSpPr>
          <p:spPr>
            <a:xfrm>
              <a:off x="5408050" y="1996300"/>
              <a:ext cx="131700" cy="1317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78" name="Google Shape;878;p41"/>
            <p:cNvSpPr/>
            <p:nvPr/>
          </p:nvSpPr>
          <p:spPr>
            <a:xfrm>
              <a:off x="6077250" y="1996175"/>
              <a:ext cx="131700" cy="1317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8" name="Google Shape;888;p41"/>
            <p:cNvSpPr/>
            <p:nvPr/>
          </p:nvSpPr>
          <p:spPr>
            <a:xfrm>
              <a:off x="6746450" y="2001275"/>
              <a:ext cx="131700" cy="1317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889" name="Google Shape;889;p41"/>
          <p:cNvGrpSpPr/>
          <p:nvPr/>
        </p:nvGrpSpPr>
        <p:grpSpPr>
          <a:xfrm>
            <a:off x="2057575" y="2132975"/>
            <a:ext cx="283800" cy="851125"/>
            <a:chOff x="2057575" y="2132975"/>
            <a:chExt cx="283800" cy="851125"/>
          </a:xfrm>
        </p:grpSpPr>
        <p:cxnSp>
          <p:nvCxnSpPr>
            <p:cNvPr id="890" name="Google Shape;890;p41"/>
            <p:cNvCxnSpPr>
              <a:stCxn id="882" idx="4"/>
            </p:cNvCxnSpPr>
            <p:nvPr/>
          </p:nvCxnSpPr>
          <p:spPr>
            <a:xfrm flipH="1">
              <a:off x="2198713" y="2132975"/>
              <a:ext cx="1500" cy="319200"/>
            </a:xfrm>
            <a:prstGeom prst="straightConnector1">
              <a:avLst/>
            </a:prstGeom>
            <a:noFill/>
            <a:ln cap="flat" cmpd="sng" w="9525">
              <a:solidFill>
                <a:srgbClr val="1800D7"/>
              </a:solidFill>
              <a:prstDash val="solid"/>
              <a:round/>
              <a:headEnd len="med" w="med" type="none"/>
              <a:tailEnd len="med" w="med" type="triangle"/>
            </a:ln>
          </p:spPr>
        </p:cxnSp>
        <p:sp>
          <p:nvSpPr>
            <p:cNvPr id="891" name="Google Shape;891;p41"/>
            <p:cNvSpPr txBox="1"/>
            <p:nvPr/>
          </p:nvSpPr>
          <p:spPr>
            <a:xfrm>
              <a:off x="2057575" y="2517900"/>
              <a:ext cx="283800" cy="4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1</a:t>
              </a:r>
              <a:endParaRPr/>
            </a:p>
          </p:txBody>
        </p:sp>
      </p:grpSp>
      <p:grpSp>
        <p:nvGrpSpPr>
          <p:cNvPr id="892" name="Google Shape;892;p41"/>
          <p:cNvGrpSpPr/>
          <p:nvPr/>
        </p:nvGrpSpPr>
        <p:grpSpPr>
          <a:xfrm>
            <a:off x="2700038" y="2132975"/>
            <a:ext cx="283800" cy="851125"/>
            <a:chOff x="2700038" y="2132975"/>
            <a:chExt cx="283800" cy="851125"/>
          </a:xfrm>
        </p:grpSpPr>
        <p:cxnSp>
          <p:nvCxnSpPr>
            <p:cNvPr id="893" name="Google Shape;893;p41"/>
            <p:cNvCxnSpPr/>
            <p:nvPr/>
          </p:nvCxnSpPr>
          <p:spPr>
            <a:xfrm flipH="1">
              <a:off x="2841550" y="2132975"/>
              <a:ext cx="1500" cy="319200"/>
            </a:xfrm>
            <a:prstGeom prst="straightConnector1">
              <a:avLst/>
            </a:prstGeom>
            <a:noFill/>
            <a:ln cap="flat" cmpd="sng" w="9525">
              <a:solidFill>
                <a:srgbClr val="1800D7"/>
              </a:solidFill>
              <a:prstDash val="solid"/>
              <a:round/>
              <a:headEnd len="med" w="med" type="none"/>
              <a:tailEnd len="med" w="med" type="triangle"/>
            </a:ln>
          </p:spPr>
        </p:cxnSp>
        <p:sp>
          <p:nvSpPr>
            <p:cNvPr id="894" name="Google Shape;894;p41"/>
            <p:cNvSpPr txBox="1"/>
            <p:nvPr/>
          </p:nvSpPr>
          <p:spPr>
            <a:xfrm>
              <a:off x="2700038" y="2517900"/>
              <a:ext cx="283800" cy="4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1</a:t>
              </a:r>
              <a:endParaRPr/>
            </a:p>
          </p:txBody>
        </p:sp>
      </p:grpSp>
      <p:grpSp>
        <p:nvGrpSpPr>
          <p:cNvPr id="895" name="Google Shape;895;p41"/>
          <p:cNvGrpSpPr/>
          <p:nvPr/>
        </p:nvGrpSpPr>
        <p:grpSpPr>
          <a:xfrm>
            <a:off x="3342500" y="2132975"/>
            <a:ext cx="2251088" cy="851125"/>
            <a:chOff x="3342500" y="2132975"/>
            <a:chExt cx="2251088" cy="851125"/>
          </a:xfrm>
        </p:grpSpPr>
        <p:grpSp>
          <p:nvGrpSpPr>
            <p:cNvPr id="896" name="Google Shape;896;p41"/>
            <p:cNvGrpSpPr/>
            <p:nvPr/>
          </p:nvGrpSpPr>
          <p:grpSpPr>
            <a:xfrm>
              <a:off x="3342500" y="2132975"/>
              <a:ext cx="283800" cy="851125"/>
              <a:chOff x="3342500" y="2132975"/>
              <a:chExt cx="283800" cy="851125"/>
            </a:xfrm>
          </p:grpSpPr>
          <p:cxnSp>
            <p:nvCxnSpPr>
              <p:cNvPr id="897" name="Google Shape;897;p41"/>
              <p:cNvCxnSpPr/>
              <p:nvPr/>
            </p:nvCxnSpPr>
            <p:spPr>
              <a:xfrm flipH="1">
                <a:off x="3488150" y="2132975"/>
                <a:ext cx="1500" cy="319200"/>
              </a:xfrm>
              <a:prstGeom prst="straightConnector1">
                <a:avLst/>
              </a:prstGeom>
              <a:noFill/>
              <a:ln cap="flat" cmpd="sng" w="9525">
                <a:solidFill>
                  <a:srgbClr val="1800D7"/>
                </a:solidFill>
                <a:prstDash val="solid"/>
                <a:round/>
                <a:headEnd len="med" w="med" type="none"/>
                <a:tailEnd len="med" w="med" type="triangle"/>
              </a:ln>
            </p:spPr>
          </p:cxnSp>
          <p:sp>
            <p:nvSpPr>
              <p:cNvPr id="898" name="Google Shape;898;p41"/>
              <p:cNvSpPr txBox="1"/>
              <p:nvPr/>
            </p:nvSpPr>
            <p:spPr>
              <a:xfrm>
                <a:off x="3342500" y="2517900"/>
                <a:ext cx="283800" cy="4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1</a:t>
                </a:r>
                <a:endParaRPr/>
              </a:p>
            </p:txBody>
          </p:sp>
        </p:grpSp>
        <p:grpSp>
          <p:nvGrpSpPr>
            <p:cNvPr id="899" name="Google Shape;899;p41"/>
            <p:cNvGrpSpPr/>
            <p:nvPr/>
          </p:nvGrpSpPr>
          <p:grpSpPr>
            <a:xfrm>
              <a:off x="4024863" y="2132975"/>
              <a:ext cx="283800" cy="851125"/>
              <a:chOff x="4024863" y="2132975"/>
              <a:chExt cx="283800" cy="851125"/>
            </a:xfrm>
          </p:grpSpPr>
          <p:cxnSp>
            <p:nvCxnSpPr>
              <p:cNvPr id="900" name="Google Shape;900;p41"/>
              <p:cNvCxnSpPr/>
              <p:nvPr/>
            </p:nvCxnSpPr>
            <p:spPr>
              <a:xfrm flipH="1">
                <a:off x="4143788" y="2132975"/>
                <a:ext cx="1500" cy="319200"/>
              </a:xfrm>
              <a:prstGeom prst="straightConnector1">
                <a:avLst/>
              </a:prstGeom>
              <a:noFill/>
              <a:ln cap="flat" cmpd="sng" w="9525">
                <a:solidFill>
                  <a:srgbClr val="1800D7"/>
                </a:solidFill>
                <a:prstDash val="solid"/>
                <a:round/>
                <a:headEnd len="med" w="med" type="none"/>
                <a:tailEnd len="med" w="med" type="triangle"/>
              </a:ln>
            </p:spPr>
          </p:cxnSp>
          <p:sp>
            <p:nvSpPr>
              <p:cNvPr id="901" name="Google Shape;901;p41"/>
              <p:cNvSpPr txBox="1"/>
              <p:nvPr/>
            </p:nvSpPr>
            <p:spPr>
              <a:xfrm>
                <a:off x="4024863" y="2517900"/>
                <a:ext cx="283800" cy="4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1</a:t>
                </a:r>
                <a:endParaRPr/>
              </a:p>
            </p:txBody>
          </p:sp>
        </p:grpSp>
        <p:grpSp>
          <p:nvGrpSpPr>
            <p:cNvPr id="902" name="Google Shape;902;p41"/>
            <p:cNvGrpSpPr/>
            <p:nvPr/>
          </p:nvGrpSpPr>
          <p:grpSpPr>
            <a:xfrm>
              <a:off x="4667325" y="2132975"/>
              <a:ext cx="283800" cy="851125"/>
              <a:chOff x="4667325" y="2132975"/>
              <a:chExt cx="283800" cy="851125"/>
            </a:xfrm>
          </p:grpSpPr>
          <p:cxnSp>
            <p:nvCxnSpPr>
              <p:cNvPr id="903" name="Google Shape;903;p41"/>
              <p:cNvCxnSpPr/>
              <p:nvPr/>
            </p:nvCxnSpPr>
            <p:spPr>
              <a:xfrm flipH="1">
                <a:off x="4808463" y="2132975"/>
                <a:ext cx="1500" cy="319200"/>
              </a:xfrm>
              <a:prstGeom prst="straightConnector1">
                <a:avLst/>
              </a:prstGeom>
              <a:noFill/>
              <a:ln cap="flat" cmpd="sng" w="9525">
                <a:solidFill>
                  <a:srgbClr val="1800D7"/>
                </a:solidFill>
                <a:prstDash val="solid"/>
                <a:round/>
                <a:headEnd len="med" w="med" type="none"/>
                <a:tailEnd len="med" w="med" type="triangle"/>
              </a:ln>
            </p:spPr>
          </p:cxnSp>
          <p:sp>
            <p:nvSpPr>
              <p:cNvPr id="904" name="Google Shape;904;p41"/>
              <p:cNvSpPr txBox="1"/>
              <p:nvPr/>
            </p:nvSpPr>
            <p:spPr>
              <a:xfrm>
                <a:off x="4667325" y="2517900"/>
                <a:ext cx="283800" cy="4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1</a:t>
                </a:r>
                <a:endParaRPr/>
              </a:p>
            </p:txBody>
          </p:sp>
        </p:grpSp>
        <p:grpSp>
          <p:nvGrpSpPr>
            <p:cNvPr id="905" name="Google Shape;905;p41"/>
            <p:cNvGrpSpPr/>
            <p:nvPr/>
          </p:nvGrpSpPr>
          <p:grpSpPr>
            <a:xfrm>
              <a:off x="5309788" y="2132975"/>
              <a:ext cx="283800" cy="851125"/>
              <a:chOff x="5309788" y="2132975"/>
              <a:chExt cx="283800" cy="851125"/>
            </a:xfrm>
          </p:grpSpPr>
          <p:cxnSp>
            <p:nvCxnSpPr>
              <p:cNvPr id="906" name="Google Shape;906;p41"/>
              <p:cNvCxnSpPr/>
              <p:nvPr/>
            </p:nvCxnSpPr>
            <p:spPr>
              <a:xfrm flipH="1">
                <a:off x="5473138" y="2132975"/>
                <a:ext cx="1500" cy="319200"/>
              </a:xfrm>
              <a:prstGeom prst="straightConnector1">
                <a:avLst/>
              </a:prstGeom>
              <a:noFill/>
              <a:ln cap="flat" cmpd="sng" w="9525">
                <a:solidFill>
                  <a:srgbClr val="1800D7"/>
                </a:solidFill>
                <a:prstDash val="solid"/>
                <a:round/>
                <a:headEnd len="med" w="med" type="none"/>
                <a:tailEnd len="med" w="med" type="triangle"/>
              </a:ln>
            </p:spPr>
          </p:cxnSp>
          <p:sp>
            <p:nvSpPr>
              <p:cNvPr id="907" name="Google Shape;907;p41"/>
              <p:cNvSpPr txBox="1"/>
              <p:nvPr/>
            </p:nvSpPr>
            <p:spPr>
              <a:xfrm>
                <a:off x="5309788" y="2517900"/>
                <a:ext cx="283800" cy="4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1</a:t>
                </a:r>
                <a:endParaRPr/>
              </a:p>
            </p:txBody>
          </p:sp>
        </p:grpSp>
      </p:grpSp>
      <p:grpSp>
        <p:nvGrpSpPr>
          <p:cNvPr id="908" name="Google Shape;908;p41"/>
          <p:cNvGrpSpPr/>
          <p:nvPr/>
        </p:nvGrpSpPr>
        <p:grpSpPr>
          <a:xfrm>
            <a:off x="5992138" y="2132975"/>
            <a:ext cx="283800" cy="851125"/>
            <a:chOff x="5992138" y="2132975"/>
            <a:chExt cx="283800" cy="851125"/>
          </a:xfrm>
        </p:grpSpPr>
        <p:cxnSp>
          <p:nvCxnSpPr>
            <p:cNvPr id="909" name="Google Shape;909;p41"/>
            <p:cNvCxnSpPr/>
            <p:nvPr/>
          </p:nvCxnSpPr>
          <p:spPr>
            <a:xfrm flipH="1">
              <a:off x="6142338" y="2132975"/>
              <a:ext cx="1500" cy="319200"/>
            </a:xfrm>
            <a:prstGeom prst="straightConnector1">
              <a:avLst/>
            </a:prstGeom>
            <a:noFill/>
            <a:ln cap="flat" cmpd="sng" w="9525">
              <a:solidFill>
                <a:srgbClr val="1800D7"/>
              </a:solidFill>
              <a:prstDash val="solid"/>
              <a:round/>
              <a:headEnd len="med" w="med" type="none"/>
              <a:tailEnd len="med" w="med" type="triangle"/>
            </a:ln>
          </p:spPr>
        </p:cxnSp>
        <p:sp>
          <p:nvSpPr>
            <p:cNvPr id="910" name="Google Shape;910;p41"/>
            <p:cNvSpPr txBox="1"/>
            <p:nvPr/>
          </p:nvSpPr>
          <p:spPr>
            <a:xfrm>
              <a:off x="5992138" y="2517900"/>
              <a:ext cx="283800" cy="4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0</a:t>
              </a:r>
              <a:endParaRPr/>
            </a:p>
          </p:txBody>
        </p:sp>
      </p:grpSp>
      <p:grpSp>
        <p:nvGrpSpPr>
          <p:cNvPr id="911" name="Google Shape;911;p41"/>
          <p:cNvGrpSpPr/>
          <p:nvPr/>
        </p:nvGrpSpPr>
        <p:grpSpPr>
          <a:xfrm>
            <a:off x="6674488" y="2132975"/>
            <a:ext cx="283800" cy="851125"/>
            <a:chOff x="6674488" y="2132975"/>
            <a:chExt cx="283800" cy="851125"/>
          </a:xfrm>
        </p:grpSpPr>
        <p:cxnSp>
          <p:nvCxnSpPr>
            <p:cNvPr id="912" name="Google Shape;912;p41"/>
            <p:cNvCxnSpPr/>
            <p:nvPr/>
          </p:nvCxnSpPr>
          <p:spPr>
            <a:xfrm flipH="1">
              <a:off x="6811538" y="2132975"/>
              <a:ext cx="1500" cy="319200"/>
            </a:xfrm>
            <a:prstGeom prst="straightConnector1">
              <a:avLst/>
            </a:prstGeom>
            <a:noFill/>
            <a:ln cap="flat" cmpd="sng" w="9525">
              <a:solidFill>
                <a:srgbClr val="1800D7"/>
              </a:solidFill>
              <a:prstDash val="solid"/>
              <a:round/>
              <a:headEnd len="med" w="med" type="none"/>
              <a:tailEnd len="med" w="med" type="triangle"/>
            </a:ln>
          </p:spPr>
        </p:cxnSp>
        <p:sp>
          <p:nvSpPr>
            <p:cNvPr id="913" name="Google Shape;913;p41"/>
            <p:cNvSpPr txBox="1"/>
            <p:nvPr/>
          </p:nvSpPr>
          <p:spPr>
            <a:xfrm>
              <a:off x="6674488" y="2517900"/>
              <a:ext cx="283800" cy="4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0</a:t>
              </a:r>
              <a:endParaRPr/>
            </a:p>
          </p:txBody>
        </p:sp>
      </p:grpSp>
      <p:sp>
        <p:nvSpPr>
          <p:cNvPr id="914" name="Google Shape;914;p41"/>
          <p:cNvSpPr txBox="1"/>
          <p:nvPr/>
        </p:nvSpPr>
        <p:spPr>
          <a:xfrm>
            <a:off x="170900" y="1145025"/>
            <a:ext cx="6498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Pin 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Dark Sector</a:t>
            </a:r>
            <a:endParaRPr/>
          </a:p>
        </p:txBody>
      </p:sp>
      <p:sp>
        <p:nvSpPr>
          <p:cNvPr id="79" name="Google Shape;79;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An implication of the Dark Sector addition:</a:t>
            </a:r>
            <a:endParaRPr/>
          </a:p>
          <a:p>
            <a:pPr indent="-317500" lvl="1" marL="914400" rtl="0" algn="l">
              <a:spcBef>
                <a:spcPts val="0"/>
              </a:spcBef>
              <a:spcAft>
                <a:spcPts val="0"/>
              </a:spcAft>
              <a:buSzPts val="1400"/>
              <a:buChar char="○"/>
            </a:pPr>
            <a:r>
              <a:rPr lang="en"/>
              <a:t>Kinetic mixing </a:t>
            </a:r>
            <a:r>
              <a:rPr lang="en"/>
              <a:t>between</a:t>
            </a:r>
            <a:r>
              <a:rPr lang="en"/>
              <a:t> the dark sector and standard model terms</a:t>
            </a:r>
            <a:endParaRPr/>
          </a:p>
          <a:p>
            <a:pPr indent="0" lvl="0" marL="0" rtl="0" algn="l">
              <a:spcBef>
                <a:spcPts val="1200"/>
              </a:spcBef>
              <a:spcAft>
                <a:spcPts val="0"/>
              </a:spcAft>
              <a:buNone/>
            </a:pPr>
            <a:r>
              <a:t/>
            </a:r>
            <a:endParaRPr/>
          </a:p>
          <a:p>
            <a:pPr indent="45720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80" name="Google Shape;80;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1" name="Google Shape;81;p15"/>
          <p:cNvSpPr txBox="1"/>
          <p:nvPr/>
        </p:nvSpPr>
        <p:spPr>
          <a:xfrm>
            <a:off x="1087650" y="2050275"/>
            <a:ext cx="69687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Clr>
                <a:schemeClr val="dk1"/>
              </a:buClr>
              <a:buSzPts val="1100"/>
              <a:buFont typeface="Arial"/>
              <a:buNone/>
            </a:pPr>
            <a:r>
              <a:rPr lang="en" sz="1800">
                <a:solidFill>
                  <a:schemeClr val="dk2"/>
                </a:solidFill>
                <a:latin typeface="Roboto"/>
                <a:ea typeface="Roboto"/>
                <a:cs typeface="Roboto"/>
                <a:sym typeface="Roboto"/>
              </a:rPr>
              <a:t>The dark fermion would be able to couple with a regular photon… </a:t>
            </a:r>
            <a:endParaRPr>
              <a:latin typeface="Roboto"/>
              <a:ea typeface="Roboto"/>
              <a:cs typeface="Roboto"/>
              <a:sym typeface="Roboto"/>
            </a:endParaRPr>
          </a:p>
        </p:txBody>
      </p:sp>
      <p:sp>
        <p:nvSpPr>
          <p:cNvPr id="82" name="Google Shape;82;p15"/>
          <p:cNvSpPr txBox="1"/>
          <p:nvPr/>
        </p:nvSpPr>
        <p:spPr>
          <a:xfrm>
            <a:off x="2462400" y="2571750"/>
            <a:ext cx="4219200" cy="461700"/>
          </a:xfrm>
          <a:prstGeom prst="rect">
            <a:avLst/>
          </a:prstGeom>
          <a:noFill/>
          <a:ln>
            <a:noFill/>
          </a:ln>
        </p:spPr>
        <p:txBody>
          <a:bodyPr anchorCtr="0" anchor="t" bIns="91425" lIns="91425" spcFirstLastPara="1" rIns="91425" wrap="square" tIns="91425">
            <a:spAutoFit/>
          </a:bodyPr>
          <a:lstStyle/>
          <a:p>
            <a:pPr indent="457200" lvl="0" marL="0" rtl="0" algn="l">
              <a:lnSpc>
                <a:spcPct val="115000"/>
              </a:lnSpc>
              <a:spcBef>
                <a:spcPts val="0"/>
              </a:spcBef>
              <a:spcAft>
                <a:spcPts val="1200"/>
              </a:spcAft>
              <a:buClr>
                <a:schemeClr val="dk1"/>
              </a:buClr>
              <a:buSzPts val="1100"/>
              <a:buFont typeface="Arial"/>
              <a:buNone/>
            </a:pPr>
            <a:r>
              <a:rPr lang="en" sz="1800">
                <a:solidFill>
                  <a:schemeClr val="dk2"/>
                </a:solidFill>
                <a:latin typeface="Roboto"/>
                <a:ea typeface="Roboto"/>
                <a:cs typeface="Roboto"/>
                <a:sym typeface="Roboto"/>
              </a:rPr>
              <a:t>… but only very weakly</a:t>
            </a:r>
            <a:endParaRPr>
              <a:latin typeface="Roboto"/>
              <a:ea typeface="Roboto"/>
              <a:cs typeface="Roboto"/>
              <a:sym typeface="Roboto"/>
            </a:endParaRPr>
          </a:p>
        </p:txBody>
      </p:sp>
      <p:pic>
        <p:nvPicPr>
          <p:cNvPr id="83" name="Google Shape;83;p15"/>
          <p:cNvPicPr preferRelativeResize="0"/>
          <p:nvPr/>
        </p:nvPicPr>
        <p:blipFill>
          <a:blip r:embed="rId3">
            <a:alphaModFix/>
          </a:blip>
          <a:stretch>
            <a:fillRect/>
          </a:stretch>
        </p:blipFill>
        <p:spPr>
          <a:xfrm>
            <a:off x="1759913" y="3212700"/>
            <a:ext cx="3135380" cy="1687200"/>
          </a:xfrm>
          <a:prstGeom prst="rect">
            <a:avLst/>
          </a:prstGeom>
          <a:noFill/>
          <a:ln>
            <a:noFill/>
          </a:ln>
        </p:spPr>
      </p:pic>
      <p:sp>
        <p:nvSpPr>
          <p:cNvPr id="84" name="Google Shape;84;p15"/>
          <p:cNvSpPr txBox="1"/>
          <p:nvPr/>
        </p:nvSpPr>
        <p:spPr>
          <a:xfrm>
            <a:off x="4765050" y="3638375"/>
            <a:ext cx="37074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Roboto"/>
                <a:ea typeface="Roboto"/>
                <a:cs typeface="Roboto"/>
                <a:sym typeface="Roboto"/>
              </a:rPr>
              <a:t>This would look like a particle with an extremely small electric charge!</a:t>
            </a:r>
            <a:endParaRPr sz="1700">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8" name="Shape 918"/>
        <p:cNvGrpSpPr/>
        <p:nvPr/>
      </p:nvGrpSpPr>
      <p:grpSpPr>
        <a:xfrm>
          <a:off x="0" y="0"/>
          <a:ext cx="0" cy="0"/>
          <a:chOff x="0" y="0"/>
          <a:chExt cx="0" cy="0"/>
        </a:xfrm>
      </p:grpSpPr>
      <p:sp>
        <p:nvSpPr>
          <p:cNvPr id="919" name="Google Shape;919;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cxnSp>
        <p:nvCxnSpPr>
          <p:cNvPr id="920" name="Google Shape;920;p42"/>
          <p:cNvCxnSpPr/>
          <p:nvPr/>
        </p:nvCxnSpPr>
        <p:spPr>
          <a:xfrm>
            <a:off x="999963" y="506650"/>
            <a:ext cx="0" cy="1560600"/>
          </a:xfrm>
          <a:prstGeom prst="straightConnector1">
            <a:avLst/>
          </a:prstGeom>
          <a:noFill/>
          <a:ln cap="flat" cmpd="sng" w="9525">
            <a:solidFill>
              <a:schemeClr val="dk2"/>
            </a:solidFill>
            <a:prstDash val="solid"/>
            <a:round/>
            <a:headEnd len="med" w="med" type="stealth"/>
            <a:tailEnd len="med" w="med" type="none"/>
          </a:ln>
        </p:spPr>
      </p:cxnSp>
      <p:cxnSp>
        <p:nvCxnSpPr>
          <p:cNvPr id="921" name="Google Shape;921;p42"/>
          <p:cNvCxnSpPr/>
          <p:nvPr/>
        </p:nvCxnSpPr>
        <p:spPr>
          <a:xfrm flipH="1" rot="10800000">
            <a:off x="999963" y="2057050"/>
            <a:ext cx="7218000" cy="10200"/>
          </a:xfrm>
          <a:prstGeom prst="straightConnector1">
            <a:avLst/>
          </a:prstGeom>
          <a:noFill/>
          <a:ln cap="flat" cmpd="sng" w="9525">
            <a:solidFill>
              <a:schemeClr val="dk2"/>
            </a:solidFill>
            <a:prstDash val="solid"/>
            <a:round/>
            <a:headEnd len="med" w="med" type="none"/>
            <a:tailEnd len="med" w="med" type="stealth"/>
          </a:ln>
        </p:spPr>
      </p:cxnSp>
      <p:sp>
        <p:nvSpPr>
          <p:cNvPr id="922" name="Google Shape;922;p42"/>
          <p:cNvSpPr txBox="1"/>
          <p:nvPr/>
        </p:nvSpPr>
        <p:spPr>
          <a:xfrm>
            <a:off x="7825538" y="2128050"/>
            <a:ext cx="800400" cy="18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 (ns)</a:t>
            </a:r>
            <a:endParaRPr>
              <a:latin typeface="Roboto"/>
              <a:ea typeface="Roboto"/>
              <a:cs typeface="Roboto"/>
              <a:sym typeface="Roboto"/>
            </a:endParaRPr>
          </a:p>
        </p:txBody>
      </p:sp>
      <p:sp>
        <p:nvSpPr>
          <p:cNvPr id="923" name="Google Shape;923;p42"/>
          <p:cNvSpPr txBox="1"/>
          <p:nvPr/>
        </p:nvSpPr>
        <p:spPr>
          <a:xfrm>
            <a:off x="599763" y="365300"/>
            <a:ext cx="800400" cy="18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V </a:t>
            </a:r>
            <a:endParaRPr>
              <a:latin typeface="Roboto"/>
              <a:ea typeface="Roboto"/>
              <a:cs typeface="Roboto"/>
              <a:sym typeface="Roboto"/>
            </a:endParaRPr>
          </a:p>
        </p:txBody>
      </p:sp>
      <p:sp>
        <p:nvSpPr>
          <p:cNvPr id="924" name="Google Shape;924;p42"/>
          <p:cNvSpPr/>
          <p:nvPr/>
        </p:nvSpPr>
        <p:spPr>
          <a:xfrm>
            <a:off x="1074075" y="721786"/>
            <a:ext cx="6127509" cy="1244948"/>
          </a:xfrm>
          <a:custGeom>
            <a:rect b="b" l="l" r="r" t="t"/>
            <a:pathLst>
              <a:path extrusionOk="0" h="65172" w="252109">
                <a:moveTo>
                  <a:pt x="0" y="65139"/>
                </a:moveTo>
                <a:cubicBezTo>
                  <a:pt x="4594" y="64734"/>
                  <a:pt x="20672" y="66085"/>
                  <a:pt x="27562" y="62707"/>
                </a:cubicBezTo>
                <a:cubicBezTo>
                  <a:pt x="34453" y="59329"/>
                  <a:pt x="37425" y="50345"/>
                  <a:pt x="41343" y="44873"/>
                </a:cubicBezTo>
                <a:cubicBezTo>
                  <a:pt x="45261" y="39401"/>
                  <a:pt x="47760" y="34537"/>
                  <a:pt x="51070" y="29876"/>
                </a:cubicBezTo>
                <a:cubicBezTo>
                  <a:pt x="54380" y="25215"/>
                  <a:pt x="57217" y="20689"/>
                  <a:pt x="61203" y="16906"/>
                </a:cubicBezTo>
                <a:cubicBezTo>
                  <a:pt x="65189" y="13123"/>
                  <a:pt x="69985" y="9880"/>
                  <a:pt x="74984" y="7178"/>
                </a:cubicBezTo>
                <a:cubicBezTo>
                  <a:pt x="79983" y="4476"/>
                  <a:pt x="85387" y="1706"/>
                  <a:pt x="91197" y="693"/>
                </a:cubicBezTo>
                <a:cubicBezTo>
                  <a:pt x="97007" y="-320"/>
                  <a:pt x="102141" y="-50"/>
                  <a:pt x="109842" y="1098"/>
                </a:cubicBezTo>
                <a:cubicBezTo>
                  <a:pt x="117543" y="2247"/>
                  <a:pt x="127473" y="4341"/>
                  <a:pt x="137403" y="7584"/>
                </a:cubicBezTo>
                <a:cubicBezTo>
                  <a:pt x="147333" y="10827"/>
                  <a:pt x="159291" y="15961"/>
                  <a:pt x="169424" y="20554"/>
                </a:cubicBezTo>
                <a:cubicBezTo>
                  <a:pt x="179557" y="25148"/>
                  <a:pt x="189487" y="31295"/>
                  <a:pt x="198201" y="35145"/>
                </a:cubicBezTo>
                <a:cubicBezTo>
                  <a:pt x="206915" y="38996"/>
                  <a:pt x="212725" y="39807"/>
                  <a:pt x="221710" y="43657"/>
                </a:cubicBezTo>
                <a:cubicBezTo>
                  <a:pt x="230695" y="47508"/>
                  <a:pt x="247043" y="55816"/>
                  <a:pt x="252109" y="58248"/>
                </a:cubicBezTo>
              </a:path>
            </a:pathLst>
          </a:custGeom>
          <a:noFill/>
          <a:ln cap="flat" cmpd="sng" w="9525">
            <a:solidFill>
              <a:schemeClr val="accent4"/>
            </a:solidFill>
            <a:prstDash val="solid"/>
            <a:round/>
            <a:headEnd len="med" w="med" type="none"/>
            <a:tailEnd len="med" w="med" type="none"/>
          </a:ln>
        </p:spPr>
      </p:sp>
      <p:cxnSp>
        <p:nvCxnSpPr>
          <p:cNvPr id="925" name="Google Shape;925;p42"/>
          <p:cNvCxnSpPr/>
          <p:nvPr/>
        </p:nvCxnSpPr>
        <p:spPr>
          <a:xfrm>
            <a:off x="1013275" y="2067125"/>
            <a:ext cx="1094400" cy="0"/>
          </a:xfrm>
          <a:prstGeom prst="straightConnector1">
            <a:avLst/>
          </a:prstGeom>
          <a:noFill/>
          <a:ln cap="flat" cmpd="sng" w="19050">
            <a:solidFill>
              <a:srgbClr val="0097A7"/>
            </a:solidFill>
            <a:prstDash val="solid"/>
            <a:round/>
            <a:headEnd len="med" w="med" type="none"/>
            <a:tailEnd len="med" w="med" type="none"/>
          </a:ln>
        </p:spPr>
      </p:cxnSp>
      <p:cxnSp>
        <p:nvCxnSpPr>
          <p:cNvPr id="926" name="Google Shape;926;p42"/>
          <p:cNvCxnSpPr/>
          <p:nvPr/>
        </p:nvCxnSpPr>
        <p:spPr>
          <a:xfrm rot="10800000">
            <a:off x="2168425" y="1114625"/>
            <a:ext cx="0" cy="952500"/>
          </a:xfrm>
          <a:prstGeom prst="straightConnector1">
            <a:avLst/>
          </a:prstGeom>
          <a:noFill/>
          <a:ln cap="flat" cmpd="sng" w="19050">
            <a:solidFill>
              <a:schemeClr val="accent5"/>
            </a:solidFill>
            <a:prstDash val="solid"/>
            <a:round/>
            <a:headEnd len="med" w="med" type="none"/>
            <a:tailEnd len="med" w="med" type="none"/>
          </a:ln>
        </p:spPr>
      </p:cxnSp>
      <p:cxnSp>
        <p:nvCxnSpPr>
          <p:cNvPr id="927" name="Google Shape;927;p42"/>
          <p:cNvCxnSpPr/>
          <p:nvPr/>
        </p:nvCxnSpPr>
        <p:spPr>
          <a:xfrm>
            <a:off x="2168425" y="1114625"/>
            <a:ext cx="3850500" cy="10200"/>
          </a:xfrm>
          <a:prstGeom prst="straightConnector1">
            <a:avLst/>
          </a:prstGeom>
          <a:noFill/>
          <a:ln cap="flat" cmpd="sng" w="19050">
            <a:solidFill>
              <a:srgbClr val="0097A7"/>
            </a:solidFill>
            <a:prstDash val="solid"/>
            <a:round/>
            <a:headEnd len="med" w="med" type="none"/>
            <a:tailEnd len="med" w="med" type="none"/>
          </a:ln>
        </p:spPr>
      </p:cxnSp>
      <p:cxnSp>
        <p:nvCxnSpPr>
          <p:cNvPr id="928" name="Google Shape;928;p42"/>
          <p:cNvCxnSpPr/>
          <p:nvPr/>
        </p:nvCxnSpPr>
        <p:spPr>
          <a:xfrm>
            <a:off x="6003900" y="1119725"/>
            <a:ext cx="0" cy="942300"/>
          </a:xfrm>
          <a:prstGeom prst="straightConnector1">
            <a:avLst/>
          </a:prstGeom>
          <a:noFill/>
          <a:ln cap="flat" cmpd="sng" w="19050">
            <a:solidFill>
              <a:srgbClr val="0097A7"/>
            </a:solidFill>
            <a:prstDash val="solid"/>
            <a:round/>
            <a:headEnd len="med" w="med" type="none"/>
            <a:tailEnd len="med" w="med" type="none"/>
          </a:ln>
        </p:spPr>
      </p:cxnSp>
      <p:cxnSp>
        <p:nvCxnSpPr>
          <p:cNvPr id="929" name="Google Shape;929;p42"/>
          <p:cNvCxnSpPr/>
          <p:nvPr/>
        </p:nvCxnSpPr>
        <p:spPr>
          <a:xfrm flipH="1" rot="10800000">
            <a:off x="6282300" y="2056925"/>
            <a:ext cx="1763400" cy="10200"/>
          </a:xfrm>
          <a:prstGeom prst="straightConnector1">
            <a:avLst/>
          </a:prstGeom>
          <a:noFill/>
          <a:ln cap="flat" cmpd="sng" w="19050">
            <a:solidFill>
              <a:srgbClr val="0097A7"/>
            </a:solidFill>
            <a:prstDash val="solid"/>
            <a:round/>
            <a:headEnd len="med" w="med" type="none"/>
            <a:tailEnd len="med" w="med" type="none"/>
          </a:ln>
        </p:spPr>
      </p:cxnSp>
      <p:sp>
        <p:nvSpPr>
          <p:cNvPr id="930" name="Google Shape;930;p42"/>
          <p:cNvSpPr/>
          <p:nvPr/>
        </p:nvSpPr>
        <p:spPr>
          <a:xfrm>
            <a:off x="2134363" y="2001275"/>
            <a:ext cx="131700" cy="1317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31" name="Google Shape;931;p42"/>
          <p:cNvSpPr/>
          <p:nvPr/>
        </p:nvSpPr>
        <p:spPr>
          <a:xfrm>
            <a:off x="2767413" y="1996175"/>
            <a:ext cx="131700" cy="1317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32" name="Google Shape;932;p42"/>
          <p:cNvSpPr/>
          <p:nvPr/>
        </p:nvSpPr>
        <p:spPr>
          <a:xfrm>
            <a:off x="3418538" y="1996300"/>
            <a:ext cx="131700" cy="1317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33" name="Google Shape;933;p42"/>
          <p:cNvSpPr/>
          <p:nvPr/>
        </p:nvSpPr>
        <p:spPr>
          <a:xfrm>
            <a:off x="4078700" y="1996300"/>
            <a:ext cx="131700" cy="1317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34" name="Google Shape;934;p42"/>
          <p:cNvSpPr/>
          <p:nvPr/>
        </p:nvSpPr>
        <p:spPr>
          <a:xfrm>
            <a:off x="4738850" y="1996300"/>
            <a:ext cx="131700" cy="1317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35" name="Google Shape;935;p42"/>
          <p:cNvSpPr/>
          <p:nvPr/>
        </p:nvSpPr>
        <p:spPr>
          <a:xfrm>
            <a:off x="5408050" y="1996300"/>
            <a:ext cx="131700" cy="1317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36" name="Google Shape;936;p42"/>
          <p:cNvSpPr/>
          <p:nvPr/>
        </p:nvSpPr>
        <p:spPr>
          <a:xfrm>
            <a:off x="6077250" y="1996175"/>
            <a:ext cx="131700" cy="1317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37" name="Google Shape;937;p42"/>
          <p:cNvSpPr/>
          <p:nvPr/>
        </p:nvSpPr>
        <p:spPr>
          <a:xfrm>
            <a:off x="6746450" y="2001275"/>
            <a:ext cx="131700" cy="1317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938" name="Google Shape;938;p42"/>
          <p:cNvCxnSpPr>
            <a:stCxn id="930" idx="4"/>
          </p:cNvCxnSpPr>
          <p:nvPr/>
        </p:nvCxnSpPr>
        <p:spPr>
          <a:xfrm flipH="1">
            <a:off x="2198713" y="2132975"/>
            <a:ext cx="1500" cy="319200"/>
          </a:xfrm>
          <a:prstGeom prst="straightConnector1">
            <a:avLst/>
          </a:prstGeom>
          <a:noFill/>
          <a:ln cap="flat" cmpd="sng" w="9525">
            <a:solidFill>
              <a:srgbClr val="1800D7"/>
            </a:solidFill>
            <a:prstDash val="solid"/>
            <a:round/>
            <a:headEnd len="med" w="med" type="none"/>
            <a:tailEnd len="med" w="med" type="triangle"/>
          </a:ln>
        </p:spPr>
      </p:cxnSp>
      <p:cxnSp>
        <p:nvCxnSpPr>
          <p:cNvPr id="939" name="Google Shape;939;p42"/>
          <p:cNvCxnSpPr/>
          <p:nvPr/>
        </p:nvCxnSpPr>
        <p:spPr>
          <a:xfrm flipH="1">
            <a:off x="2841550" y="2132975"/>
            <a:ext cx="1500" cy="319200"/>
          </a:xfrm>
          <a:prstGeom prst="straightConnector1">
            <a:avLst/>
          </a:prstGeom>
          <a:noFill/>
          <a:ln cap="flat" cmpd="sng" w="9525">
            <a:solidFill>
              <a:srgbClr val="1800D7"/>
            </a:solidFill>
            <a:prstDash val="solid"/>
            <a:round/>
            <a:headEnd len="med" w="med" type="none"/>
            <a:tailEnd len="med" w="med" type="triangle"/>
          </a:ln>
        </p:spPr>
      </p:cxnSp>
      <p:cxnSp>
        <p:nvCxnSpPr>
          <p:cNvPr id="940" name="Google Shape;940;p42"/>
          <p:cNvCxnSpPr/>
          <p:nvPr/>
        </p:nvCxnSpPr>
        <p:spPr>
          <a:xfrm flipH="1">
            <a:off x="3488150" y="2132975"/>
            <a:ext cx="1500" cy="319200"/>
          </a:xfrm>
          <a:prstGeom prst="straightConnector1">
            <a:avLst/>
          </a:prstGeom>
          <a:noFill/>
          <a:ln cap="flat" cmpd="sng" w="9525">
            <a:solidFill>
              <a:srgbClr val="1800D7"/>
            </a:solidFill>
            <a:prstDash val="solid"/>
            <a:round/>
            <a:headEnd len="med" w="med" type="none"/>
            <a:tailEnd len="med" w="med" type="triangle"/>
          </a:ln>
        </p:spPr>
      </p:cxnSp>
      <p:cxnSp>
        <p:nvCxnSpPr>
          <p:cNvPr id="941" name="Google Shape;941;p42"/>
          <p:cNvCxnSpPr/>
          <p:nvPr/>
        </p:nvCxnSpPr>
        <p:spPr>
          <a:xfrm flipH="1">
            <a:off x="4143788" y="2132975"/>
            <a:ext cx="1500" cy="319200"/>
          </a:xfrm>
          <a:prstGeom prst="straightConnector1">
            <a:avLst/>
          </a:prstGeom>
          <a:noFill/>
          <a:ln cap="flat" cmpd="sng" w="9525">
            <a:solidFill>
              <a:srgbClr val="1800D7"/>
            </a:solidFill>
            <a:prstDash val="solid"/>
            <a:round/>
            <a:headEnd len="med" w="med" type="none"/>
            <a:tailEnd len="med" w="med" type="triangle"/>
          </a:ln>
        </p:spPr>
      </p:cxnSp>
      <p:cxnSp>
        <p:nvCxnSpPr>
          <p:cNvPr id="942" name="Google Shape;942;p42"/>
          <p:cNvCxnSpPr/>
          <p:nvPr/>
        </p:nvCxnSpPr>
        <p:spPr>
          <a:xfrm flipH="1">
            <a:off x="4808463" y="2132975"/>
            <a:ext cx="1500" cy="319200"/>
          </a:xfrm>
          <a:prstGeom prst="straightConnector1">
            <a:avLst/>
          </a:prstGeom>
          <a:noFill/>
          <a:ln cap="flat" cmpd="sng" w="9525">
            <a:solidFill>
              <a:srgbClr val="1800D7"/>
            </a:solidFill>
            <a:prstDash val="solid"/>
            <a:round/>
            <a:headEnd len="med" w="med" type="none"/>
            <a:tailEnd len="med" w="med" type="triangle"/>
          </a:ln>
        </p:spPr>
      </p:cxnSp>
      <p:cxnSp>
        <p:nvCxnSpPr>
          <p:cNvPr id="943" name="Google Shape;943;p42"/>
          <p:cNvCxnSpPr/>
          <p:nvPr/>
        </p:nvCxnSpPr>
        <p:spPr>
          <a:xfrm flipH="1">
            <a:off x="5473138" y="2132975"/>
            <a:ext cx="1500" cy="319200"/>
          </a:xfrm>
          <a:prstGeom prst="straightConnector1">
            <a:avLst/>
          </a:prstGeom>
          <a:noFill/>
          <a:ln cap="flat" cmpd="sng" w="9525">
            <a:solidFill>
              <a:srgbClr val="1800D7"/>
            </a:solidFill>
            <a:prstDash val="solid"/>
            <a:round/>
            <a:headEnd len="med" w="med" type="none"/>
            <a:tailEnd len="med" w="med" type="triangle"/>
          </a:ln>
        </p:spPr>
      </p:cxnSp>
      <p:cxnSp>
        <p:nvCxnSpPr>
          <p:cNvPr id="944" name="Google Shape;944;p42"/>
          <p:cNvCxnSpPr/>
          <p:nvPr/>
        </p:nvCxnSpPr>
        <p:spPr>
          <a:xfrm flipH="1">
            <a:off x="6142338" y="2132975"/>
            <a:ext cx="1500" cy="319200"/>
          </a:xfrm>
          <a:prstGeom prst="straightConnector1">
            <a:avLst/>
          </a:prstGeom>
          <a:noFill/>
          <a:ln cap="flat" cmpd="sng" w="9525">
            <a:solidFill>
              <a:srgbClr val="1800D7"/>
            </a:solidFill>
            <a:prstDash val="solid"/>
            <a:round/>
            <a:headEnd len="med" w="med" type="none"/>
            <a:tailEnd len="med" w="med" type="triangle"/>
          </a:ln>
        </p:spPr>
      </p:cxnSp>
      <p:cxnSp>
        <p:nvCxnSpPr>
          <p:cNvPr id="945" name="Google Shape;945;p42"/>
          <p:cNvCxnSpPr/>
          <p:nvPr/>
        </p:nvCxnSpPr>
        <p:spPr>
          <a:xfrm flipH="1">
            <a:off x="6811538" y="2132975"/>
            <a:ext cx="1500" cy="319200"/>
          </a:xfrm>
          <a:prstGeom prst="straightConnector1">
            <a:avLst/>
          </a:prstGeom>
          <a:noFill/>
          <a:ln cap="flat" cmpd="sng" w="9525">
            <a:solidFill>
              <a:srgbClr val="1800D7"/>
            </a:solidFill>
            <a:prstDash val="solid"/>
            <a:round/>
            <a:headEnd len="med" w="med" type="none"/>
            <a:tailEnd len="med" w="med" type="triangle"/>
          </a:ln>
        </p:spPr>
      </p:cxnSp>
      <p:sp>
        <p:nvSpPr>
          <p:cNvPr id="946" name="Google Shape;946;p42"/>
          <p:cNvSpPr txBox="1"/>
          <p:nvPr/>
        </p:nvSpPr>
        <p:spPr>
          <a:xfrm>
            <a:off x="2057575" y="2517900"/>
            <a:ext cx="283800" cy="4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1</a:t>
            </a:r>
            <a:endParaRPr/>
          </a:p>
        </p:txBody>
      </p:sp>
      <p:sp>
        <p:nvSpPr>
          <p:cNvPr id="947" name="Google Shape;947;p42"/>
          <p:cNvSpPr txBox="1"/>
          <p:nvPr/>
        </p:nvSpPr>
        <p:spPr>
          <a:xfrm>
            <a:off x="2700038" y="2517900"/>
            <a:ext cx="283800" cy="4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1</a:t>
            </a:r>
            <a:endParaRPr/>
          </a:p>
        </p:txBody>
      </p:sp>
      <p:sp>
        <p:nvSpPr>
          <p:cNvPr id="948" name="Google Shape;948;p42"/>
          <p:cNvSpPr txBox="1"/>
          <p:nvPr/>
        </p:nvSpPr>
        <p:spPr>
          <a:xfrm>
            <a:off x="3342500" y="2517900"/>
            <a:ext cx="283800" cy="4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1</a:t>
            </a:r>
            <a:endParaRPr/>
          </a:p>
        </p:txBody>
      </p:sp>
      <p:sp>
        <p:nvSpPr>
          <p:cNvPr id="949" name="Google Shape;949;p42"/>
          <p:cNvSpPr txBox="1"/>
          <p:nvPr/>
        </p:nvSpPr>
        <p:spPr>
          <a:xfrm>
            <a:off x="4024863" y="2517900"/>
            <a:ext cx="283800" cy="4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1</a:t>
            </a:r>
            <a:endParaRPr/>
          </a:p>
        </p:txBody>
      </p:sp>
      <p:sp>
        <p:nvSpPr>
          <p:cNvPr id="950" name="Google Shape;950;p42"/>
          <p:cNvSpPr txBox="1"/>
          <p:nvPr/>
        </p:nvSpPr>
        <p:spPr>
          <a:xfrm>
            <a:off x="4667325" y="2517900"/>
            <a:ext cx="283800" cy="4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1</a:t>
            </a:r>
            <a:endParaRPr/>
          </a:p>
        </p:txBody>
      </p:sp>
      <p:sp>
        <p:nvSpPr>
          <p:cNvPr id="951" name="Google Shape;951;p42"/>
          <p:cNvSpPr txBox="1"/>
          <p:nvPr/>
        </p:nvSpPr>
        <p:spPr>
          <a:xfrm>
            <a:off x="5309788" y="2517900"/>
            <a:ext cx="283800" cy="4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1</a:t>
            </a:r>
            <a:endParaRPr/>
          </a:p>
        </p:txBody>
      </p:sp>
      <p:sp>
        <p:nvSpPr>
          <p:cNvPr id="952" name="Google Shape;952;p42"/>
          <p:cNvSpPr txBox="1"/>
          <p:nvPr/>
        </p:nvSpPr>
        <p:spPr>
          <a:xfrm>
            <a:off x="5992138" y="2517900"/>
            <a:ext cx="283800" cy="4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0</a:t>
            </a:r>
            <a:endParaRPr/>
          </a:p>
        </p:txBody>
      </p:sp>
      <p:sp>
        <p:nvSpPr>
          <p:cNvPr id="953" name="Google Shape;953;p42"/>
          <p:cNvSpPr txBox="1"/>
          <p:nvPr/>
        </p:nvSpPr>
        <p:spPr>
          <a:xfrm>
            <a:off x="6674488" y="2517900"/>
            <a:ext cx="283800" cy="4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0</a:t>
            </a:r>
            <a:endParaRPr/>
          </a:p>
        </p:txBody>
      </p:sp>
      <p:sp>
        <p:nvSpPr>
          <p:cNvPr id="954" name="Google Shape;954;p42"/>
          <p:cNvSpPr txBox="1"/>
          <p:nvPr/>
        </p:nvSpPr>
        <p:spPr>
          <a:xfrm>
            <a:off x="170900" y="1145025"/>
            <a:ext cx="6498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Pin 1</a:t>
            </a:r>
            <a:endParaRPr/>
          </a:p>
        </p:txBody>
      </p:sp>
      <p:cxnSp>
        <p:nvCxnSpPr>
          <p:cNvPr id="955" name="Google Shape;955;p42"/>
          <p:cNvCxnSpPr/>
          <p:nvPr/>
        </p:nvCxnSpPr>
        <p:spPr>
          <a:xfrm>
            <a:off x="999963" y="2618425"/>
            <a:ext cx="0" cy="1560600"/>
          </a:xfrm>
          <a:prstGeom prst="straightConnector1">
            <a:avLst/>
          </a:prstGeom>
          <a:noFill/>
          <a:ln cap="flat" cmpd="sng" w="9525">
            <a:solidFill>
              <a:schemeClr val="dk2"/>
            </a:solidFill>
            <a:prstDash val="solid"/>
            <a:round/>
            <a:headEnd len="med" w="med" type="stealth"/>
            <a:tailEnd len="med" w="med" type="none"/>
          </a:ln>
        </p:spPr>
      </p:cxnSp>
      <p:cxnSp>
        <p:nvCxnSpPr>
          <p:cNvPr id="956" name="Google Shape;956;p42"/>
          <p:cNvCxnSpPr/>
          <p:nvPr/>
        </p:nvCxnSpPr>
        <p:spPr>
          <a:xfrm flipH="1" rot="10800000">
            <a:off x="999963" y="4168825"/>
            <a:ext cx="7218000" cy="10200"/>
          </a:xfrm>
          <a:prstGeom prst="straightConnector1">
            <a:avLst/>
          </a:prstGeom>
          <a:noFill/>
          <a:ln cap="flat" cmpd="sng" w="9525">
            <a:solidFill>
              <a:schemeClr val="dk2"/>
            </a:solidFill>
            <a:prstDash val="solid"/>
            <a:round/>
            <a:headEnd len="med" w="med" type="none"/>
            <a:tailEnd len="med" w="med" type="stealth"/>
          </a:ln>
        </p:spPr>
      </p:cxnSp>
      <p:sp>
        <p:nvSpPr>
          <p:cNvPr id="957" name="Google Shape;957;p42"/>
          <p:cNvSpPr txBox="1"/>
          <p:nvPr/>
        </p:nvSpPr>
        <p:spPr>
          <a:xfrm>
            <a:off x="7825538" y="4239825"/>
            <a:ext cx="800400" cy="18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 (ns)</a:t>
            </a:r>
            <a:endParaRPr>
              <a:latin typeface="Roboto"/>
              <a:ea typeface="Roboto"/>
              <a:cs typeface="Roboto"/>
              <a:sym typeface="Roboto"/>
            </a:endParaRPr>
          </a:p>
        </p:txBody>
      </p:sp>
      <p:sp>
        <p:nvSpPr>
          <p:cNvPr id="958" name="Google Shape;958;p42"/>
          <p:cNvSpPr txBox="1"/>
          <p:nvPr/>
        </p:nvSpPr>
        <p:spPr>
          <a:xfrm>
            <a:off x="731888" y="2167525"/>
            <a:ext cx="800400" cy="18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V </a:t>
            </a:r>
            <a:endParaRPr>
              <a:latin typeface="Roboto"/>
              <a:ea typeface="Roboto"/>
              <a:cs typeface="Roboto"/>
              <a:sym typeface="Roboto"/>
            </a:endParaRPr>
          </a:p>
        </p:txBody>
      </p:sp>
      <p:cxnSp>
        <p:nvCxnSpPr>
          <p:cNvPr id="959" name="Google Shape;959;p42"/>
          <p:cNvCxnSpPr/>
          <p:nvPr/>
        </p:nvCxnSpPr>
        <p:spPr>
          <a:xfrm>
            <a:off x="1013275" y="4178900"/>
            <a:ext cx="1094400" cy="0"/>
          </a:xfrm>
          <a:prstGeom prst="straightConnector1">
            <a:avLst/>
          </a:prstGeom>
          <a:noFill/>
          <a:ln cap="flat" cmpd="sng" w="19050">
            <a:solidFill>
              <a:srgbClr val="0097A7"/>
            </a:solidFill>
            <a:prstDash val="solid"/>
            <a:round/>
            <a:headEnd len="med" w="med" type="none"/>
            <a:tailEnd len="med" w="med" type="none"/>
          </a:ln>
        </p:spPr>
      </p:cxnSp>
      <p:cxnSp>
        <p:nvCxnSpPr>
          <p:cNvPr id="960" name="Google Shape;960;p42"/>
          <p:cNvCxnSpPr/>
          <p:nvPr/>
        </p:nvCxnSpPr>
        <p:spPr>
          <a:xfrm rot="10800000">
            <a:off x="3965825" y="3226400"/>
            <a:ext cx="0" cy="952500"/>
          </a:xfrm>
          <a:prstGeom prst="straightConnector1">
            <a:avLst/>
          </a:prstGeom>
          <a:noFill/>
          <a:ln cap="flat" cmpd="sng" w="19050">
            <a:solidFill>
              <a:schemeClr val="accent5"/>
            </a:solidFill>
            <a:prstDash val="solid"/>
            <a:round/>
            <a:headEnd len="med" w="med" type="none"/>
            <a:tailEnd len="med" w="med" type="none"/>
          </a:ln>
        </p:spPr>
      </p:cxnSp>
      <p:cxnSp>
        <p:nvCxnSpPr>
          <p:cNvPr id="961" name="Google Shape;961;p42"/>
          <p:cNvCxnSpPr/>
          <p:nvPr/>
        </p:nvCxnSpPr>
        <p:spPr>
          <a:xfrm>
            <a:off x="3966675" y="3236525"/>
            <a:ext cx="1384200" cy="0"/>
          </a:xfrm>
          <a:prstGeom prst="straightConnector1">
            <a:avLst/>
          </a:prstGeom>
          <a:noFill/>
          <a:ln cap="flat" cmpd="sng" w="19050">
            <a:solidFill>
              <a:srgbClr val="0097A7"/>
            </a:solidFill>
            <a:prstDash val="solid"/>
            <a:round/>
            <a:headEnd len="med" w="med" type="none"/>
            <a:tailEnd len="med" w="med" type="none"/>
          </a:ln>
        </p:spPr>
      </p:cxnSp>
      <p:cxnSp>
        <p:nvCxnSpPr>
          <p:cNvPr id="962" name="Google Shape;962;p42"/>
          <p:cNvCxnSpPr/>
          <p:nvPr/>
        </p:nvCxnSpPr>
        <p:spPr>
          <a:xfrm>
            <a:off x="5341775" y="3236725"/>
            <a:ext cx="0" cy="942300"/>
          </a:xfrm>
          <a:prstGeom prst="straightConnector1">
            <a:avLst/>
          </a:prstGeom>
          <a:noFill/>
          <a:ln cap="flat" cmpd="sng" w="19050">
            <a:solidFill>
              <a:srgbClr val="0097A7"/>
            </a:solidFill>
            <a:prstDash val="solid"/>
            <a:round/>
            <a:headEnd len="med" w="med" type="none"/>
            <a:tailEnd len="med" w="med" type="none"/>
          </a:ln>
        </p:spPr>
      </p:cxnSp>
      <p:cxnSp>
        <p:nvCxnSpPr>
          <p:cNvPr id="963" name="Google Shape;963;p42"/>
          <p:cNvCxnSpPr/>
          <p:nvPr/>
        </p:nvCxnSpPr>
        <p:spPr>
          <a:xfrm flipH="1" rot="10800000">
            <a:off x="6282300" y="4168700"/>
            <a:ext cx="1763400" cy="10200"/>
          </a:xfrm>
          <a:prstGeom prst="straightConnector1">
            <a:avLst/>
          </a:prstGeom>
          <a:noFill/>
          <a:ln cap="flat" cmpd="sng" w="19050">
            <a:solidFill>
              <a:srgbClr val="0097A7"/>
            </a:solidFill>
            <a:prstDash val="solid"/>
            <a:round/>
            <a:headEnd len="med" w="med" type="none"/>
            <a:tailEnd len="med" w="med" type="none"/>
          </a:ln>
        </p:spPr>
      </p:cxnSp>
      <p:sp>
        <p:nvSpPr>
          <p:cNvPr id="964" name="Google Shape;964;p42"/>
          <p:cNvSpPr/>
          <p:nvPr/>
        </p:nvSpPr>
        <p:spPr>
          <a:xfrm>
            <a:off x="2134363" y="4113050"/>
            <a:ext cx="131700" cy="1317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65" name="Google Shape;965;p42"/>
          <p:cNvSpPr/>
          <p:nvPr/>
        </p:nvSpPr>
        <p:spPr>
          <a:xfrm>
            <a:off x="2767413" y="4107950"/>
            <a:ext cx="131700" cy="1317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66" name="Google Shape;966;p42"/>
          <p:cNvSpPr/>
          <p:nvPr/>
        </p:nvSpPr>
        <p:spPr>
          <a:xfrm>
            <a:off x="3418538" y="4108075"/>
            <a:ext cx="131700" cy="1317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67" name="Google Shape;967;p42"/>
          <p:cNvSpPr/>
          <p:nvPr/>
        </p:nvSpPr>
        <p:spPr>
          <a:xfrm>
            <a:off x="4078700" y="4108075"/>
            <a:ext cx="131700" cy="1317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68" name="Google Shape;968;p42"/>
          <p:cNvSpPr/>
          <p:nvPr/>
        </p:nvSpPr>
        <p:spPr>
          <a:xfrm>
            <a:off x="4738850" y="4108075"/>
            <a:ext cx="131700" cy="1317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69" name="Google Shape;969;p42"/>
          <p:cNvSpPr/>
          <p:nvPr/>
        </p:nvSpPr>
        <p:spPr>
          <a:xfrm>
            <a:off x="5408050" y="4108075"/>
            <a:ext cx="131700" cy="1317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70" name="Google Shape;970;p42"/>
          <p:cNvSpPr/>
          <p:nvPr/>
        </p:nvSpPr>
        <p:spPr>
          <a:xfrm>
            <a:off x="6077250" y="4107950"/>
            <a:ext cx="131700" cy="1317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71" name="Google Shape;971;p42"/>
          <p:cNvSpPr/>
          <p:nvPr/>
        </p:nvSpPr>
        <p:spPr>
          <a:xfrm>
            <a:off x="6746450" y="4113050"/>
            <a:ext cx="131700" cy="1317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972" name="Google Shape;972;p42"/>
          <p:cNvCxnSpPr>
            <a:stCxn id="964" idx="4"/>
          </p:cNvCxnSpPr>
          <p:nvPr/>
        </p:nvCxnSpPr>
        <p:spPr>
          <a:xfrm flipH="1">
            <a:off x="2198713" y="4244750"/>
            <a:ext cx="1500" cy="319200"/>
          </a:xfrm>
          <a:prstGeom prst="straightConnector1">
            <a:avLst/>
          </a:prstGeom>
          <a:noFill/>
          <a:ln cap="flat" cmpd="sng" w="9525">
            <a:solidFill>
              <a:srgbClr val="1800D7"/>
            </a:solidFill>
            <a:prstDash val="solid"/>
            <a:round/>
            <a:headEnd len="med" w="med" type="none"/>
            <a:tailEnd len="med" w="med" type="triangle"/>
          </a:ln>
        </p:spPr>
      </p:cxnSp>
      <p:cxnSp>
        <p:nvCxnSpPr>
          <p:cNvPr id="973" name="Google Shape;973;p42"/>
          <p:cNvCxnSpPr/>
          <p:nvPr/>
        </p:nvCxnSpPr>
        <p:spPr>
          <a:xfrm flipH="1">
            <a:off x="2841550" y="4244750"/>
            <a:ext cx="1500" cy="319200"/>
          </a:xfrm>
          <a:prstGeom prst="straightConnector1">
            <a:avLst/>
          </a:prstGeom>
          <a:noFill/>
          <a:ln cap="flat" cmpd="sng" w="9525">
            <a:solidFill>
              <a:srgbClr val="1800D7"/>
            </a:solidFill>
            <a:prstDash val="solid"/>
            <a:round/>
            <a:headEnd len="med" w="med" type="none"/>
            <a:tailEnd len="med" w="med" type="triangle"/>
          </a:ln>
        </p:spPr>
      </p:cxnSp>
      <p:cxnSp>
        <p:nvCxnSpPr>
          <p:cNvPr id="974" name="Google Shape;974;p42"/>
          <p:cNvCxnSpPr/>
          <p:nvPr/>
        </p:nvCxnSpPr>
        <p:spPr>
          <a:xfrm flipH="1">
            <a:off x="3488150" y="4244750"/>
            <a:ext cx="1500" cy="319200"/>
          </a:xfrm>
          <a:prstGeom prst="straightConnector1">
            <a:avLst/>
          </a:prstGeom>
          <a:noFill/>
          <a:ln cap="flat" cmpd="sng" w="9525">
            <a:solidFill>
              <a:srgbClr val="1800D7"/>
            </a:solidFill>
            <a:prstDash val="solid"/>
            <a:round/>
            <a:headEnd len="med" w="med" type="none"/>
            <a:tailEnd len="med" w="med" type="triangle"/>
          </a:ln>
        </p:spPr>
      </p:cxnSp>
      <p:cxnSp>
        <p:nvCxnSpPr>
          <p:cNvPr id="975" name="Google Shape;975;p42"/>
          <p:cNvCxnSpPr/>
          <p:nvPr/>
        </p:nvCxnSpPr>
        <p:spPr>
          <a:xfrm flipH="1">
            <a:off x="4143788" y="4244750"/>
            <a:ext cx="1500" cy="319200"/>
          </a:xfrm>
          <a:prstGeom prst="straightConnector1">
            <a:avLst/>
          </a:prstGeom>
          <a:noFill/>
          <a:ln cap="flat" cmpd="sng" w="9525">
            <a:solidFill>
              <a:srgbClr val="1800D7"/>
            </a:solidFill>
            <a:prstDash val="solid"/>
            <a:round/>
            <a:headEnd len="med" w="med" type="none"/>
            <a:tailEnd len="med" w="med" type="triangle"/>
          </a:ln>
        </p:spPr>
      </p:cxnSp>
      <p:cxnSp>
        <p:nvCxnSpPr>
          <p:cNvPr id="976" name="Google Shape;976;p42"/>
          <p:cNvCxnSpPr/>
          <p:nvPr/>
        </p:nvCxnSpPr>
        <p:spPr>
          <a:xfrm flipH="1">
            <a:off x="4808463" y="4244750"/>
            <a:ext cx="1500" cy="319200"/>
          </a:xfrm>
          <a:prstGeom prst="straightConnector1">
            <a:avLst/>
          </a:prstGeom>
          <a:noFill/>
          <a:ln cap="flat" cmpd="sng" w="9525">
            <a:solidFill>
              <a:srgbClr val="1800D7"/>
            </a:solidFill>
            <a:prstDash val="solid"/>
            <a:round/>
            <a:headEnd len="med" w="med" type="none"/>
            <a:tailEnd len="med" w="med" type="triangle"/>
          </a:ln>
        </p:spPr>
      </p:cxnSp>
      <p:cxnSp>
        <p:nvCxnSpPr>
          <p:cNvPr id="977" name="Google Shape;977;p42"/>
          <p:cNvCxnSpPr/>
          <p:nvPr/>
        </p:nvCxnSpPr>
        <p:spPr>
          <a:xfrm flipH="1">
            <a:off x="5473138" y="4244750"/>
            <a:ext cx="1500" cy="319200"/>
          </a:xfrm>
          <a:prstGeom prst="straightConnector1">
            <a:avLst/>
          </a:prstGeom>
          <a:noFill/>
          <a:ln cap="flat" cmpd="sng" w="9525">
            <a:solidFill>
              <a:srgbClr val="1800D7"/>
            </a:solidFill>
            <a:prstDash val="solid"/>
            <a:round/>
            <a:headEnd len="med" w="med" type="none"/>
            <a:tailEnd len="med" w="med" type="triangle"/>
          </a:ln>
        </p:spPr>
      </p:cxnSp>
      <p:cxnSp>
        <p:nvCxnSpPr>
          <p:cNvPr id="978" name="Google Shape;978;p42"/>
          <p:cNvCxnSpPr/>
          <p:nvPr/>
        </p:nvCxnSpPr>
        <p:spPr>
          <a:xfrm flipH="1">
            <a:off x="6142338" y="4244750"/>
            <a:ext cx="1500" cy="319200"/>
          </a:xfrm>
          <a:prstGeom prst="straightConnector1">
            <a:avLst/>
          </a:prstGeom>
          <a:noFill/>
          <a:ln cap="flat" cmpd="sng" w="9525">
            <a:solidFill>
              <a:srgbClr val="1800D7"/>
            </a:solidFill>
            <a:prstDash val="solid"/>
            <a:round/>
            <a:headEnd len="med" w="med" type="none"/>
            <a:tailEnd len="med" w="med" type="triangle"/>
          </a:ln>
        </p:spPr>
      </p:cxnSp>
      <p:cxnSp>
        <p:nvCxnSpPr>
          <p:cNvPr id="979" name="Google Shape;979;p42"/>
          <p:cNvCxnSpPr/>
          <p:nvPr/>
        </p:nvCxnSpPr>
        <p:spPr>
          <a:xfrm flipH="1">
            <a:off x="6811538" y="4244750"/>
            <a:ext cx="1500" cy="319200"/>
          </a:xfrm>
          <a:prstGeom prst="straightConnector1">
            <a:avLst/>
          </a:prstGeom>
          <a:noFill/>
          <a:ln cap="flat" cmpd="sng" w="9525">
            <a:solidFill>
              <a:srgbClr val="1800D7"/>
            </a:solidFill>
            <a:prstDash val="solid"/>
            <a:round/>
            <a:headEnd len="med" w="med" type="none"/>
            <a:tailEnd len="med" w="med" type="triangle"/>
          </a:ln>
        </p:spPr>
      </p:cxnSp>
      <p:sp>
        <p:nvSpPr>
          <p:cNvPr id="980" name="Google Shape;980;p42"/>
          <p:cNvSpPr txBox="1"/>
          <p:nvPr/>
        </p:nvSpPr>
        <p:spPr>
          <a:xfrm>
            <a:off x="2057575" y="4629675"/>
            <a:ext cx="283800" cy="4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0</a:t>
            </a:r>
            <a:endParaRPr/>
          </a:p>
        </p:txBody>
      </p:sp>
      <p:sp>
        <p:nvSpPr>
          <p:cNvPr id="981" name="Google Shape;981;p42"/>
          <p:cNvSpPr txBox="1"/>
          <p:nvPr/>
        </p:nvSpPr>
        <p:spPr>
          <a:xfrm>
            <a:off x="2700038" y="4629675"/>
            <a:ext cx="283800" cy="4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0</a:t>
            </a:r>
            <a:endParaRPr/>
          </a:p>
        </p:txBody>
      </p:sp>
      <p:sp>
        <p:nvSpPr>
          <p:cNvPr id="982" name="Google Shape;982;p42"/>
          <p:cNvSpPr txBox="1"/>
          <p:nvPr/>
        </p:nvSpPr>
        <p:spPr>
          <a:xfrm>
            <a:off x="3342500" y="4629675"/>
            <a:ext cx="283800" cy="4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0</a:t>
            </a:r>
            <a:endParaRPr/>
          </a:p>
        </p:txBody>
      </p:sp>
      <p:sp>
        <p:nvSpPr>
          <p:cNvPr id="983" name="Google Shape;983;p42"/>
          <p:cNvSpPr txBox="1"/>
          <p:nvPr/>
        </p:nvSpPr>
        <p:spPr>
          <a:xfrm>
            <a:off x="4024863" y="4629675"/>
            <a:ext cx="283800" cy="4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1</a:t>
            </a:r>
            <a:endParaRPr/>
          </a:p>
        </p:txBody>
      </p:sp>
      <p:sp>
        <p:nvSpPr>
          <p:cNvPr id="984" name="Google Shape;984;p42"/>
          <p:cNvSpPr txBox="1"/>
          <p:nvPr/>
        </p:nvSpPr>
        <p:spPr>
          <a:xfrm>
            <a:off x="4667325" y="4629675"/>
            <a:ext cx="283800" cy="4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1</a:t>
            </a:r>
            <a:endParaRPr/>
          </a:p>
        </p:txBody>
      </p:sp>
      <p:sp>
        <p:nvSpPr>
          <p:cNvPr id="985" name="Google Shape;985;p42"/>
          <p:cNvSpPr txBox="1"/>
          <p:nvPr/>
        </p:nvSpPr>
        <p:spPr>
          <a:xfrm>
            <a:off x="5309788" y="4629675"/>
            <a:ext cx="283800" cy="4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0</a:t>
            </a:r>
            <a:endParaRPr/>
          </a:p>
        </p:txBody>
      </p:sp>
      <p:sp>
        <p:nvSpPr>
          <p:cNvPr id="986" name="Google Shape;986;p42"/>
          <p:cNvSpPr txBox="1"/>
          <p:nvPr/>
        </p:nvSpPr>
        <p:spPr>
          <a:xfrm>
            <a:off x="5992138" y="4629675"/>
            <a:ext cx="283800" cy="4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0</a:t>
            </a:r>
            <a:endParaRPr/>
          </a:p>
        </p:txBody>
      </p:sp>
      <p:sp>
        <p:nvSpPr>
          <p:cNvPr id="987" name="Google Shape;987;p42"/>
          <p:cNvSpPr txBox="1"/>
          <p:nvPr/>
        </p:nvSpPr>
        <p:spPr>
          <a:xfrm>
            <a:off x="6674488" y="4629675"/>
            <a:ext cx="283800" cy="4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0</a:t>
            </a:r>
            <a:endParaRPr/>
          </a:p>
        </p:txBody>
      </p:sp>
      <p:sp>
        <p:nvSpPr>
          <p:cNvPr id="988" name="Google Shape;988;p42"/>
          <p:cNvSpPr txBox="1"/>
          <p:nvPr/>
        </p:nvSpPr>
        <p:spPr>
          <a:xfrm>
            <a:off x="170900" y="3256800"/>
            <a:ext cx="6498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Pin 2</a:t>
            </a:r>
            <a:endParaRPr/>
          </a:p>
        </p:txBody>
      </p:sp>
      <p:sp>
        <p:nvSpPr>
          <p:cNvPr id="989" name="Google Shape;989;p42"/>
          <p:cNvSpPr/>
          <p:nvPr/>
        </p:nvSpPr>
        <p:spPr>
          <a:xfrm>
            <a:off x="1023025" y="3416925"/>
            <a:ext cx="6920825" cy="727475"/>
          </a:xfrm>
          <a:custGeom>
            <a:rect b="b" l="l" r="r" t="t"/>
            <a:pathLst>
              <a:path extrusionOk="0" h="29099" w="276833">
                <a:moveTo>
                  <a:pt x="0" y="29099"/>
                </a:moveTo>
                <a:cubicBezTo>
                  <a:pt x="6755" y="28896"/>
                  <a:pt x="30467" y="28491"/>
                  <a:pt x="40532" y="27883"/>
                </a:cubicBezTo>
                <a:cubicBezTo>
                  <a:pt x="50598" y="27275"/>
                  <a:pt x="53097" y="26735"/>
                  <a:pt x="60393" y="25451"/>
                </a:cubicBezTo>
                <a:cubicBezTo>
                  <a:pt x="67689" y="24168"/>
                  <a:pt x="76741" y="22141"/>
                  <a:pt x="84307" y="20182"/>
                </a:cubicBezTo>
                <a:cubicBezTo>
                  <a:pt x="91873" y="18223"/>
                  <a:pt x="100115" y="15925"/>
                  <a:pt x="105789" y="13696"/>
                </a:cubicBezTo>
                <a:cubicBezTo>
                  <a:pt x="111464" y="11467"/>
                  <a:pt x="113490" y="8900"/>
                  <a:pt x="118354" y="6806"/>
                </a:cubicBezTo>
                <a:cubicBezTo>
                  <a:pt x="123218" y="4712"/>
                  <a:pt x="129095" y="2145"/>
                  <a:pt x="134972" y="1132"/>
                </a:cubicBezTo>
                <a:cubicBezTo>
                  <a:pt x="140849" y="119"/>
                  <a:pt x="146726" y="-422"/>
                  <a:pt x="153616" y="726"/>
                </a:cubicBezTo>
                <a:cubicBezTo>
                  <a:pt x="160506" y="1874"/>
                  <a:pt x="169086" y="4577"/>
                  <a:pt x="176314" y="8022"/>
                </a:cubicBezTo>
                <a:cubicBezTo>
                  <a:pt x="183542" y="11467"/>
                  <a:pt x="191378" y="18492"/>
                  <a:pt x="196985" y="21397"/>
                </a:cubicBezTo>
                <a:cubicBezTo>
                  <a:pt x="202592" y="24302"/>
                  <a:pt x="202660" y="24370"/>
                  <a:pt x="209956" y="25451"/>
                </a:cubicBezTo>
                <a:cubicBezTo>
                  <a:pt x="217252" y="26532"/>
                  <a:pt x="229614" y="27343"/>
                  <a:pt x="240760" y="27883"/>
                </a:cubicBezTo>
                <a:cubicBezTo>
                  <a:pt x="251906" y="28423"/>
                  <a:pt x="270821" y="28558"/>
                  <a:pt x="276833" y="28693"/>
                </a:cubicBezTo>
              </a:path>
            </a:pathLst>
          </a:custGeom>
          <a:noFill/>
          <a:ln cap="flat" cmpd="sng" w="9525">
            <a:solidFill>
              <a:schemeClr val="accent4"/>
            </a:solidFill>
            <a:prstDash val="solid"/>
            <a:round/>
            <a:headEnd len="med" w="med" type="none"/>
            <a:tailEnd len="med" w="med" type="none"/>
          </a:ln>
        </p:spPr>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3" name="Shape 993"/>
        <p:cNvGrpSpPr/>
        <p:nvPr/>
      </p:nvGrpSpPr>
      <p:grpSpPr>
        <a:xfrm>
          <a:off x="0" y="0"/>
          <a:ext cx="0" cy="0"/>
          <a:chOff x="0" y="0"/>
          <a:chExt cx="0" cy="0"/>
        </a:xfrm>
      </p:grpSpPr>
      <p:sp>
        <p:nvSpPr>
          <p:cNvPr id="994" name="Google Shape;994;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cxnSp>
        <p:nvCxnSpPr>
          <p:cNvPr id="995" name="Google Shape;995;p43"/>
          <p:cNvCxnSpPr/>
          <p:nvPr/>
        </p:nvCxnSpPr>
        <p:spPr>
          <a:xfrm>
            <a:off x="475061" y="417158"/>
            <a:ext cx="0" cy="572400"/>
          </a:xfrm>
          <a:prstGeom prst="straightConnector1">
            <a:avLst/>
          </a:prstGeom>
          <a:noFill/>
          <a:ln cap="flat" cmpd="sng" w="9525">
            <a:solidFill>
              <a:schemeClr val="dk2"/>
            </a:solidFill>
            <a:prstDash val="solid"/>
            <a:round/>
            <a:headEnd len="med" w="med" type="stealth"/>
            <a:tailEnd len="med" w="med" type="none"/>
          </a:ln>
        </p:spPr>
      </p:cxnSp>
      <p:cxnSp>
        <p:nvCxnSpPr>
          <p:cNvPr id="996" name="Google Shape;996;p43"/>
          <p:cNvCxnSpPr/>
          <p:nvPr/>
        </p:nvCxnSpPr>
        <p:spPr>
          <a:xfrm flipH="1" rot="10800000">
            <a:off x="475061" y="986101"/>
            <a:ext cx="2648100" cy="3600"/>
          </a:xfrm>
          <a:prstGeom prst="straightConnector1">
            <a:avLst/>
          </a:prstGeom>
          <a:noFill/>
          <a:ln cap="flat" cmpd="sng" w="9525">
            <a:solidFill>
              <a:schemeClr val="dk2"/>
            </a:solidFill>
            <a:prstDash val="solid"/>
            <a:round/>
            <a:headEnd len="med" w="med" type="none"/>
            <a:tailEnd len="med" w="med" type="stealth"/>
          </a:ln>
        </p:spPr>
      </p:cxnSp>
      <p:sp>
        <p:nvSpPr>
          <p:cNvPr id="997" name="Google Shape;997;p43"/>
          <p:cNvSpPr/>
          <p:nvPr/>
        </p:nvSpPr>
        <p:spPr>
          <a:xfrm>
            <a:off x="502250" y="380348"/>
            <a:ext cx="2248182" cy="572373"/>
          </a:xfrm>
          <a:custGeom>
            <a:rect b="b" l="l" r="r" t="t"/>
            <a:pathLst>
              <a:path extrusionOk="0" h="65172" w="252109">
                <a:moveTo>
                  <a:pt x="0" y="65139"/>
                </a:moveTo>
                <a:cubicBezTo>
                  <a:pt x="4594" y="64734"/>
                  <a:pt x="20672" y="66085"/>
                  <a:pt x="27562" y="62707"/>
                </a:cubicBezTo>
                <a:cubicBezTo>
                  <a:pt x="34453" y="59329"/>
                  <a:pt x="37425" y="50345"/>
                  <a:pt x="41343" y="44873"/>
                </a:cubicBezTo>
                <a:cubicBezTo>
                  <a:pt x="45261" y="39401"/>
                  <a:pt x="47760" y="34537"/>
                  <a:pt x="51070" y="29876"/>
                </a:cubicBezTo>
                <a:cubicBezTo>
                  <a:pt x="54380" y="25215"/>
                  <a:pt x="57217" y="20689"/>
                  <a:pt x="61203" y="16906"/>
                </a:cubicBezTo>
                <a:cubicBezTo>
                  <a:pt x="65189" y="13123"/>
                  <a:pt x="69985" y="9880"/>
                  <a:pt x="74984" y="7178"/>
                </a:cubicBezTo>
                <a:cubicBezTo>
                  <a:pt x="79983" y="4476"/>
                  <a:pt x="85387" y="1706"/>
                  <a:pt x="91197" y="693"/>
                </a:cubicBezTo>
                <a:cubicBezTo>
                  <a:pt x="97007" y="-320"/>
                  <a:pt x="102141" y="-50"/>
                  <a:pt x="109842" y="1098"/>
                </a:cubicBezTo>
                <a:cubicBezTo>
                  <a:pt x="117543" y="2247"/>
                  <a:pt x="127473" y="4341"/>
                  <a:pt x="137403" y="7584"/>
                </a:cubicBezTo>
                <a:cubicBezTo>
                  <a:pt x="147333" y="10827"/>
                  <a:pt x="159291" y="15961"/>
                  <a:pt x="169424" y="20554"/>
                </a:cubicBezTo>
                <a:cubicBezTo>
                  <a:pt x="179557" y="25148"/>
                  <a:pt x="189487" y="31295"/>
                  <a:pt x="198201" y="35145"/>
                </a:cubicBezTo>
                <a:cubicBezTo>
                  <a:pt x="206915" y="38996"/>
                  <a:pt x="212725" y="39807"/>
                  <a:pt x="221710" y="43657"/>
                </a:cubicBezTo>
                <a:cubicBezTo>
                  <a:pt x="230695" y="47508"/>
                  <a:pt x="247043" y="55816"/>
                  <a:pt x="252109" y="58248"/>
                </a:cubicBezTo>
              </a:path>
            </a:pathLst>
          </a:custGeom>
          <a:noFill/>
          <a:ln cap="flat" cmpd="sng" w="9525">
            <a:solidFill>
              <a:schemeClr val="accent4"/>
            </a:solidFill>
            <a:prstDash val="solid"/>
            <a:round/>
            <a:headEnd len="med" w="med" type="none"/>
            <a:tailEnd len="med" w="med" type="none"/>
          </a:ln>
        </p:spPr>
      </p:sp>
      <p:cxnSp>
        <p:nvCxnSpPr>
          <p:cNvPr id="998" name="Google Shape;998;p43"/>
          <p:cNvCxnSpPr/>
          <p:nvPr/>
        </p:nvCxnSpPr>
        <p:spPr>
          <a:xfrm>
            <a:off x="479945" y="989655"/>
            <a:ext cx="401400" cy="0"/>
          </a:xfrm>
          <a:prstGeom prst="straightConnector1">
            <a:avLst/>
          </a:prstGeom>
          <a:noFill/>
          <a:ln cap="flat" cmpd="sng" w="19050">
            <a:solidFill>
              <a:srgbClr val="0097A7"/>
            </a:solidFill>
            <a:prstDash val="solid"/>
            <a:round/>
            <a:headEnd len="med" w="med" type="none"/>
            <a:tailEnd len="med" w="med" type="none"/>
          </a:ln>
        </p:spPr>
      </p:cxnSp>
      <p:cxnSp>
        <p:nvCxnSpPr>
          <p:cNvPr id="999" name="Google Shape;999;p43"/>
          <p:cNvCxnSpPr/>
          <p:nvPr/>
        </p:nvCxnSpPr>
        <p:spPr>
          <a:xfrm rot="10800000">
            <a:off x="903738" y="640155"/>
            <a:ext cx="0" cy="349500"/>
          </a:xfrm>
          <a:prstGeom prst="straightConnector1">
            <a:avLst/>
          </a:prstGeom>
          <a:noFill/>
          <a:ln cap="flat" cmpd="sng" w="19050">
            <a:solidFill>
              <a:schemeClr val="accent5"/>
            </a:solidFill>
            <a:prstDash val="solid"/>
            <a:round/>
            <a:headEnd len="med" w="med" type="none"/>
            <a:tailEnd len="med" w="med" type="none"/>
          </a:ln>
        </p:spPr>
      </p:cxnSp>
      <p:cxnSp>
        <p:nvCxnSpPr>
          <p:cNvPr id="1000" name="Google Shape;1000;p43"/>
          <p:cNvCxnSpPr/>
          <p:nvPr/>
        </p:nvCxnSpPr>
        <p:spPr>
          <a:xfrm>
            <a:off x="903738" y="640208"/>
            <a:ext cx="1412700" cy="3600"/>
          </a:xfrm>
          <a:prstGeom prst="straightConnector1">
            <a:avLst/>
          </a:prstGeom>
          <a:noFill/>
          <a:ln cap="flat" cmpd="sng" w="19050">
            <a:solidFill>
              <a:srgbClr val="0097A7"/>
            </a:solidFill>
            <a:prstDash val="solid"/>
            <a:round/>
            <a:headEnd len="med" w="med" type="none"/>
            <a:tailEnd len="med" w="med" type="none"/>
          </a:ln>
        </p:spPr>
      </p:cxnSp>
      <p:cxnSp>
        <p:nvCxnSpPr>
          <p:cNvPr id="1001" name="Google Shape;1001;p43"/>
          <p:cNvCxnSpPr/>
          <p:nvPr/>
        </p:nvCxnSpPr>
        <p:spPr>
          <a:xfrm>
            <a:off x="2310872" y="642079"/>
            <a:ext cx="0" cy="345600"/>
          </a:xfrm>
          <a:prstGeom prst="straightConnector1">
            <a:avLst/>
          </a:prstGeom>
          <a:noFill/>
          <a:ln cap="flat" cmpd="sng" w="19050">
            <a:solidFill>
              <a:srgbClr val="0097A7"/>
            </a:solidFill>
            <a:prstDash val="solid"/>
            <a:round/>
            <a:headEnd len="med" w="med" type="none"/>
            <a:tailEnd len="med" w="med" type="none"/>
          </a:ln>
        </p:spPr>
      </p:cxnSp>
      <p:cxnSp>
        <p:nvCxnSpPr>
          <p:cNvPr id="1002" name="Google Shape;1002;p43"/>
          <p:cNvCxnSpPr/>
          <p:nvPr/>
        </p:nvCxnSpPr>
        <p:spPr>
          <a:xfrm flipH="1" rot="10800000">
            <a:off x="2413009" y="986055"/>
            <a:ext cx="646800" cy="3600"/>
          </a:xfrm>
          <a:prstGeom prst="straightConnector1">
            <a:avLst/>
          </a:prstGeom>
          <a:noFill/>
          <a:ln cap="flat" cmpd="sng" w="19050">
            <a:solidFill>
              <a:srgbClr val="0097A7"/>
            </a:solidFill>
            <a:prstDash val="solid"/>
            <a:round/>
            <a:headEnd len="med" w="med" type="none"/>
            <a:tailEnd len="med" w="med" type="none"/>
          </a:ln>
        </p:spPr>
      </p:cxnSp>
      <p:sp>
        <p:nvSpPr>
          <p:cNvPr id="1003" name="Google Shape;1003;p43"/>
          <p:cNvSpPr/>
          <p:nvPr/>
        </p:nvSpPr>
        <p:spPr>
          <a:xfrm>
            <a:off x="891242" y="965497"/>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04" name="Google Shape;1004;p43"/>
          <p:cNvSpPr/>
          <p:nvPr/>
        </p:nvSpPr>
        <p:spPr>
          <a:xfrm>
            <a:off x="1123491" y="963626"/>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05" name="Google Shape;1005;p43"/>
          <p:cNvSpPr/>
          <p:nvPr/>
        </p:nvSpPr>
        <p:spPr>
          <a:xfrm>
            <a:off x="1362371" y="963672"/>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06" name="Google Shape;1006;p43"/>
          <p:cNvSpPr/>
          <p:nvPr/>
        </p:nvSpPr>
        <p:spPr>
          <a:xfrm>
            <a:off x="1604567" y="963672"/>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07" name="Google Shape;1007;p43"/>
          <p:cNvSpPr/>
          <p:nvPr/>
        </p:nvSpPr>
        <p:spPr>
          <a:xfrm>
            <a:off x="1846759" y="963672"/>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08" name="Google Shape;1008;p43"/>
          <p:cNvSpPr/>
          <p:nvPr/>
        </p:nvSpPr>
        <p:spPr>
          <a:xfrm>
            <a:off x="2092270" y="963672"/>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09" name="Google Shape;1009;p43"/>
          <p:cNvSpPr/>
          <p:nvPr/>
        </p:nvSpPr>
        <p:spPr>
          <a:xfrm>
            <a:off x="2337782" y="963626"/>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10" name="Google Shape;1010;p43"/>
          <p:cNvSpPr/>
          <p:nvPr/>
        </p:nvSpPr>
        <p:spPr>
          <a:xfrm>
            <a:off x="2583293" y="965497"/>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011" name="Google Shape;1011;p43"/>
          <p:cNvCxnSpPr>
            <a:stCxn id="1003" idx="4"/>
          </p:cNvCxnSpPr>
          <p:nvPr/>
        </p:nvCxnSpPr>
        <p:spPr>
          <a:xfrm flipH="1">
            <a:off x="914792" y="1013797"/>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012" name="Google Shape;1012;p43"/>
          <p:cNvCxnSpPr/>
          <p:nvPr/>
        </p:nvCxnSpPr>
        <p:spPr>
          <a:xfrm flipH="1">
            <a:off x="1150640" y="1013814"/>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013" name="Google Shape;1013;p43"/>
          <p:cNvCxnSpPr/>
          <p:nvPr/>
        </p:nvCxnSpPr>
        <p:spPr>
          <a:xfrm flipH="1">
            <a:off x="1387861" y="1013814"/>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014" name="Google Shape;1014;p43"/>
          <p:cNvCxnSpPr/>
          <p:nvPr/>
        </p:nvCxnSpPr>
        <p:spPr>
          <a:xfrm flipH="1">
            <a:off x="1628396" y="1013814"/>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015" name="Google Shape;1015;p43"/>
          <p:cNvCxnSpPr/>
          <p:nvPr/>
        </p:nvCxnSpPr>
        <p:spPr>
          <a:xfrm flipH="1">
            <a:off x="1872248" y="1013814"/>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016" name="Google Shape;1016;p43"/>
          <p:cNvCxnSpPr/>
          <p:nvPr/>
        </p:nvCxnSpPr>
        <p:spPr>
          <a:xfrm flipH="1">
            <a:off x="2116099" y="1013814"/>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017" name="Google Shape;1017;p43"/>
          <p:cNvCxnSpPr/>
          <p:nvPr/>
        </p:nvCxnSpPr>
        <p:spPr>
          <a:xfrm flipH="1">
            <a:off x="2361611" y="1013814"/>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018" name="Google Shape;1018;p43"/>
          <p:cNvCxnSpPr/>
          <p:nvPr/>
        </p:nvCxnSpPr>
        <p:spPr>
          <a:xfrm flipH="1">
            <a:off x="2607122" y="1013814"/>
            <a:ext cx="600" cy="117000"/>
          </a:xfrm>
          <a:prstGeom prst="straightConnector1">
            <a:avLst/>
          </a:prstGeom>
          <a:noFill/>
          <a:ln cap="flat" cmpd="sng" w="9525">
            <a:solidFill>
              <a:srgbClr val="1800D7"/>
            </a:solidFill>
            <a:prstDash val="solid"/>
            <a:round/>
            <a:headEnd len="med" w="med" type="none"/>
            <a:tailEnd len="med" w="med" type="triangle"/>
          </a:ln>
        </p:spPr>
      </p:cxnSp>
      <p:sp>
        <p:nvSpPr>
          <p:cNvPr id="1019" name="Google Shape;1019;p43"/>
          <p:cNvSpPr txBox="1"/>
          <p:nvPr/>
        </p:nvSpPr>
        <p:spPr>
          <a:xfrm>
            <a:off x="786383" y="1098345"/>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t>1</a:t>
            </a:r>
            <a:endParaRPr sz="700"/>
          </a:p>
        </p:txBody>
      </p:sp>
      <p:sp>
        <p:nvSpPr>
          <p:cNvPr id="1020" name="Google Shape;1020;p43"/>
          <p:cNvSpPr txBox="1"/>
          <p:nvPr/>
        </p:nvSpPr>
        <p:spPr>
          <a:xfrm>
            <a:off x="1022085" y="1098345"/>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t>1</a:t>
            </a:r>
            <a:endParaRPr sz="700"/>
          </a:p>
        </p:txBody>
      </p:sp>
      <p:sp>
        <p:nvSpPr>
          <p:cNvPr id="1021" name="Google Shape;1021;p43"/>
          <p:cNvSpPr txBox="1"/>
          <p:nvPr/>
        </p:nvSpPr>
        <p:spPr>
          <a:xfrm>
            <a:off x="1257788" y="1098345"/>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t>1</a:t>
            </a:r>
            <a:endParaRPr sz="700"/>
          </a:p>
        </p:txBody>
      </p:sp>
      <p:sp>
        <p:nvSpPr>
          <p:cNvPr id="1022" name="Google Shape;1022;p43"/>
          <p:cNvSpPr txBox="1"/>
          <p:nvPr/>
        </p:nvSpPr>
        <p:spPr>
          <a:xfrm>
            <a:off x="1508128" y="1098345"/>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t>1</a:t>
            </a:r>
            <a:endParaRPr sz="700"/>
          </a:p>
        </p:txBody>
      </p:sp>
      <p:sp>
        <p:nvSpPr>
          <p:cNvPr id="1023" name="Google Shape;1023;p43"/>
          <p:cNvSpPr txBox="1"/>
          <p:nvPr/>
        </p:nvSpPr>
        <p:spPr>
          <a:xfrm>
            <a:off x="1743830" y="1098345"/>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t>1</a:t>
            </a:r>
            <a:endParaRPr sz="700"/>
          </a:p>
        </p:txBody>
      </p:sp>
      <p:sp>
        <p:nvSpPr>
          <p:cNvPr id="1024" name="Google Shape;1024;p43"/>
          <p:cNvSpPr txBox="1"/>
          <p:nvPr/>
        </p:nvSpPr>
        <p:spPr>
          <a:xfrm>
            <a:off x="1979533" y="1098345"/>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t>1</a:t>
            </a:r>
            <a:endParaRPr sz="700"/>
          </a:p>
        </p:txBody>
      </p:sp>
      <p:sp>
        <p:nvSpPr>
          <p:cNvPr id="1025" name="Google Shape;1025;p43"/>
          <p:cNvSpPr txBox="1"/>
          <p:nvPr/>
        </p:nvSpPr>
        <p:spPr>
          <a:xfrm>
            <a:off x="2229869" y="1098345"/>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t>0</a:t>
            </a:r>
            <a:endParaRPr sz="700"/>
          </a:p>
        </p:txBody>
      </p:sp>
      <p:sp>
        <p:nvSpPr>
          <p:cNvPr id="1026" name="Google Shape;1026;p43"/>
          <p:cNvSpPr txBox="1"/>
          <p:nvPr/>
        </p:nvSpPr>
        <p:spPr>
          <a:xfrm>
            <a:off x="2480205" y="1098345"/>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t>0</a:t>
            </a:r>
            <a:endParaRPr sz="700"/>
          </a:p>
        </p:txBody>
      </p:sp>
      <p:cxnSp>
        <p:nvCxnSpPr>
          <p:cNvPr id="1027" name="Google Shape;1027;p43"/>
          <p:cNvCxnSpPr/>
          <p:nvPr/>
        </p:nvCxnSpPr>
        <p:spPr>
          <a:xfrm>
            <a:off x="475059" y="1154938"/>
            <a:ext cx="0" cy="572400"/>
          </a:xfrm>
          <a:prstGeom prst="straightConnector1">
            <a:avLst/>
          </a:prstGeom>
          <a:noFill/>
          <a:ln cap="flat" cmpd="sng" w="9525">
            <a:solidFill>
              <a:schemeClr val="dk2"/>
            </a:solidFill>
            <a:prstDash val="solid"/>
            <a:round/>
            <a:headEnd len="med" w="med" type="stealth"/>
            <a:tailEnd len="med" w="med" type="none"/>
          </a:ln>
        </p:spPr>
      </p:cxnSp>
      <p:cxnSp>
        <p:nvCxnSpPr>
          <p:cNvPr id="1028" name="Google Shape;1028;p43"/>
          <p:cNvCxnSpPr/>
          <p:nvPr/>
        </p:nvCxnSpPr>
        <p:spPr>
          <a:xfrm flipH="1" rot="10800000">
            <a:off x="475059" y="1723882"/>
            <a:ext cx="2648100" cy="3600"/>
          </a:xfrm>
          <a:prstGeom prst="straightConnector1">
            <a:avLst/>
          </a:prstGeom>
          <a:noFill/>
          <a:ln cap="flat" cmpd="sng" w="9525">
            <a:solidFill>
              <a:schemeClr val="dk2"/>
            </a:solidFill>
            <a:prstDash val="solid"/>
            <a:round/>
            <a:headEnd len="med" w="med" type="none"/>
            <a:tailEnd len="med" w="med" type="stealth"/>
          </a:ln>
        </p:spPr>
      </p:cxnSp>
      <p:cxnSp>
        <p:nvCxnSpPr>
          <p:cNvPr id="1029" name="Google Shape;1029;p43"/>
          <p:cNvCxnSpPr/>
          <p:nvPr/>
        </p:nvCxnSpPr>
        <p:spPr>
          <a:xfrm>
            <a:off x="479943" y="1727436"/>
            <a:ext cx="401400" cy="0"/>
          </a:xfrm>
          <a:prstGeom prst="straightConnector1">
            <a:avLst/>
          </a:prstGeom>
          <a:noFill/>
          <a:ln cap="flat" cmpd="sng" w="19050">
            <a:solidFill>
              <a:srgbClr val="0097A7"/>
            </a:solidFill>
            <a:prstDash val="solid"/>
            <a:round/>
            <a:headEnd len="med" w="med" type="none"/>
            <a:tailEnd len="med" w="med" type="none"/>
          </a:ln>
        </p:spPr>
      </p:cxnSp>
      <p:cxnSp>
        <p:nvCxnSpPr>
          <p:cNvPr id="1030" name="Google Shape;1030;p43"/>
          <p:cNvCxnSpPr/>
          <p:nvPr/>
        </p:nvCxnSpPr>
        <p:spPr>
          <a:xfrm rot="10800000">
            <a:off x="1563155" y="1377936"/>
            <a:ext cx="0" cy="349500"/>
          </a:xfrm>
          <a:prstGeom prst="straightConnector1">
            <a:avLst/>
          </a:prstGeom>
          <a:noFill/>
          <a:ln cap="flat" cmpd="sng" w="19050">
            <a:solidFill>
              <a:schemeClr val="accent5"/>
            </a:solidFill>
            <a:prstDash val="solid"/>
            <a:round/>
            <a:headEnd len="med" w="med" type="none"/>
            <a:tailEnd len="med" w="med" type="none"/>
          </a:ln>
        </p:spPr>
      </p:cxnSp>
      <p:cxnSp>
        <p:nvCxnSpPr>
          <p:cNvPr id="1031" name="Google Shape;1031;p43"/>
          <p:cNvCxnSpPr/>
          <p:nvPr/>
        </p:nvCxnSpPr>
        <p:spPr>
          <a:xfrm>
            <a:off x="1563466" y="1381703"/>
            <a:ext cx="507900" cy="0"/>
          </a:xfrm>
          <a:prstGeom prst="straightConnector1">
            <a:avLst/>
          </a:prstGeom>
          <a:noFill/>
          <a:ln cap="flat" cmpd="sng" w="19050">
            <a:solidFill>
              <a:srgbClr val="0097A7"/>
            </a:solidFill>
            <a:prstDash val="solid"/>
            <a:round/>
            <a:headEnd len="med" w="med" type="none"/>
            <a:tailEnd len="med" w="med" type="none"/>
          </a:ln>
        </p:spPr>
      </p:cxnSp>
      <p:cxnSp>
        <p:nvCxnSpPr>
          <p:cNvPr id="1032" name="Google Shape;1032;p43"/>
          <p:cNvCxnSpPr/>
          <p:nvPr/>
        </p:nvCxnSpPr>
        <p:spPr>
          <a:xfrm>
            <a:off x="2067954" y="1381776"/>
            <a:ext cx="0" cy="345600"/>
          </a:xfrm>
          <a:prstGeom prst="straightConnector1">
            <a:avLst/>
          </a:prstGeom>
          <a:noFill/>
          <a:ln cap="flat" cmpd="sng" w="19050">
            <a:solidFill>
              <a:srgbClr val="0097A7"/>
            </a:solidFill>
            <a:prstDash val="solid"/>
            <a:round/>
            <a:headEnd len="med" w="med" type="none"/>
            <a:tailEnd len="med" w="med" type="none"/>
          </a:ln>
        </p:spPr>
      </p:cxnSp>
      <p:cxnSp>
        <p:nvCxnSpPr>
          <p:cNvPr id="1033" name="Google Shape;1033;p43"/>
          <p:cNvCxnSpPr/>
          <p:nvPr/>
        </p:nvCxnSpPr>
        <p:spPr>
          <a:xfrm flipH="1" rot="10800000">
            <a:off x="2413007" y="1723836"/>
            <a:ext cx="646800" cy="3600"/>
          </a:xfrm>
          <a:prstGeom prst="straightConnector1">
            <a:avLst/>
          </a:prstGeom>
          <a:noFill/>
          <a:ln cap="flat" cmpd="sng" w="19050">
            <a:solidFill>
              <a:srgbClr val="0097A7"/>
            </a:solidFill>
            <a:prstDash val="solid"/>
            <a:round/>
            <a:headEnd len="med" w="med" type="none"/>
            <a:tailEnd len="med" w="med" type="none"/>
          </a:ln>
        </p:spPr>
      </p:cxnSp>
      <p:sp>
        <p:nvSpPr>
          <p:cNvPr id="1034" name="Google Shape;1034;p43"/>
          <p:cNvSpPr/>
          <p:nvPr/>
        </p:nvSpPr>
        <p:spPr>
          <a:xfrm>
            <a:off x="891240" y="1703277"/>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35" name="Google Shape;1035;p43"/>
          <p:cNvSpPr/>
          <p:nvPr/>
        </p:nvSpPr>
        <p:spPr>
          <a:xfrm>
            <a:off x="1123489" y="1701406"/>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36" name="Google Shape;1036;p43"/>
          <p:cNvSpPr/>
          <p:nvPr/>
        </p:nvSpPr>
        <p:spPr>
          <a:xfrm>
            <a:off x="1362369" y="1701452"/>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37" name="Google Shape;1037;p43"/>
          <p:cNvSpPr/>
          <p:nvPr/>
        </p:nvSpPr>
        <p:spPr>
          <a:xfrm>
            <a:off x="1604565" y="1701452"/>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38" name="Google Shape;1038;p43"/>
          <p:cNvSpPr/>
          <p:nvPr/>
        </p:nvSpPr>
        <p:spPr>
          <a:xfrm>
            <a:off x="1846757" y="1701452"/>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39" name="Google Shape;1039;p43"/>
          <p:cNvSpPr/>
          <p:nvPr/>
        </p:nvSpPr>
        <p:spPr>
          <a:xfrm>
            <a:off x="2092268" y="1701452"/>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40" name="Google Shape;1040;p43"/>
          <p:cNvSpPr/>
          <p:nvPr/>
        </p:nvSpPr>
        <p:spPr>
          <a:xfrm>
            <a:off x="2337780" y="1701406"/>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41" name="Google Shape;1041;p43"/>
          <p:cNvSpPr/>
          <p:nvPr/>
        </p:nvSpPr>
        <p:spPr>
          <a:xfrm>
            <a:off x="2583291" y="1703277"/>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042" name="Google Shape;1042;p43"/>
          <p:cNvCxnSpPr>
            <a:stCxn id="1034" idx="4"/>
          </p:cNvCxnSpPr>
          <p:nvPr/>
        </p:nvCxnSpPr>
        <p:spPr>
          <a:xfrm flipH="1">
            <a:off x="914790" y="1751577"/>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043" name="Google Shape;1043;p43"/>
          <p:cNvCxnSpPr/>
          <p:nvPr/>
        </p:nvCxnSpPr>
        <p:spPr>
          <a:xfrm flipH="1">
            <a:off x="1150638" y="1751594"/>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044" name="Google Shape;1044;p43"/>
          <p:cNvCxnSpPr/>
          <p:nvPr/>
        </p:nvCxnSpPr>
        <p:spPr>
          <a:xfrm flipH="1">
            <a:off x="1387859" y="1751594"/>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045" name="Google Shape;1045;p43"/>
          <p:cNvCxnSpPr/>
          <p:nvPr/>
        </p:nvCxnSpPr>
        <p:spPr>
          <a:xfrm flipH="1">
            <a:off x="1628395" y="1751594"/>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046" name="Google Shape;1046;p43"/>
          <p:cNvCxnSpPr/>
          <p:nvPr/>
        </p:nvCxnSpPr>
        <p:spPr>
          <a:xfrm flipH="1">
            <a:off x="1872246" y="1751594"/>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047" name="Google Shape;1047;p43"/>
          <p:cNvCxnSpPr/>
          <p:nvPr/>
        </p:nvCxnSpPr>
        <p:spPr>
          <a:xfrm flipH="1">
            <a:off x="2116097" y="1751594"/>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048" name="Google Shape;1048;p43"/>
          <p:cNvCxnSpPr/>
          <p:nvPr/>
        </p:nvCxnSpPr>
        <p:spPr>
          <a:xfrm flipH="1">
            <a:off x="2361609" y="1751594"/>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049" name="Google Shape;1049;p43"/>
          <p:cNvCxnSpPr/>
          <p:nvPr/>
        </p:nvCxnSpPr>
        <p:spPr>
          <a:xfrm flipH="1">
            <a:off x="2607121" y="1751594"/>
            <a:ext cx="600" cy="117000"/>
          </a:xfrm>
          <a:prstGeom prst="straightConnector1">
            <a:avLst/>
          </a:prstGeom>
          <a:noFill/>
          <a:ln cap="flat" cmpd="sng" w="9525">
            <a:solidFill>
              <a:srgbClr val="1800D7"/>
            </a:solidFill>
            <a:prstDash val="solid"/>
            <a:round/>
            <a:headEnd len="med" w="med" type="none"/>
            <a:tailEnd len="med" w="med" type="triangle"/>
          </a:ln>
        </p:spPr>
      </p:cxnSp>
      <p:sp>
        <p:nvSpPr>
          <p:cNvPr id="1050" name="Google Shape;1050;p43"/>
          <p:cNvSpPr txBox="1"/>
          <p:nvPr/>
        </p:nvSpPr>
        <p:spPr>
          <a:xfrm>
            <a:off x="785194" y="1810663"/>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t>0</a:t>
            </a:r>
            <a:endParaRPr sz="900"/>
          </a:p>
        </p:txBody>
      </p:sp>
      <p:sp>
        <p:nvSpPr>
          <p:cNvPr id="1051" name="Google Shape;1051;p43"/>
          <p:cNvSpPr txBox="1"/>
          <p:nvPr/>
        </p:nvSpPr>
        <p:spPr>
          <a:xfrm>
            <a:off x="1020896" y="1810663"/>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t>0</a:t>
            </a:r>
            <a:endParaRPr sz="900"/>
          </a:p>
        </p:txBody>
      </p:sp>
      <p:sp>
        <p:nvSpPr>
          <p:cNvPr id="1052" name="Google Shape;1052;p43"/>
          <p:cNvSpPr txBox="1"/>
          <p:nvPr/>
        </p:nvSpPr>
        <p:spPr>
          <a:xfrm>
            <a:off x="1256598" y="1810663"/>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t>0</a:t>
            </a:r>
            <a:endParaRPr sz="900"/>
          </a:p>
        </p:txBody>
      </p:sp>
      <p:sp>
        <p:nvSpPr>
          <p:cNvPr id="1053" name="Google Shape;1053;p43"/>
          <p:cNvSpPr txBox="1"/>
          <p:nvPr/>
        </p:nvSpPr>
        <p:spPr>
          <a:xfrm>
            <a:off x="1506939" y="1810663"/>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t>1</a:t>
            </a:r>
            <a:endParaRPr sz="900"/>
          </a:p>
        </p:txBody>
      </p:sp>
      <p:sp>
        <p:nvSpPr>
          <p:cNvPr id="1054" name="Google Shape;1054;p43"/>
          <p:cNvSpPr txBox="1"/>
          <p:nvPr/>
        </p:nvSpPr>
        <p:spPr>
          <a:xfrm>
            <a:off x="1742641" y="1810663"/>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t>1</a:t>
            </a:r>
            <a:endParaRPr sz="900"/>
          </a:p>
        </p:txBody>
      </p:sp>
      <p:sp>
        <p:nvSpPr>
          <p:cNvPr id="1055" name="Google Shape;1055;p43"/>
          <p:cNvSpPr txBox="1"/>
          <p:nvPr/>
        </p:nvSpPr>
        <p:spPr>
          <a:xfrm>
            <a:off x="1978343" y="1810663"/>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t>0</a:t>
            </a:r>
            <a:endParaRPr sz="900"/>
          </a:p>
        </p:txBody>
      </p:sp>
      <p:sp>
        <p:nvSpPr>
          <p:cNvPr id="1056" name="Google Shape;1056;p43"/>
          <p:cNvSpPr txBox="1"/>
          <p:nvPr/>
        </p:nvSpPr>
        <p:spPr>
          <a:xfrm>
            <a:off x="2228679" y="1810663"/>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t>0</a:t>
            </a:r>
            <a:endParaRPr sz="900"/>
          </a:p>
        </p:txBody>
      </p:sp>
      <p:sp>
        <p:nvSpPr>
          <p:cNvPr id="1057" name="Google Shape;1057;p43"/>
          <p:cNvSpPr txBox="1"/>
          <p:nvPr/>
        </p:nvSpPr>
        <p:spPr>
          <a:xfrm>
            <a:off x="2479015" y="1810663"/>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t>0</a:t>
            </a:r>
            <a:endParaRPr sz="900"/>
          </a:p>
        </p:txBody>
      </p:sp>
      <p:sp>
        <p:nvSpPr>
          <p:cNvPr id="1058" name="Google Shape;1058;p43"/>
          <p:cNvSpPr/>
          <p:nvPr/>
        </p:nvSpPr>
        <p:spPr>
          <a:xfrm>
            <a:off x="483520" y="1447887"/>
            <a:ext cx="2539251" cy="266911"/>
          </a:xfrm>
          <a:custGeom>
            <a:rect b="b" l="l" r="r" t="t"/>
            <a:pathLst>
              <a:path extrusionOk="0" h="29099" w="276833">
                <a:moveTo>
                  <a:pt x="0" y="29099"/>
                </a:moveTo>
                <a:cubicBezTo>
                  <a:pt x="6755" y="28896"/>
                  <a:pt x="30467" y="28491"/>
                  <a:pt x="40532" y="27883"/>
                </a:cubicBezTo>
                <a:cubicBezTo>
                  <a:pt x="50598" y="27275"/>
                  <a:pt x="53097" y="26735"/>
                  <a:pt x="60393" y="25451"/>
                </a:cubicBezTo>
                <a:cubicBezTo>
                  <a:pt x="67689" y="24168"/>
                  <a:pt x="76741" y="22141"/>
                  <a:pt x="84307" y="20182"/>
                </a:cubicBezTo>
                <a:cubicBezTo>
                  <a:pt x="91873" y="18223"/>
                  <a:pt x="100115" y="15925"/>
                  <a:pt x="105789" y="13696"/>
                </a:cubicBezTo>
                <a:cubicBezTo>
                  <a:pt x="111464" y="11467"/>
                  <a:pt x="113490" y="8900"/>
                  <a:pt x="118354" y="6806"/>
                </a:cubicBezTo>
                <a:cubicBezTo>
                  <a:pt x="123218" y="4712"/>
                  <a:pt x="129095" y="2145"/>
                  <a:pt x="134972" y="1132"/>
                </a:cubicBezTo>
                <a:cubicBezTo>
                  <a:pt x="140849" y="119"/>
                  <a:pt x="146726" y="-422"/>
                  <a:pt x="153616" y="726"/>
                </a:cubicBezTo>
                <a:cubicBezTo>
                  <a:pt x="160506" y="1874"/>
                  <a:pt x="169086" y="4577"/>
                  <a:pt x="176314" y="8022"/>
                </a:cubicBezTo>
                <a:cubicBezTo>
                  <a:pt x="183542" y="11467"/>
                  <a:pt x="191378" y="18492"/>
                  <a:pt x="196985" y="21397"/>
                </a:cubicBezTo>
                <a:cubicBezTo>
                  <a:pt x="202592" y="24302"/>
                  <a:pt x="202660" y="24370"/>
                  <a:pt x="209956" y="25451"/>
                </a:cubicBezTo>
                <a:cubicBezTo>
                  <a:pt x="217252" y="26532"/>
                  <a:pt x="229614" y="27343"/>
                  <a:pt x="240760" y="27883"/>
                </a:cubicBezTo>
                <a:cubicBezTo>
                  <a:pt x="251906" y="28423"/>
                  <a:pt x="270821" y="28558"/>
                  <a:pt x="276833" y="28693"/>
                </a:cubicBezTo>
              </a:path>
            </a:pathLst>
          </a:custGeom>
          <a:noFill/>
          <a:ln cap="flat" cmpd="sng" w="9525">
            <a:solidFill>
              <a:schemeClr val="accent4"/>
            </a:solidFill>
            <a:prstDash val="solid"/>
            <a:round/>
            <a:headEnd len="med" w="med" type="none"/>
            <a:tailEnd len="med" w="med" type="none"/>
          </a:ln>
        </p:spPr>
      </p:sp>
      <p:cxnSp>
        <p:nvCxnSpPr>
          <p:cNvPr id="1059" name="Google Shape;1059;p43"/>
          <p:cNvCxnSpPr/>
          <p:nvPr/>
        </p:nvCxnSpPr>
        <p:spPr>
          <a:xfrm>
            <a:off x="493386" y="1997958"/>
            <a:ext cx="0" cy="572400"/>
          </a:xfrm>
          <a:prstGeom prst="straightConnector1">
            <a:avLst/>
          </a:prstGeom>
          <a:noFill/>
          <a:ln cap="flat" cmpd="sng" w="9525">
            <a:solidFill>
              <a:schemeClr val="dk2"/>
            </a:solidFill>
            <a:prstDash val="solid"/>
            <a:round/>
            <a:headEnd len="med" w="med" type="stealth"/>
            <a:tailEnd len="med" w="med" type="none"/>
          </a:ln>
        </p:spPr>
      </p:cxnSp>
      <p:cxnSp>
        <p:nvCxnSpPr>
          <p:cNvPr id="1060" name="Google Shape;1060;p43"/>
          <p:cNvCxnSpPr/>
          <p:nvPr/>
        </p:nvCxnSpPr>
        <p:spPr>
          <a:xfrm flipH="1" rot="10800000">
            <a:off x="493386" y="2566901"/>
            <a:ext cx="2648100" cy="3600"/>
          </a:xfrm>
          <a:prstGeom prst="straightConnector1">
            <a:avLst/>
          </a:prstGeom>
          <a:noFill/>
          <a:ln cap="flat" cmpd="sng" w="9525">
            <a:solidFill>
              <a:schemeClr val="dk2"/>
            </a:solidFill>
            <a:prstDash val="solid"/>
            <a:round/>
            <a:headEnd len="med" w="med" type="none"/>
            <a:tailEnd len="med" w="med" type="stealth"/>
          </a:ln>
        </p:spPr>
      </p:cxnSp>
      <p:sp>
        <p:nvSpPr>
          <p:cNvPr id="1061" name="Google Shape;1061;p43"/>
          <p:cNvSpPr/>
          <p:nvPr/>
        </p:nvSpPr>
        <p:spPr>
          <a:xfrm>
            <a:off x="520575" y="2266651"/>
            <a:ext cx="2248182" cy="266879"/>
          </a:xfrm>
          <a:custGeom>
            <a:rect b="b" l="l" r="r" t="t"/>
            <a:pathLst>
              <a:path extrusionOk="0" h="65172" w="252109">
                <a:moveTo>
                  <a:pt x="0" y="65139"/>
                </a:moveTo>
                <a:cubicBezTo>
                  <a:pt x="4594" y="64734"/>
                  <a:pt x="20672" y="66085"/>
                  <a:pt x="27562" y="62707"/>
                </a:cubicBezTo>
                <a:cubicBezTo>
                  <a:pt x="34453" y="59329"/>
                  <a:pt x="37425" y="50345"/>
                  <a:pt x="41343" y="44873"/>
                </a:cubicBezTo>
                <a:cubicBezTo>
                  <a:pt x="45261" y="39401"/>
                  <a:pt x="47760" y="34537"/>
                  <a:pt x="51070" y="29876"/>
                </a:cubicBezTo>
                <a:cubicBezTo>
                  <a:pt x="54380" y="25215"/>
                  <a:pt x="57217" y="20689"/>
                  <a:pt x="61203" y="16906"/>
                </a:cubicBezTo>
                <a:cubicBezTo>
                  <a:pt x="65189" y="13123"/>
                  <a:pt x="69985" y="9880"/>
                  <a:pt x="74984" y="7178"/>
                </a:cubicBezTo>
                <a:cubicBezTo>
                  <a:pt x="79983" y="4476"/>
                  <a:pt x="85387" y="1706"/>
                  <a:pt x="91197" y="693"/>
                </a:cubicBezTo>
                <a:cubicBezTo>
                  <a:pt x="97007" y="-320"/>
                  <a:pt x="102141" y="-50"/>
                  <a:pt x="109842" y="1098"/>
                </a:cubicBezTo>
                <a:cubicBezTo>
                  <a:pt x="117543" y="2247"/>
                  <a:pt x="127473" y="4341"/>
                  <a:pt x="137403" y="7584"/>
                </a:cubicBezTo>
                <a:cubicBezTo>
                  <a:pt x="147333" y="10827"/>
                  <a:pt x="159291" y="15961"/>
                  <a:pt x="169424" y="20554"/>
                </a:cubicBezTo>
                <a:cubicBezTo>
                  <a:pt x="179557" y="25148"/>
                  <a:pt x="189487" y="31295"/>
                  <a:pt x="198201" y="35145"/>
                </a:cubicBezTo>
                <a:cubicBezTo>
                  <a:pt x="206915" y="38996"/>
                  <a:pt x="212725" y="39807"/>
                  <a:pt x="221710" y="43657"/>
                </a:cubicBezTo>
                <a:cubicBezTo>
                  <a:pt x="230695" y="47508"/>
                  <a:pt x="247043" y="55816"/>
                  <a:pt x="252109" y="58248"/>
                </a:cubicBezTo>
              </a:path>
            </a:pathLst>
          </a:custGeom>
          <a:noFill/>
          <a:ln cap="flat" cmpd="sng" w="9525">
            <a:solidFill>
              <a:schemeClr val="accent4"/>
            </a:solidFill>
            <a:prstDash val="solid"/>
            <a:round/>
            <a:headEnd len="med" w="med" type="none"/>
            <a:tailEnd len="med" w="med" type="none"/>
          </a:ln>
        </p:spPr>
      </p:sp>
      <p:cxnSp>
        <p:nvCxnSpPr>
          <p:cNvPr id="1062" name="Google Shape;1062;p43"/>
          <p:cNvCxnSpPr/>
          <p:nvPr/>
        </p:nvCxnSpPr>
        <p:spPr>
          <a:xfrm>
            <a:off x="498270" y="2570455"/>
            <a:ext cx="401400" cy="0"/>
          </a:xfrm>
          <a:prstGeom prst="straightConnector1">
            <a:avLst/>
          </a:prstGeom>
          <a:noFill/>
          <a:ln cap="flat" cmpd="sng" w="19050">
            <a:solidFill>
              <a:srgbClr val="0097A7"/>
            </a:solidFill>
            <a:prstDash val="solid"/>
            <a:round/>
            <a:headEnd len="med" w="med" type="none"/>
            <a:tailEnd len="med" w="med" type="none"/>
          </a:ln>
        </p:spPr>
      </p:cxnSp>
      <p:cxnSp>
        <p:nvCxnSpPr>
          <p:cNvPr id="1063" name="Google Shape;1063;p43"/>
          <p:cNvCxnSpPr/>
          <p:nvPr/>
        </p:nvCxnSpPr>
        <p:spPr>
          <a:xfrm rot="10800000">
            <a:off x="1037038" y="2224680"/>
            <a:ext cx="0" cy="349500"/>
          </a:xfrm>
          <a:prstGeom prst="straightConnector1">
            <a:avLst/>
          </a:prstGeom>
          <a:noFill/>
          <a:ln cap="flat" cmpd="sng" w="19050">
            <a:solidFill>
              <a:schemeClr val="accent5"/>
            </a:solidFill>
            <a:prstDash val="solid"/>
            <a:round/>
            <a:headEnd len="med" w="med" type="none"/>
            <a:tailEnd len="med" w="med" type="none"/>
          </a:ln>
        </p:spPr>
      </p:cxnSp>
      <p:cxnSp>
        <p:nvCxnSpPr>
          <p:cNvPr id="1064" name="Google Shape;1064;p43"/>
          <p:cNvCxnSpPr/>
          <p:nvPr/>
        </p:nvCxnSpPr>
        <p:spPr>
          <a:xfrm>
            <a:off x="1026525" y="2235425"/>
            <a:ext cx="759900" cy="0"/>
          </a:xfrm>
          <a:prstGeom prst="straightConnector1">
            <a:avLst/>
          </a:prstGeom>
          <a:noFill/>
          <a:ln cap="flat" cmpd="sng" w="19050">
            <a:solidFill>
              <a:srgbClr val="0097A7"/>
            </a:solidFill>
            <a:prstDash val="solid"/>
            <a:round/>
            <a:headEnd len="med" w="med" type="none"/>
            <a:tailEnd len="med" w="med" type="none"/>
          </a:ln>
        </p:spPr>
      </p:cxnSp>
      <p:cxnSp>
        <p:nvCxnSpPr>
          <p:cNvPr id="1065" name="Google Shape;1065;p43"/>
          <p:cNvCxnSpPr/>
          <p:nvPr/>
        </p:nvCxnSpPr>
        <p:spPr>
          <a:xfrm>
            <a:off x="1776584" y="2224679"/>
            <a:ext cx="0" cy="345600"/>
          </a:xfrm>
          <a:prstGeom prst="straightConnector1">
            <a:avLst/>
          </a:prstGeom>
          <a:noFill/>
          <a:ln cap="flat" cmpd="sng" w="19050">
            <a:solidFill>
              <a:srgbClr val="0097A7"/>
            </a:solidFill>
            <a:prstDash val="solid"/>
            <a:round/>
            <a:headEnd len="med" w="med" type="none"/>
            <a:tailEnd len="med" w="med" type="none"/>
          </a:ln>
        </p:spPr>
      </p:cxnSp>
      <p:cxnSp>
        <p:nvCxnSpPr>
          <p:cNvPr id="1066" name="Google Shape;1066;p43"/>
          <p:cNvCxnSpPr/>
          <p:nvPr/>
        </p:nvCxnSpPr>
        <p:spPr>
          <a:xfrm flipH="1" rot="10800000">
            <a:off x="2431334" y="2566855"/>
            <a:ext cx="646800" cy="3600"/>
          </a:xfrm>
          <a:prstGeom prst="straightConnector1">
            <a:avLst/>
          </a:prstGeom>
          <a:noFill/>
          <a:ln cap="flat" cmpd="sng" w="19050">
            <a:solidFill>
              <a:srgbClr val="0097A7"/>
            </a:solidFill>
            <a:prstDash val="solid"/>
            <a:round/>
            <a:headEnd len="med" w="med" type="none"/>
            <a:tailEnd len="med" w="med" type="none"/>
          </a:ln>
        </p:spPr>
      </p:cxnSp>
      <p:sp>
        <p:nvSpPr>
          <p:cNvPr id="1067" name="Google Shape;1067;p43"/>
          <p:cNvSpPr/>
          <p:nvPr/>
        </p:nvSpPr>
        <p:spPr>
          <a:xfrm>
            <a:off x="909567" y="2546297"/>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68" name="Google Shape;1068;p43"/>
          <p:cNvSpPr/>
          <p:nvPr/>
        </p:nvSpPr>
        <p:spPr>
          <a:xfrm>
            <a:off x="1141816" y="2544426"/>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69" name="Google Shape;1069;p43"/>
          <p:cNvSpPr/>
          <p:nvPr/>
        </p:nvSpPr>
        <p:spPr>
          <a:xfrm>
            <a:off x="1380696" y="2544472"/>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70" name="Google Shape;1070;p43"/>
          <p:cNvSpPr/>
          <p:nvPr/>
        </p:nvSpPr>
        <p:spPr>
          <a:xfrm>
            <a:off x="1622892" y="2544472"/>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71" name="Google Shape;1071;p43"/>
          <p:cNvSpPr/>
          <p:nvPr/>
        </p:nvSpPr>
        <p:spPr>
          <a:xfrm>
            <a:off x="1865084" y="2544472"/>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72" name="Google Shape;1072;p43"/>
          <p:cNvSpPr/>
          <p:nvPr/>
        </p:nvSpPr>
        <p:spPr>
          <a:xfrm>
            <a:off x="2110595" y="2544472"/>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73" name="Google Shape;1073;p43"/>
          <p:cNvSpPr/>
          <p:nvPr/>
        </p:nvSpPr>
        <p:spPr>
          <a:xfrm>
            <a:off x="2356107" y="2544426"/>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74" name="Google Shape;1074;p43"/>
          <p:cNvSpPr/>
          <p:nvPr/>
        </p:nvSpPr>
        <p:spPr>
          <a:xfrm>
            <a:off x="2601618" y="2546297"/>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075" name="Google Shape;1075;p43"/>
          <p:cNvCxnSpPr>
            <a:stCxn id="1067" idx="4"/>
          </p:cNvCxnSpPr>
          <p:nvPr/>
        </p:nvCxnSpPr>
        <p:spPr>
          <a:xfrm flipH="1">
            <a:off x="933117" y="2594597"/>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076" name="Google Shape;1076;p43"/>
          <p:cNvCxnSpPr/>
          <p:nvPr/>
        </p:nvCxnSpPr>
        <p:spPr>
          <a:xfrm flipH="1">
            <a:off x="1168965" y="2594614"/>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077" name="Google Shape;1077;p43"/>
          <p:cNvCxnSpPr/>
          <p:nvPr/>
        </p:nvCxnSpPr>
        <p:spPr>
          <a:xfrm flipH="1">
            <a:off x="1406186" y="2594614"/>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078" name="Google Shape;1078;p43"/>
          <p:cNvCxnSpPr/>
          <p:nvPr/>
        </p:nvCxnSpPr>
        <p:spPr>
          <a:xfrm flipH="1">
            <a:off x="1646721" y="2594614"/>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079" name="Google Shape;1079;p43"/>
          <p:cNvCxnSpPr/>
          <p:nvPr/>
        </p:nvCxnSpPr>
        <p:spPr>
          <a:xfrm flipH="1">
            <a:off x="1890573" y="2594614"/>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080" name="Google Shape;1080;p43"/>
          <p:cNvCxnSpPr/>
          <p:nvPr/>
        </p:nvCxnSpPr>
        <p:spPr>
          <a:xfrm flipH="1">
            <a:off x="2134424" y="2594614"/>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081" name="Google Shape;1081;p43"/>
          <p:cNvCxnSpPr/>
          <p:nvPr/>
        </p:nvCxnSpPr>
        <p:spPr>
          <a:xfrm flipH="1">
            <a:off x="2379936" y="2594614"/>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082" name="Google Shape;1082;p43"/>
          <p:cNvCxnSpPr/>
          <p:nvPr/>
        </p:nvCxnSpPr>
        <p:spPr>
          <a:xfrm flipH="1">
            <a:off x="2625447" y="2594614"/>
            <a:ext cx="600" cy="117000"/>
          </a:xfrm>
          <a:prstGeom prst="straightConnector1">
            <a:avLst/>
          </a:prstGeom>
          <a:noFill/>
          <a:ln cap="flat" cmpd="sng" w="9525">
            <a:solidFill>
              <a:srgbClr val="1800D7"/>
            </a:solidFill>
            <a:prstDash val="solid"/>
            <a:round/>
            <a:headEnd len="med" w="med" type="none"/>
            <a:tailEnd len="med" w="med" type="triangle"/>
          </a:ln>
        </p:spPr>
      </p:cxnSp>
      <p:sp>
        <p:nvSpPr>
          <p:cNvPr id="1083" name="Google Shape;1083;p43"/>
          <p:cNvSpPr txBox="1"/>
          <p:nvPr/>
        </p:nvSpPr>
        <p:spPr>
          <a:xfrm>
            <a:off x="804708" y="2679145"/>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t>0</a:t>
            </a:r>
            <a:endParaRPr sz="700"/>
          </a:p>
        </p:txBody>
      </p:sp>
      <p:sp>
        <p:nvSpPr>
          <p:cNvPr id="1084" name="Google Shape;1084;p43"/>
          <p:cNvSpPr txBox="1"/>
          <p:nvPr/>
        </p:nvSpPr>
        <p:spPr>
          <a:xfrm>
            <a:off x="1040410" y="2679145"/>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t>1</a:t>
            </a:r>
            <a:endParaRPr sz="700"/>
          </a:p>
        </p:txBody>
      </p:sp>
      <p:sp>
        <p:nvSpPr>
          <p:cNvPr id="1085" name="Google Shape;1085;p43"/>
          <p:cNvSpPr txBox="1"/>
          <p:nvPr/>
        </p:nvSpPr>
        <p:spPr>
          <a:xfrm>
            <a:off x="1276113" y="2679145"/>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t>1</a:t>
            </a:r>
            <a:endParaRPr sz="700"/>
          </a:p>
        </p:txBody>
      </p:sp>
      <p:sp>
        <p:nvSpPr>
          <p:cNvPr id="1086" name="Google Shape;1086;p43"/>
          <p:cNvSpPr txBox="1"/>
          <p:nvPr/>
        </p:nvSpPr>
        <p:spPr>
          <a:xfrm>
            <a:off x="1526453" y="2679145"/>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t>1</a:t>
            </a:r>
            <a:endParaRPr sz="700"/>
          </a:p>
        </p:txBody>
      </p:sp>
      <p:sp>
        <p:nvSpPr>
          <p:cNvPr id="1087" name="Google Shape;1087;p43"/>
          <p:cNvSpPr txBox="1"/>
          <p:nvPr/>
        </p:nvSpPr>
        <p:spPr>
          <a:xfrm>
            <a:off x="1762155" y="2679145"/>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t>0</a:t>
            </a:r>
            <a:endParaRPr sz="700"/>
          </a:p>
        </p:txBody>
      </p:sp>
      <p:sp>
        <p:nvSpPr>
          <p:cNvPr id="1088" name="Google Shape;1088;p43"/>
          <p:cNvSpPr txBox="1"/>
          <p:nvPr/>
        </p:nvSpPr>
        <p:spPr>
          <a:xfrm>
            <a:off x="1997858" y="2679145"/>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t>0</a:t>
            </a:r>
            <a:endParaRPr sz="700"/>
          </a:p>
        </p:txBody>
      </p:sp>
      <p:sp>
        <p:nvSpPr>
          <p:cNvPr id="1089" name="Google Shape;1089;p43"/>
          <p:cNvSpPr txBox="1"/>
          <p:nvPr/>
        </p:nvSpPr>
        <p:spPr>
          <a:xfrm>
            <a:off x="2248194" y="2679145"/>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t>0</a:t>
            </a:r>
            <a:endParaRPr sz="700"/>
          </a:p>
        </p:txBody>
      </p:sp>
      <p:sp>
        <p:nvSpPr>
          <p:cNvPr id="1090" name="Google Shape;1090;p43"/>
          <p:cNvSpPr txBox="1"/>
          <p:nvPr/>
        </p:nvSpPr>
        <p:spPr>
          <a:xfrm>
            <a:off x="2498530" y="2679145"/>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t>0</a:t>
            </a:r>
            <a:endParaRPr sz="700"/>
          </a:p>
        </p:txBody>
      </p:sp>
      <p:sp>
        <p:nvSpPr>
          <p:cNvPr id="1091" name="Google Shape;1091;p43"/>
          <p:cNvSpPr txBox="1"/>
          <p:nvPr/>
        </p:nvSpPr>
        <p:spPr>
          <a:xfrm>
            <a:off x="1387850" y="2979500"/>
            <a:ext cx="1590900" cy="72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 etc.</a:t>
            </a:r>
            <a:endParaRPr/>
          </a:p>
        </p:txBody>
      </p:sp>
      <p:sp>
        <p:nvSpPr>
          <p:cNvPr id="1092" name="Google Shape;1092;p43"/>
          <p:cNvSpPr/>
          <p:nvPr/>
        </p:nvSpPr>
        <p:spPr>
          <a:xfrm>
            <a:off x="804563" y="373438"/>
            <a:ext cx="246600" cy="40533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93" name="Google Shape;1093;p43"/>
          <p:cNvSpPr txBox="1"/>
          <p:nvPr/>
        </p:nvSpPr>
        <p:spPr>
          <a:xfrm>
            <a:off x="478675" y="4353475"/>
            <a:ext cx="759900" cy="3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100…</a:t>
            </a:r>
            <a:endParaRPr/>
          </a:p>
        </p:txBody>
      </p:sp>
      <p:sp>
        <p:nvSpPr>
          <p:cNvPr id="1094" name="Google Shape;1094;p43"/>
          <p:cNvSpPr/>
          <p:nvPr/>
        </p:nvSpPr>
        <p:spPr>
          <a:xfrm>
            <a:off x="1076413" y="373438"/>
            <a:ext cx="246600" cy="40533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95" name="Google Shape;1095;p43"/>
          <p:cNvSpPr txBox="1"/>
          <p:nvPr/>
        </p:nvSpPr>
        <p:spPr>
          <a:xfrm>
            <a:off x="948225" y="4517375"/>
            <a:ext cx="759900" cy="3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101…</a:t>
            </a:r>
            <a:endParaRPr/>
          </a:p>
        </p:txBody>
      </p:sp>
      <p:sp>
        <p:nvSpPr>
          <p:cNvPr id="1096" name="Google Shape;1096;p43"/>
          <p:cNvSpPr txBox="1"/>
          <p:nvPr/>
        </p:nvSpPr>
        <p:spPr>
          <a:xfrm>
            <a:off x="3838250" y="496075"/>
            <a:ext cx="4904400" cy="45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Roboto"/>
                <a:ea typeface="Roboto"/>
                <a:cs typeface="Roboto"/>
                <a:sym typeface="Roboto"/>
              </a:rPr>
              <a:t>Each event gives an output of 8 32-bit integers</a:t>
            </a:r>
            <a:endParaRPr sz="1800">
              <a:latin typeface="Roboto"/>
              <a:ea typeface="Roboto"/>
              <a:cs typeface="Roboto"/>
              <a:sym typeface="Roboto"/>
            </a:endParaRPr>
          </a:p>
        </p:txBody>
      </p:sp>
      <p:sp>
        <p:nvSpPr>
          <p:cNvPr id="1097" name="Google Shape;1097;p43"/>
          <p:cNvSpPr txBox="1"/>
          <p:nvPr/>
        </p:nvSpPr>
        <p:spPr>
          <a:xfrm>
            <a:off x="4889275" y="1654625"/>
            <a:ext cx="4368600" cy="191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10000010000000000000000000000000</a:t>
            </a:r>
            <a:endParaRPr/>
          </a:p>
          <a:p>
            <a:pPr indent="0" lvl="0" marL="0" rtl="0" algn="l">
              <a:spcBef>
                <a:spcPts val="0"/>
              </a:spcBef>
              <a:spcAft>
                <a:spcPts val="0"/>
              </a:spcAft>
              <a:buNone/>
            </a:pPr>
            <a:r>
              <a:rPr lang="en">
                <a:solidFill>
                  <a:schemeClr val="dk1"/>
                </a:solidFill>
              </a:rPr>
              <a:t>10100010000000000000000000000000</a:t>
            </a:r>
            <a:endParaRPr>
              <a:solidFill>
                <a:schemeClr val="dk1"/>
              </a:solidFill>
            </a:endParaRPr>
          </a:p>
          <a:p>
            <a:pPr indent="0" lvl="0" marL="0" rtl="0" algn="l">
              <a:spcBef>
                <a:spcPts val="0"/>
              </a:spcBef>
              <a:spcAft>
                <a:spcPts val="0"/>
              </a:spcAft>
              <a:buNone/>
            </a:pPr>
            <a:r>
              <a:rPr lang="en">
                <a:solidFill>
                  <a:schemeClr val="dk1"/>
                </a:solidFill>
              </a:rPr>
              <a:t>10100110000000000000000000000000</a:t>
            </a:r>
            <a:endParaRPr>
              <a:solidFill>
                <a:schemeClr val="dk1"/>
              </a:solidFill>
            </a:endParaRPr>
          </a:p>
          <a:p>
            <a:pPr indent="0" lvl="0" marL="0" rtl="0" algn="l">
              <a:spcBef>
                <a:spcPts val="0"/>
              </a:spcBef>
              <a:spcAft>
                <a:spcPts val="0"/>
              </a:spcAft>
              <a:buNone/>
            </a:pPr>
            <a:r>
              <a:rPr lang="en">
                <a:solidFill>
                  <a:schemeClr val="dk1"/>
                </a:solidFill>
              </a:rPr>
              <a:t>11100110000000000000000000000000</a:t>
            </a:r>
            <a:endParaRPr>
              <a:solidFill>
                <a:schemeClr val="dk1"/>
              </a:solidFill>
            </a:endParaRPr>
          </a:p>
          <a:p>
            <a:pPr indent="0" lvl="0" marL="0" rtl="0" algn="l">
              <a:spcBef>
                <a:spcPts val="0"/>
              </a:spcBef>
              <a:spcAft>
                <a:spcPts val="0"/>
              </a:spcAft>
              <a:buNone/>
            </a:pPr>
            <a:r>
              <a:rPr lang="en">
                <a:solidFill>
                  <a:schemeClr val="dk1"/>
                </a:solidFill>
              </a:rPr>
              <a:t>11000110000000000000000000000000</a:t>
            </a:r>
            <a:endParaRPr>
              <a:solidFill>
                <a:schemeClr val="dk1"/>
              </a:solidFill>
            </a:endParaRPr>
          </a:p>
          <a:p>
            <a:pPr indent="0" lvl="0" marL="0" rtl="0" algn="l">
              <a:spcBef>
                <a:spcPts val="0"/>
              </a:spcBef>
              <a:spcAft>
                <a:spcPts val="0"/>
              </a:spcAft>
              <a:buNone/>
            </a:pPr>
            <a:r>
              <a:rPr lang="en">
                <a:solidFill>
                  <a:schemeClr val="dk1"/>
                </a:solidFill>
              </a:rPr>
              <a:t>00000110000000000000000000000000</a:t>
            </a:r>
            <a:endParaRPr>
              <a:solidFill>
                <a:schemeClr val="dk1"/>
              </a:solidFill>
            </a:endParaRPr>
          </a:p>
          <a:p>
            <a:pPr indent="0" lvl="0" marL="0" rtl="0" algn="l">
              <a:spcBef>
                <a:spcPts val="0"/>
              </a:spcBef>
              <a:spcAft>
                <a:spcPts val="0"/>
              </a:spcAft>
              <a:buNone/>
            </a:pPr>
            <a:r>
              <a:rPr lang="en">
                <a:solidFill>
                  <a:schemeClr val="dk1"/>
                </a:solidFill>
              </a:rPr>
              <a:t>00000100000000000000000000000000</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00000000000000000000000000000000</a:t>
            </a:r>
            <a:endParaRPr>
              <a:solidFill>
                <a:schemeClr val="dk1"/>
              </a:solidFill>
            </a:endParaRPr>
          </a:p>
        </p:txBody>
      </p:sp>
      <p:sp>
        <p:nvSpPr>
          <p:cNvPr id="1098" name="Google Shape;1098;p43"/>
          <p:cNvSpPr txBox="1"/>
          <p:nvPr/>
        </p:nvSpPr>
        <p:spPr>
          <a:xfrm>
            <a:off x="4792300" y="1230350"/>
            <a:ext cx="1226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Pin 1</a:t>
            </a:r>
            <a:endParaRPr/>
          </a:p>
        </p:txBody>
      </p:sp>
      <p:sp>
        <p:nvSpPr>
          <p:cNvPr id="1099" name="Google Shape;1099;p43"/>
          <p:cNvSpPr txBox="1"/>
          <p:nvPr/>
        </p:nvSpPr>
        <p:spPr>
          <a:xfrm>
            <a:off x="3474975" y="1683725"/>
            <a:ext cx="15405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Measurement 1</a:t>
            </a:r>
            <a:endParaRPr/>
          </a:p>
        </p:txBody>
      </p:sp>
      <p:cxnSp>
        <p:nvCxnSpPr>
          <p:cNvPr id="1100" name="Google Shape;1100;p43"/>
          <p:cNvCxnSpPr/>
          <p:nvPr/>
        </p:nvCxnSpPr>
        <p:spPr>
          <a:xfrm>
            <a:off x="5015475" y="1527450"/>
            <a:ext cx="0" cy="182400"/>
          </a:xfrm>
          <a:prstGeom prst="straightConnector1">
            <a:avLst/>
          </a:prstGeom>
          <a:noFill/>
          <a:ln cap="flat" cmpd="sng" w="9525">
            <a:solidFill>
              <a:schemeClr val="dk2"/>
            </a:solidFill>
            <a:prstDash val="solid"/>
            <a:round/>
            <a:headEnd len="med" w="med" type="none"/>
            <a:tailEnd len="med" w="med" type="triangle"/>
          </a:ln>
        </p:spPr>
      </p:cxnSp>
      <p:sp>
        <p:nvSpPr>
          <p:cNvPr id="1101" name="Google Shape;1101;p43"/>
          <p:cNvSpPr txBox="1"/>
          <p:nvPr/>
        </p:nvSpPr>
        <p:spPr>
          <a:xfrm>
            <a:off x="34200" y="618075"/>
            <a:ext cx="6498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t>Pin 1</a:t>
            </a:r>
            <a:endParaRPr sz="900"/>
          </a:p>
        </p:txBody>
      </p:sp>
      <p:sp>
        <p:nvSpPr>
          <p:cNvPr id="1102" name="Google Shape;1102;p43"/>
          <p:cNvSpPr txBox="1"/>
          <p:nvPr/>
        </p:nvSpPr>
        <p:spPr>
          <a:xfrm>
            <a:off x="40925" y="1355075"/>
            <a:ext cx="6498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t>Pin 2</a:t>
            </a:r>
            <a:endParaRPr sz="900"/>
          </a:p>
        </p:txBody>
      </p:sp>
      <p:sp>
        <p:nvSpPr>
          <p:cNvPr id="1103" name="Google Shape;1103;p43"/>
          <p:cNvSpPr txBox="1"/>
          <p:nvPr/>
        </p:nvSpPr>
        <p:spPr>
          <a:xfrm>
            <a:off x="34200" y="2150988"/>
            <a:ext cx="6498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t>Pin 3</a:t>
            </a:r>
            <a:endParaRPr sz="900"/>
          </a:p>
        </p:txBody>
      </p:sp>
      <p:cxnSp>
        <p:nvCxnSpPr>
          <p:cNvPr id="1104" name="Google Shape;1104;p43"/>
          <p:cNvCxnSpPr/>
          <p:nvPr/>
        </p:nvCxnSpPr>
        <p:spPr>
          <a:xfrm rot="10800000">
            <a:off x="4883500" y="1788750"/>
            <a:ext cx="0" cy="1824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8" name="Shape 1108"/>
        <p:cNvGrpSpPr/>
        <p:nvPr/>
      </p:nvGrpSpPr>
      <p:grpSpPr>
        <a:xfrm>
          <a:off x="0" y="0"/>
          <a:ext cx="0" cy="0"/>
          <a:chOff x="0" y="0"/>
          <a:chExt cx="0" cy="0"/>
        </a:xfrm>
      </p:grpSpPr>
      <p:pic>
        <p:nvPicPr>
          <p:cNvPr id="1109" name="Google Shape;1109;p44"/>
          <p:cNvPicPr preferRelativeResize="0"/>
          <p:nvPr/>
        </p:nvPicPr>
        <p:blipFill>
          <a:blip r:embed="rId3">
            <a:alphaModFix/>
          </a:blip>
          <a:stretch>
            <a:fillRect/>
          </a:stretch>
        </p:blipFill>
        <p:spPr>
          <a:xfrm>
            <a:off x="311700" y="384250"/>
            <a:ext cx="6272050" cy="4459324"/>
          </a:xfrm>
          <a:prstGeom prst="rect">
            <a:avLst/>
          </a:prstGeom>
          <a:noFill/>
          <a:ln>
            <a:noFill/>
          </a:ln>
        </p:spPr>
      </p:pic>
      <p:sp>
        <p:nvSpPr>
          <p:cNvPr id="1110" name="Google Shape;1110;p44"/>
          <p:cNvSpPr/>
          <p:nvPr/>
        </p:nvSpPr>
        <p:spPr>
          <a:xfrm>
            <a:off x="4319750" y="805225"/>
            <a:ext cx="4044900" cy="38580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11" name="Google Shape;1111;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12" name="Google Shape;1112;p44"/>
          <p:cNvSpPr/>
          <p:nvPr/>
        </p:nvSpPr>
        <p:spPr>
          <a:xfrm>
            <a:off x="311700" y="577575"/>
            <a:ext cx="3242700" cy="8409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113" name="Google Shape;1113;p44"/>
          <p:cNvCxnSpPr/>
          <p:nvPr/>
        </p:nvCxnSpPr>
        <p:spPr>
          <a:xfrm>
            <a:off x="5207161" y="1047233"/>
            <a:ext cx="0" cy="572400"/>
          </a:xfrm>
          <a:prstGeom prst="straightConnector1">
            <a:avLst/>
          </a:prstGeom>
          <a:noFill/>
          <a:ln cap="flat" cmpd="sng" w="9525">
            <a:solidFill>
              <a:schemeClr val="dk2"/>
            </a:solidFill>
            <a:prstDash val="solid"/>
            <a:round/>
            <a:headEnd len="med" w="med" type="stealth"/>
            <a:tailEnd len="med" w="med" type="none"/>
          </a:ln>
        </p:spPr>
      </p:cxnSp>
      <p:cxnSp>
        <p:nvCxnSpPr>
          <p:cNvPr id="1114" name="Google Shape;1114;p44"/>
          <p:cNvCxnSpPr/>
          <p:nvPr/>
        </p:nvCxnSpPr>
        <p:spPr>
          <a:xfrm flipH="1" rot="10800000">
            <a:off x="5207161" y="1616176"/>
            <a:ext cx="2648100" cy="3600"/>
          </a:xfrm>
          <a:prstGeom prst="straightConnector1">
            <a:avLst/>
          </a:prstGeom>
          <a:noFill/>
          <a:ln cap="flat" cmpd="sng" w="9525">
            <a:solidFill>
              <a:schemeClr val="dk2"/>
            </a:solidFill>
            <a:prstDash val="solid"/>
            <a:round/>
            <a:headEnd len="med" w="med" type="none"/>
            <a:tailEnd len="med" w="med" type="stealth"/>
          </a:ln>
        </p:spPr>
      </p:cxnSp>
      <p:cxnSp>
        <p:nvCxnSpPr>
          <p:cNvPr id="1115" name="Google Shape;1115;p44"/>
          <p:cNvCxnSpPr/>
          <p:nvPr/>
        </p:nvCxnSpPr>
        <p:spPr>
          <a:xfrm>
            <a:off x="5212045" y="1619730"/>
            <a:ext cx="401400" cy="0"/>
          </a:xfrm>
          <a:prstGeom prst="straightConnector1">
            <a:avLst/>
          </a:prstGeom>
          <a:noFill/>
          <a:ln cap="flat" cmpd="sng" w="19050">
            <a:solidFill>
              <a:srgbClr val="0097A7"/>
            </a:solidFill>
            <a:prstDash val="solid"/>
            <a:round/>
            <a:headEnd len="med" w="med" type="none"/>
            <a:tailEnd len="med" w="med" type="none"/>
          </a:ln>
        </p:spPr>
      </p:cxnSp>
      <p:cxnSp>
        <p:nvCxnSpPr>
          <p:cNvPr id="1116" name="Google Shape;1116;p44"/>
          <p:cNvCxnSpPr/>
          <p:nvPr/>
        </p:nvCxnSpPr>
        <p:spPr>
          <a:xfrm rot="10800000">
            <a:off x="5966913" y="1270280"/>
            <a:ext cx="0" cy="349500"/>
          </a:xfrm>
          <a:prstGeom prst="straightConnector1">
            <a:avLst/>
          </a:prstGeom>
          <a:noFill/>
          <a:ln cap="flat" cmpd="sng" w="19050">
            <a:solidFill>
              <a:schemeClr val="accent5"/>
            </a:solidFill>
            <a:prstDash val="solid"/>
            <a:round/>
            <a:headEnd len="med" w="med" type="none"/>
            <a:tailEnd len="med" w="med" type="none"/>
          </a:ln>
        </p:spPr>
      </p:cxnSp>
      <p:cxnSp>
        <p:nvCxnSpPr>
          <p:cNvPr id="1117" name="Google Shape;1117;p44"/>
          <p:cNvCxnSpPr/>
          <p:nvPr/>
        </p:nvCxnSpPr>
        <p:spPr>
          <a:xfrm>
            <a:off x="5966913" y="1270308"/>
            <a:ext cx="1501200" cy="0"/>
          </a:xfrm>
          <a:prstGeom prst="straightConnector1">
            <a:avLst/>
          </a:prstGeom>
          <a:noFill/>
          <a:ln cap="flat" cmpd="sng" w="19050">
            <a:solidFill>
              <a:srgbClr val="0097A7"/>
            </a:solidFill>
            <a:prstDash val="solid"/>
            <a:round/>
            <a:headEnd len="med" w="med" type="none"/>
            <a:tailEnd len="med" w="med" type="none"/>
          </a:ln>
        </p:spPr>
      </p:cxnSp>
      <p:cxnSp>
        <p:nvCxnSpPr>
          <p:cNvPr id="1118" name="Google Shape;1118;p44"/>
          <p:cNvCxnSpPr/>
          <p:nvPr/>
        </p:nvCxnSpPr>
        <p:spPr>
          <a:xfrm>
            <a:off x="7468497" y="1274179"/>
            <a:ext cx="0" cy="345600"/>
          </a:xfrm>
          <a:prstGeom prst="straightConnector1">
            <a:avLst/>
          </a:prstGeom>
          <a:noFill/>
          <a:ln cap="flat" cmpd="sng" w="19050">
            <a:solidFill>
              <a:srgbClr val="0097A7"/>
            </a:solidFill>
            <a:prstDash val="solid"/>
            <a:round/>
            <a:headEnd len="med" w="med" type="none"/>
            <a:tailEnd len="med" w="med" type="none"/>
          </a:ln>
        </p:spPr>
      </p:cxnSp>
      <p:sp>
        <p:nvSpPr>
          <p:cNvPr id="1119" name="Google Shape;1119;p44"/>
          <p:cNvSpPr/>
          <p:nvPr/>
        </p:nvSpPr>
        <p:spPr>
          <a:xfrm>
            <a:off x="5623342" y="1595572"/>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20" name="Google Shape;1120;p44"/>
          <p:cNvSpPr/>
          <p:nvPr/>
        </p:nvSpPr>
        <p:spPr>
          <a:xfrm>
            <a:off x="5855591" y="1593701"/>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21" name="Google Shape;1121;p44"/>
          <p:cNvSpPr/>
          <p:nvPr/>
        </p:nvSpPr>
        <p:spPr>
          <a:xfrm>
            <a:off x="6094471" y="1593747"/>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22" name="Google Shape;1122;p44"/>
          <p:cNvSpPr/>
          <p:nvPr/>
        </p:nvSpPr>
        <p:spPr>
          <a:xfrm>
            <a:off x="6336667" y="1593747"/>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23" name="Google Shape;1123;p44"/>
          <p:cNvSpPr/>
          <p:nvPr/>
        </p:nvSpPr>
        <p:spPr>
          <a:xfrm>
            <a:off x="6578859" y="1593747"/>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24" name="Google Shape;1124;p44"/>
          <p:cNvSpPr/>
          <p:nvPr/>
        </p:nvSpPr>
        <p:spPr>
          <a:xfrm>
            <a:off x="6824370" y="1593747"/>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25" name="Google Shape;1125;p44"/>
          <p:cNvSpPr/>
          <p:nvPr/>
        </p:nvSpPr>
        <p:spPr>
          <a:xfrm>
            <a:off x="7069882" y="1593701"/>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26" name="Google Shape;1126;p44"/>
          <p:cNvSpPr/>
          <p:nvPr/>
        </p:nvSpPr>
        <p:spPr>
          <a:xfrm>
            <a:off x="7315393" y="1595572"/>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127" name="Google Shape;1127;p44"/>
          <p:cNvCxnSpPr>
            <a:stCxn id="1119" idx="4"/>
          </p:cNvCxnSpPr>
          <p:nvPr/>
        </p:nvCxnSpPr>
        <p:spPr>
          <a:xfrm flipH="1">
            <a:off x="5646892" y="1643872"/>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128" name="Google Shape;1128;p44"/>
          <p:cNvCxnSpPr/>
          <p:nvPr/>
        </p:nvCxnSpPr>
        <p:spPr>
          <a:xfrm flipH="1">
            <a:off x="5882740" y="1643889"/>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129" name="Google Shape;1129;p44"/>
          <p:cNvCxnSpPr/>
          <p:nvPr/>
        </p:nvCxnSpPr>
        <p:spPr>
          <a:xfrm flipH="1">
            <a:off x="6119961" y="1643889"/>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130" name="Google Shape;1130;p44"/>
          <p:cNvCxnSpPr/>
          <p:nvPr/>
        </p:nvCxnSpPr>
        <p:spPr>
          <a:xfrm flipH="1">
            <a:off x="6360496" y="1643889"/>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131" name="Google Shape;1131;p44"/>
          <p:cNvCxnSpPr/>
          <p:nvPr/>
        </p:nvCxnSpPr>
        <p:spPr>
          <a:xfrm flipH="1">
            <a:off x="6604348" y="1643889"/>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132" name="Google Shape;1132;p44"/>
          <p:cNvCxnSpPr/>
          <p:nvPr/>
        </p:nvCxnSpPr>
        <p:spPr>
          <a:xfrm flipH="1">
            <a:off x="6848199" y="1643889"/>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133" name="Google Shape;1133;p44"/>
          <p:cNvCxnSpPr/>
          <p:nvPr/>
        </p:nvCxnSpPr>
        <p:spPr>
          <a:xfrm flipH="1">
            <a:off x="7093711" y="1643889"/>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134" name="Google Shape;1134;p44"/>
          <p:cNvCxnSpPr/>
          <p:nvPr/>
        </p:nvCxnSpPr>
        <p:spPr>
          <a:xfrm flipH="1">
            <a:off x="7339222" y="1643889"/>
            <a:ext cx="600" cy="117000"/>
          </a:xfrm>
          <a:prstGeom prst="straightConnector1">
            <a:avLst/>
          </a:prstGeom>
          <a:noFill/>
          <a:ln cap="flat" cmpd="sng" w="9525">
            <a:solidFill>
              <a:srgbClr val="1800D7"/>
            </a:solidFill>
            <a:prstDash val="solid"/>
            <a:round/>
            <a:headEnd len="med" w="med" type="none"/>
            <a:tailEnd len="med" w="med" type="triangle"/>
          </a:ln>
        </p:spPr>
      </p:cxnSp>
      <p:sp>
        <p:nvSpPr>
          <p:cNvPr id="1135" name="Google Shape;1135;p44"/>
          <p:cNvSpPr txBox="1"/>
          <p:nvPr/>
        </p:nvSpPr>
        <p:spPr>
          <a:xfrm>
            <a:off x="5518483" y="1728420"/>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t>0</a:t>
            </a:r>
            <a:endParaRPr sz="700"/>
          </a:p>
          <a:p>
            <a:pPr indent="0" lvl="0" marL="0" rtl="0" algn="l">
              <a:spcBef>
                <a:spcPts val="0"/>
              </a:spcBef>
              <a:spcAft>
                <a:spcPts val="0"/>
              </a:spcAft>
              <a:buNone/>
            </a:pPr>
            <a:r>
              <a:t/>
            </a:r>
            <a:endParaRPr sz="700"/>
          </a:p>
        </p:txBody>
      </p:sp>
      <p:sp>
        <p:nvSpPr>
          <p:cNvPr id="1136" name="Google Shape;1136;p44"/>
          <p:cNvSpPr txBox="1"/>
          <p:nvPr/>
        </p:nvSpPr>
        <p:spPr>
          <a:xfrm>
            <a:off x="5754185" y="1728420"/>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t>0</a:t>
            </a:r>
            <a:endParaRPr sz="700"/>
          </a:p>
        </p:txBody>
      </p:sp>
      <p:sp>
        <p:nvSpPr>
          <p:cNvPr id="1137" name="Google Shape;1137;p44"/>
          <p:cNvSpPr txBox="1"/>
          <p:nvPr/>
        </p:nvSpPr>
        <p:spPr>
          <a:xfrm>
            <a:off x="5989888" y="1728420"/>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t>1</a:t>
            </a:r>
            <a:endParaRPr sz="700"/>
          </a:p>
        </p:txBody>
      </p:sp>
      <p:sp>
        <p:nvSpPr>
          <p:cNvPr id="1138" name="Google Shape;1138;p44"/>
          <p:cNvSpPr txBox="1"/>
          <p:nvPr/>
        </p:nvSpPr>
        <p:spPr>
          <a:xfrm>
            <a:off x="6240228" y="1728420"/>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t>1</a:t>
            </a:r>
            <a:endParaRPr sz="700"/>
          </a:p>
        </p:txBody>
      </p:sp>
      <p:sp>
        <p:nvSpPr>
          <p:cNvPr id="1139" name="Google Shape;1139;p44"/>
          <p:cNvSpPr txBox="1"/>
          <p:nvPr/>
        </p:nvSpPr>
        <p:spPr>
          <a:xfrm>
            <a:off x="6475930" y="1728420"/>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t>1</a:t>
            </a:r>
            <a:endParaRPr sz="700"/>
          </a:p>
        </p:txBody>
      </p:sp>
      <p:sp>
        <p:nvSpPr>
          <p:cNvPr id="1140" name="Google Shape;1140;p44"/>
          <p:cNvSpPr txBox="1"/>
          <p:nvPr/>
        </p:nvSpPr>
        <p:spPr>
          <a:xfrm>
            <a:off x="6711633" y="1728420"/>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t>1</a:t>
            </a:r>
            <a:endParaRPr sz="700"/>
          </a:p>
        </p:txBody>
      </p:sp>
      <p:sp>
        <p:nvSpPr>
          <p:cNvPr id="1141" name="Google Shape;1141;p44"/>
          <p:cNvSpPr txBox="1"/>
          <p:nvPr/>
        </p:nvSpPr>
        <p:spPr>
          <a:xfrm>
            <a:off x="6961969" y="1728420"/>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t>1</a:t>
            </a:r>
            <a:endParaRPr sz="700"/>
          </a:p>
        </p:txBody>
      </p:sp>
      <p:sp>
        <p:nvSpPr>
          <p:cNvPr id="1142" name="Google Shape;1142;p44"/>
          <p:cNvSpPr txBox="1"/>
          <p:nvPr/>
        </p:nvSpPr>
        <p:spPr>
          <a:xfrm>
            <a:off x="7212305" y="1728420"/>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t>1</a:t>
            </a:r>
            <a:endParaRPr sz="700"/>
          </a:p>
        </p:txBody>
      </p:sp>
      <p:cxnSp>
        <p:nvCxnSpPr>
          <p:cNvPr id="1143" name="Google Shape;1143;p44"/>
          <p:cNvCxnSpPr/>
          <p:nvPr/>
        </p:nvCxnSpPr>
        <p:spPr>
          <a:xfrm>
            <a:off x="5207159" y="1785013"/>
            <a:ext cx="0" cy="572400"/>
          </a:xfrm>
          <a:prstGeom prst="straightConnector1">
            <a:avLst/>
          </a:prstGeom>
          <a:noFill/>
          <a:ln cap="flat" cmpd="sng" w="9525">
            <a:solidFill>
              <a:schemeClr val="dk2"/>
            </a:solidFill>
            <a:prstDash val="solid"/>
            <a:round/>
            <a:headEnd len="med" w="med" type="stealth"/>
            <a:tailEnd len="med" w="med" type="none"/>
          </a:ln>
        </p:spPr>
      </p:cxnSp>
      <p:cxnSp>
        <p:nvCxnSpPr>
          <p:cNvPr id="1144" name="Google Shape;1144;p44"/>
          <p:cNvCxnSpPr/>
          <p:nvPr/>
        </p:nvCxnSpPr>
        <p:spPr>
          <a:xfrm flipH="1" rot="10800000">
            <a:off x="5207159" y="2353957"/>
            <a:ext cx="2648100" cy="3600"/>
          </a:xfrm>
          <a:prstGeom prst="straightConnector1">
            <a:avLst/>
          </a:prstGeom>
          <a:noFill/>
          <a:ln cap="flat" cmpd="sng" w="9525">
            <a:solidFill>
              <a:schemeClr val="dk2"/>
            </a:solidFill>
            <a:prstDash val="solid"/>
            <a:round/>
            <a:headEnd len="med" w="med" type="none"/>
            <a:tailEnd len="med" w="med" type="stealth"/>
          </a:ln>
        </p:spPr>
      </p:cxnSp>
      <p:cxnSp>
        <p:nvCxnSpPr>
          <p:cNvPr id="1145" name="Google Shape;1145;p44"/>
          <p:cNvCxnSpPr/>
          <p:nvPr/>
        </p:nvCxnSpPr>
        <p:spPr>
          <a:xfrm>
            <a:off x="5212043" y="2357511"/>
            <a:ext cx="401400" cy="0"/>
          </a:xfrm>
          <a:prstGeom prst="straightConnector1">
            <a:avLst/>
          </a:prstGeom>
          <a:noFill/>
          <a:ln cap="flat" cmpd="sng" w="19050">
            <a:solidFill>
              <a:srgbClr val="0097A7"/>
            </a:solidFill>
            <a:prstDash val="solid"/>
            <a:round/>
            <a:headEnd len="med" w="med" type="none"/>
            <a:tailEnd len="med" w="med" type="none"/>
          </a:ln>
        </p:spPr>
      </p:cxnSp>
      <p:cxnSp>
        <p:nvCxnSpPr>
          <p:cNvPr id="1146" name="Google Shape;1146;p44"/>
          <p:cNvCxnSpPr/>
          <p:nvPr/>
        </p:nvCxnSpPr>
        <p:spPr>
          <a:xfrm rot="10800000">
            <a:off x="5524855" y="1995348"/>
            <a:ext cx="0" cy="349500"/>
          </a:xfrm>
          <a:prstGeom prst="straightConnector1">
            <a:avLst/>
          </a:prstGeom>
          <a:noFill/>
          <a:ln cap="flat" cmpd="sng" w="19050">
            <a:solidFill>
              <a:schemeClr val="accent5"/>
            </a:solidFill>
            <a:prstDash val="solid"/>
            <a:round/>
            <a:headEnd len="med" w="med" type="none"/>
            <a:tailEnd len="med" w="med" type="none"/>
          </a:ln>
        </p:spPr>
      </p:cxnSp>
      <p:cxnSp>
        <p:nvCxnSpPr>
          <p:cNvPr id="1147" name="Google Shape;1147;p44"/>
          <p:cNvCxnSpPr/>
          <p:nvPr/>
        </p:nvCxnSpPr>
        <p:spPr>
          <a:xfrm>
            <a:off x="5524841" y="2001653"/>
            <a:ext cx="1953300" cy="0"/>
          </a:xfrm>
          <a:prstGeom prst="straightConnector1">
            <a:avLst/>
          </a:prstGeom>
          <a:noFill/>
          <a:ln cap="flat" cmpd="sng" w="19050">
            <a:solidFill>
              <a:srgbClr val="0097A7"/>
            </a:solidFill>
            <a:prstDash val="solid"/>
            <a:round/>
            <a:headEnd len="med" w="med" type="none"/>
            <a:tailEnd len="med" w="med" type="none"/>
          </a:ln>
        </p:spPr>
      </p:cxnSp>
      <p:cxnSp>
        <p:nvCxnSpPr>
          <p:cNvPr id="1148" name="Google Shape;1148;p44"/>
          <p:cNvCxnSpPr/>
          <p:nvPr/>
        </p:nvCxnSpPr>
        <p:spPr>
          <a:xfrm>
            <a:off x="7468504" y="2011951"/>
            <a:ext cx="0" cy="345600"/>
          </a:xfrm>
          <a:prstGeom prst="straightConnector1">
            <a:avLst/>
          </a:prstGeom>
          <a:noFill/>
          <a:ln cap="flat" cmpd="sng" w="19050">
            <a:solidFill>
              <a:srgbClr val="0097A7"/>
            </a:solidFill>
            <a:prstDash val="solid"/>
            <a:round/>
            <a:headEnd len="med" w="med" type="none"/>
            <a:tailEnd len="med" w="med" type="none"/>
          </a:ln>
        </p:spPr>
      </p:cxnSp>
      <p:cxnSp>
        <p:nvCxnSpPr>
          <p:cNvPr id="1149" name="Google Shape;1149;p44"/>
          <p:cNvCxnSpPr/>
          <p:nvPr/>
        </p:nvCxnSpPr>
        <p:spPr>
          <a:xfrm flipH="1" rot="10800000">
            <a:off x="7145107" y="2353911"/>
            <a:ext cx="646800" cy="3600"/>
          </a:xfrm>
          <a:prstGeom prst="straightConnector1">
            <a:avLst/>
          </a:prstGeom>
          <a:noFill/>
          <a:ln cap="flat" cmpd="sng" w="19050">
            <a:solidFill>
              <a:srgbClr val="0097A7"/>
            </a:solidFill>
            <a:prstDash val="solid"/>
            <a:round/>
            <a:headEnd len="med" w="med" type="none"/>
            <a:tailEnd len="med" w="med" type="none"/>
          </a:ln>
        </p:spPr>
      </p:cxnSp>
      <p:sp>
        <p:nvSpPr>
          <p:cNvPr id="1150" name="Google Shape;1150;p44"/>
          <p:cNvSpPr/>
          <p:nvPr/>
        </p:nvSpPr>
        <p:spPr>
          <a:xfrm>
            <a:off x="5623340" y="2333352"/>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51" name="Google Shape;1151;p44"/>
          <p:cNvSpPr/>
          <p:nvPr/>
        </p:nvSpPr>
        <p:spPr>
          <a:xfrm>
            <a:off x="5855589" y="2331481"/>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52" name="Google Shape;1152;p44"/>
          <p:cNvSpPr/>
          <p:nvPr/>
        </p:nvSpPr>
        <p:spPr>
          <a:xfrm>
            <a:off x="6094469" y="2331527"/>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53" name="Google Shape;1153;p44"/>
          <p:cNvSpPr/>
          <p:nvPr/>
        </p:nvSpPr>
        <p:spPr>
          <a:xfrm>
            <a:off x="6336665" y="2331527"/>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54" name="Google Shape;1154;p44"/>
          <p:cNvSpPr/>
          <p:nvPr/>
        </p:nvSpPr>
        <p:spPr>
          <a:xfrm>
            <a:off x="6578857" y="2331527"/>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55" name="Google Shape;1155;p44"/>
          <p:cNvSpPr/>
          <p:nvPr/>
        </p:nvSpPr>
        <p:spPr>
          <a:xfrm>
            <a:off x="6824368" y="2331527"/>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56" name="Google Shape;1156;p44"/>
          <p:cNvSpPr/>
          <p:nvPr/>
        </p:nvSpPr>
        <p:spPr>
          <a:xfrm>
            <a:off x="7069880" y="2331481"/>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57" name="Google Shape;1157;p44"/>
          <p:cNvSpPr/>
          <p:nvPr/>
        </p:nvSpPr>
        <p:spPr>
          <a:xfrm>
            <a:off x="7315391" y="2333352"/>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158" name="Google Shape;1158;p44"/>
          <p:cNvCxnSpPr>
            <a:stCxn id="1150" idx="4"/>
          </p:cNvCxnSpPr>
          <p:nvPr/>
        </p:nvCxnSpPr>
        <p:spPr>
          <a:xfrm flipH="1">
            <a:off x="5646890" y="2381652"/>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159" name="Google Shape;1159;p44"/>
          <p:cNvCxnSpPr/>
          <p:nvPr/>
        </p:nvCxnSpPr>
        <p:spPr>
          <a:xfrm flipH="1">
            <a:off x="5882738" y="2381669"/>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160" name="Google Shape;1160;p44"/>
          <p:cNvCxnSpPr/>
          <p:nvPr/>
        </p:nvCxnSpPr>
        <p:spPr>
          <a:xfrm flipH="1">
            <a:off x="6119959" y="2381669"/>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161" name="Google Shape;1161;p44"/>
          <p:cNvCxnSpPr/>
          <p:nvPr/>
        </p:nvCxnSpPr>
        <p:spPr>
          <a:xfrm flipH="1">
            <a:off x="6360495" y="2381669"/>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162" name="Google Shape;1162;p44"/>
          <p:cNvCxnSpPr/>
          <p:nvPr/>
        </p:nvCxnSpPr>
        <p:spPr>
          <a:xfrm flipH="1">
            <a:off x="6604346" y="2381669"/>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163" name="Google Shape;1163;p44"/>
          <p:cNvCxnSpPr/>
          <p:nvPr/>
        </p:nvCxnSpPr>
        <p:spPr>
          <a:xfrm flipH="1">
            <a:off x="6848197" y="2381669"/>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164" name="Google Shape;1164;p44"/>
          <p:cNvCxnSpPr/>
          <p:nvPr/>
        </p:nvCxnSpPr>
        <p:spPr>
          <a:xfrm flipH="1">
            <a:off x="7093709" y="2381669"/>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165" name="Google Shape;1165;p44"/>
          <p:cNvCxnSpPr/>
          <p:nvPr/>
        </p:nvCxnSpPr>
        <p:spPr>
          <a:xfrm flipH="1">
            <a:off x="7339221" y="2381669"/>
            <a:ext cx="600" cy="117000"/>
          </a:xfrm>
          <a:prstGeom prst="straightConnector1">
            <a:avLst/>
          </a:prstGeom>
          <a:noFill/>
          <a:ln cap="flat" cmpd="sng" w="9525">
            <a:solidFill>
              <a:srgbClr val="1800D7"/>
            </a:solidFill>
            <a:prstDash val="solid"/>
            <a:round/>
            <a:headEnd len="med" w="med" type="none"/>
            <a:tailEnd len="med" w="med" type="triangle"/>
          </a:ln>
        </p:spPr>
      </p:cxnSp>
      <p:sp>
        <p:nvSpPr>
          <p:cNvPr id="1166" name="Google Shape;1166;p44"/>
          <p:cNvSpPr txBox="1"/>
          <p:nvPr/>
        </p:nvSpPr>
        <p:spPr>
          <a:xfrm>
            <a:off x="5517294" y="2440738"/>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t>1</a:t>
            </a:r>
            <a:endParaRPr sz="900"/>
          </a:p>
        </p:txBody>
      </p:sp>
      <p:sp>
        <p:nvSpPr>
          <p:cNvPr id="1167" name="Google Shape;1167;p44"/>
          <p:cNvSpPr txBox="1"/>
          <p:nvPr/>
        </p:nvSpPr>
        <p:spPr>
          <a:xfrm>
            <a:off x="5752996" y="2440738"/>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t>1</a:t>
            </a:r>
            <a:endParaRPr sz="900"/>
          </a:p>
        </p:txBody>
      </p:sp>
      <p:sp>
        <p:nvSpPr>
          <p:cNvPr id="1168" name="Google Shape;1168;p44"/>
          <p:cNvSpPr txBox="1"/>
          <p:nvPr/>
        </p:nvSpPr>
        <p:spPr>
          <a:xfrm>
            <a:off x="5988698" y="2440738"/>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t>1</a:t>
            </a:r>
            <a:endParaRPr sz="900"/>
          </a:p>
        </p:txBody>
      </p:sp>
      <p:sp>
        <p:nvSpPr>
          <p:cNvPr id="1169" name="Google Shape;1169;p44"/>
          <p:cNvSpPr txBox="1"/>
          <p:nvPr/>
        </p:nvSpPr>
        <p:spPr>
          <a:xfrm>
            <a:off x="6239039" y="2440738"/>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t>1</a:t>
            </a:r>
            <a:endParaRPr sz="900"/>
          </a:p>
        </p:txBody>
      </p:sp>
      <p:sp>
        <p:nvSpPr>
          <p:cNvPr id="1170" name="Google Shape;1170;p44"/>
          <p:cNvSpPr txBox="1"/>
          <p:nvPr/>
        </p:nvSpPr>
        <p:spPr>
          <a:xfrm>
            <a:off x="6474741" y="2440738"/>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t>1</a:t>
            </a:r>
            <a:endParaRPr sz="900"/>
          </a:p>
        </p:txBody>
      </p:sp>
      <p:sp>
        <p:nvSpPr>
          <p:cNvPr id="1171" name="Google Shape;1171;p44"/>
          <p:cNvSpPr txBox="1"/>
          <p:nvPr/>
        </p:nvSpPr>
        <p:spPr>
          <a:xfrm>
            <a:off x="6710443" y="2440738"/>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t>1</a:t>
            </a:r>
            <a:endParaRPr sz="900"/>
          </a:p>
        </p:txBody>
      </p:sp>
      <p:sp>
        <p:nvSpPr>
          <p:cNvPr id="1172" name="Google Shape;1172;p44"/>
          <p:cNvSpPr txBox="1"/>
          <p:nvPr/>
        </p:nvSpPr>
        <p:spPr>
          <a:xfrm>
            <a:off x="6960779" y="2440738"/>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t>1</a:t>
            </a:r>
            <a:endParaRPr sz="900"/>
          </a:p>
        </p:txBody>
      </p:sp>
      <p:sp>
        <p:nvSpPr>
          <p:cNvPr id="1173" name="Google Shape;1173;p44"/>
          <p:cNvSpPr txBox="1"/>
          <p:nvPr/>
        </p:nvSpPr>
        <p:spPr>
          <a:xfrm>
            <a:off x="7211115" y="2440738"/>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t>1</a:t>
            </a:r>
            <a:endParaRPr sz="900"/>
          </a:p>
        </p:txBody>
      </p:sp>
      <p:cxnSp>
        <p:nvCxnSpPr>
          <p:cNvPr id="1174" name="Google Shape;1174;p44"/>
          <p:cNvCxnSpPr/>
          <p:nvPr/>
        </p:nvCxnSpPr>
        <p:spPr>
          <a:xfrm>
            <a:off x="5225486" y="2628033"/>
            <a:ext cx="0" cy="572400"/>
          </a:xfrm>
          <a:prstGeom prst="straightConnector1">
            <a:avLst/>
          </a:prstGeom>
          <a:noFill/>
          <a:ln cap="flat" cmpd="sng" w="9525">
            <a:solidFill>
              <a:schemeClr val="dk2"/>
            </a:solidFill>
            <a:prstDash val="solid"/>
            <a:round/>
            <a:headEnd len="med" w="med" type="stealth"/>
            <a:tailEnd len="med" w="med" type="none"/>
          </a:ln>
        </p:spPr>
      </p:cxnSp>
      <p:cxnSp>
        <p:nvCxnSpPr>
          <p:cNvPr id="1175" name="Google Shape;1175;p44"/>
          <p:cNvCxnSpPr/>
          <p:nvPr/>
        </p:nvCxnSpPr>
        <p:spPr>
          <a:xfrm flipH="1" rot="10800000">
            <a:off x="5225486" y="3196976"/>
            <a:ext cx="2648100" cy="3600"/>
          </a:xfrm>
          <a:prstGeom prst="straightConnector1">
            <a:avLst/>
          </a:prstGeom>
          <a:noFill/>
          <a:ln cap="flat" cmpd="sng" w="9525">
            <a:solidFill>
              <a:schemeClr val="dk2"/>
            </a:solidFill>
            <a:prstDash val="solid"/>
            <a:round/>
            <a:headEnd len="med" w="med" type="none"/>
            <a:tailEnd len="med" w="med" type="stealth"/>
          </a:ln>
        </p:spPr>
      </p:cxnSp>
      <p:cxnSp>
        <p:nvCxnSpPr>
          <p:cNvPr id="1176" name="Google Shape;1176;p44"/>
          <p:cNvCxnSpPr/>
          <p:nvPr/>
        </p:nvCxnSpPr>
        <p:spPr>
          <a:xfrm>
            <a:off x="5230370" y="3200530"/>
            <a:ext cx="727800" cy="0"/>
          </a:xfrm>
          <a:prstGeom prst="straightConnector1">
            <a:avLst/>
          </a:prstGeom>
          <a:noFill/>
          <a:ln cap="flat" cmpd="sng" w="19050">
            <a:solidFill>
              <a:srgbClr val="0097A7"/>
            </a:solidFill>
            <a:prstDash val="solid"/>
            <a:round/>
            <a:headEnd len="med" w="med" type="none"/>
            <a:tailEnd len="med" w="med" type="none"/>
          </a:ln>
        </p:spPr>
      </p:cxnSp>
      <p:cxnSp>
        <p:nvCxnSpPr>
          <p:cNvPr id="1177" name="Google Shape;1177;p44"/>
          <p:cNvCxnSpPr/>
          <p:nvPr/>
        </p:nvCxnSpPr>
        <p:spPr>
          <a:xfrm rot="10800000">
            <a:off x="5972113" y="2865505"/>
            <a:ext cx="0" cy="349500"/>
          </a:xfrm>
          <a:prstGeom prst="straightConnector1">
            <a:avLst/>
          </a:prstGeom>
          <a:noFill/>
          <a:ln cap="flat" cmpd="sng" w="19050">
            <a:solidFill>
              <a:schemeClr val="accent5"/>
            </a:solidFill>
            <a:prstDash val="solid"/>
            <a:round/>
            <a:headEnd len="med" w="med" type="none"/>
            <a:tailEnd len="med" w="med" type="none"/>
          </a:ln>
        </p:spPr>
      </p:cxnSp>
      <p:cxnSp>
        <p:nvCxnSpPr>
          <p:cNvPr id="1178" name="Google Shape;1178;p44"/>
          <p:cNvCxnSpPr/>
          <p:nvPr/>
        </p:nvCxnSpPr>
        <p:spPr>
          <a:xfrm>
            <a:off x="5972125" y="2875625"/>
            <a:ext cx="1556700" cy="0"/>
          </a:xfrm>
          <a:prstGeom prst="straightConnector1">
            <a:avLst/>
          </a:prstGeom>
          <a:noFill/>
          <a:ln cap="flat" cmpd="sng" w="19050">
            <a:solidFill>
              <a:srgbClr val="0097A7"/>
            </a:solidFill>
            <a:prstDash val="solid"/>
            <a:round/>
            <a:headEnd len="med" w="med" type="none"/>
            <a:tailEnd len="med" w="med" type="none"/>
          </a:ln>
        </p:spPr>
      </p:cxnSp>
      <p:cxnSp>
        <p:nvCxnSpPr>
          <p:cNvPr id="1179" name="Google Shape;1179;p44"/>
          <p:cNvCxnSpPr/>
          <p:nvPr/>
        </p:nvCxnSpPr>
        <p:spPr>
          <a:xfrm>
            <a:off x="7509084" y="2857366"/>
            <a:ext cx="0" cy="345600"/>
          </a:xfrm>
          <a:prstGeom prst="straightConnector1">
            <a:avLst/>
          </a:prstGeom>
          <a:noFill/>
          <a:ln cap="flat" cmpd="sng" w="19050">
            <a:solidFill>
              <a:srgbClr val="0097A7"/>
            </a:solidFill>
            <a:prstDash val="solid"/>
            <a:round/>
            <a:headEnd len="med" w="med" type="none"/>
            <a:tailEnd len="med" w="med" type="none"/>
          </a:ln>
        </p:spPr>
      </p:cxnSp>
      <p:cxnSp>
        <p:nvCxnSpPr>
          <p:cNvPr id="1180" name="Google Shape;1180;p44"/>
          <p:cNvCxnSpPr/>
          <p:nvPr/>
        </p:nvCxnSpPr>
        <p:spPr>
          <a:xfrm flipH="1" rot="10800000">
            <a:off x="7163434" y="3196930"/>
            <a:ext cx="646800" cy="3600"/>
          </a:xfrm>
          <a:prstGeom prst="straightConnector1">
            <a:avLst/>
          </a:prstGeom>
          <a:noFill/>
          <a:ln cap="flat" cmpd="sng" w="19050">
            <a:solidFill>
              <a:srgbClr val="0097A7"/>
            </a:solidFill>
            <a:prstDash val="solid"/>
            <a:round/>
            <a:headEnd len="med" w="med" type="none"/>
            <a:tailEnd len="med" w="med" type="none"/>
          </a:ln>
        </p:spPr>
      </p:cxnSp>
      <p:sp>
        <p:nvSpPr>
          <p:cNvPr id="1181" name="Google Shape;1181;p44"/>
          <p:cNvSpPr/>
          <p:nvPr/>
        </p:nvSpPr>
        <p:spPr>
          <a:xfrm>
            <a:off x="5641667" y="3176372"/>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82" name="Google Shape;1182;p44"/>
          <p:cNvSpPr/>
          <p:nvPr/>
        </p:nvSpPr>
        <p:spPr>
          <a:xfrm>
            <a:off x="5873916" y="3174501"/>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83" name="Google Shape;1183;p44"/>
          <p:cNvSpPr/>
          <p:nvPr/>
        </p:nvSpPr>
        <p:spPr>
          <a:xfrm>
            <a:off x="6112796" y="3174547"/>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84" name="Google Shape;1184;p44"/>
          <p:cNvSpPr/>
          <p:nvPr/>
        </p:nvSpPr>
        <p:spPr>
          <a:xfrm>
            <a:off x="6354992" y="3174547"/>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85" name="Google Shape;1185;p44"/>
          <p:cNvSpPr/>
          <p:nvPr/>
        </p:nvSpPr>
        <p:spPr>
          <a:xfrm>
            <a:off x="6597184" y="3174547"/>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86" name="Google Shape;1186;p44"/>
          <p:cNvSpPr/>
          <p:nvPr/>
        </p:nvSpPr>
        <p:spPr>
          <a:xfrm>
            <a:off x="6842695" y="3174547"/>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87" name="Google Shape;1187;p44"/>
          <p:cNvSpPr/>
          <p:nvPr/>
        </p:nvSpPr>
        <p:spPr>
          <a:xfrm>
            <a:off x="7088207" y="3174501"/>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88" name="Google Shape;1188;p44"/>
          <p:cNvSpPr/>
          <p:nvPr/>
        </p:nvSpPr>
        <p:spPr>
          <a:xfrm>
            <a:off x="7333718" y="3176372"/>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189" name="Google Shape;1189;p44"/>
          <p:cNvCxnSpPr>
            <a:stCxn id="1181" idx="4"/>
          </p:cNvCxnSpPr>
          <p:nvPr/>
        </p:nvCxnSpPr>
        <p:spPr>
          <a:xfrm flipH="1">
            <a:off x="5665217" y="3224672"/>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190" name="Google Shape;1190;p44"/>
          <p:cNvCxnSpPr/>
          <p:nvPr/>
        </p:nvCxnSpPr>
        <p:spPr>
          <a:xfrm flipH="1">
            <a:off x="5901065" y="3224689"/>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191" name="Google Shape;1191;p44"/>
          <p:cNvCxnSpPr/>
          <p:nvPr/>
        </p:nvCxnSpPr>
        <p:spPr>
          <a:xfrm flipH="1">
            <a:off x="6138286" y="3224689"/>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192" name="Google Shape;1192;p44"/>
          <p:cNvCxnSpPr/>
          <p:nvPr/>
        </p:nvCxnSpPr>
        <p:spPr>
          <a:xfrm flipH="1">
            <a:off x="6378821" y="3224689"/>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193" name="Google Shape;1193;p44"/>
          <p:cNvCxnSpPr/>
          <p:nvPr/>
        </p:nvCxnSpPr>
        <p:spPr>
          <a:xfrm flipH="1">
            <a:off x="6622673" y="3224689"/>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194" name="Google Shape;1194;p44"/>
          <p:cNvCxnSpPr/>
          <p:nvPr/>
        </p:nvCxnSpPr>
        <p:spPr>
          <a:xfrm flipH="1">
            <a:off x="6866524" y="3224689"/>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195" name="Google Shape;1195;p44"/>
          <p:cNvCxnSpPr/>
          <p:nvPr/>
        </p:nvCxnSpPr>
        <p:spPr>
          <a:xfrm flipH="1">
            <a:off x="7112036" y="3224689"/>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196" name="Google Shape;1196;p44"/>
          <p:cNvCxnSpPr/>
          <p:nvPr/>
        </p:nvCxnSpPr>
        <p:spPr>
          <a:xfrm flipH="1">
            <a:off x="7357547" y="3224689"/>
            <a:ext cx="600" cy="117000"/>
          </a:xfrm>
          <a:prstGeom prst="straightConnector1">
            <a:avLst/>
          </a:prstGeom>
          <a:noFill/>
          <a:ln cap="flat" cmpd="sng" w="9525">
            <a:solidFill>
              <a:srgbClr val="1800D7"/>
            </a:solidFill>
            <a:prstDash val="solid"/>
            <a:round/>
            <a:headEnd len="med" w="med" type="none"/>
            <a:tailEnd len="med" w="med" type="triangle"/>
          </a:ln>
        </p:spPr>
      </p:cxnSp>
      <p:sp>
        <p:nvSpPr>
          <p:cNvPr id="1197" name="Google Shape;1197;p44"/>
          <p:cNvSpPr txBox="1"/>
          <p:nvPr/>
        </p:nvSpPr>
        <p:spPr>
          <a:xfrm>
            <a:off x="5536808" y="3309220"/>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t>0</a:t>
            </a:r>
            <a:endParaRPr sz="700"/>
          </a:p>
        </p:txBody>
      </p:sp>
      <p:sp>
        <p:nvSpPr>
          <p:cNvPr id="1198" name="Google Shape;1198;p44"/>
          <p:cNvSpPr txBox="1"/>
          <p:nvPr/>
        </p:nvSpPr>
        <p:spPr>
          <a:xfrm>
            <a:off x="5772510" y="3309220"/>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t>0</a:t>
            </a:r>
            <a:endParaRPr sz="700"/>
          </a:p>
        </p:txBody>
      </p:sp>
      <p:sp>
        <p:nvSpPr>
          <p:cNvPr id="1199" name="Google Shape;1199;p44"/>
          <p:cNvSpPr txBox="1"/>
          <p:nvPr/>
        </p:nvSpPr>
        <p:spPr>
          <a:xfrm>
            <a:off x="6008213" y="3309220"/>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t>1</a:t>
            </a:r>
            <a:endParaRPr sz="700"/>
          </a:p>
        </p:txBody>
      </p:sp>
      <p:sp>
        <p:nvSpPr>
          <p:cNvPr id="1200" name="Google Shape;1200;p44"/>
          <p:cNvSpPr txBox="1"/>
          <p:nvPr/>
        </p:nvSpPr>
        <p:spPr>
          <a:xfrm>
            <a:off x="6258553" y="3309220"/>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t>1</a:t>
            </a:r>
            <a:endParaRPr sz="700"/>
          </a:p>
        </p:txBody>
      </p:sp>
      <p:sp>
        <p:nvSpPr>
          <p:cNvPr id="1201" name="Google Shape;1201;p44"/>
          <p:cNvSpPr txBox="1"/>
          <p:nvPr/>
        </p:nvSpPr>
        <p:spPr>
          <a:xfrm>
            <a:off x="6494255" y="3309220"/>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t>1</a:t>
            </a:r>
            <a:endParaRPr sz="700"/>
          </a:p>
        </p:txBody>
      </p:sp>
      <p:sp>
        <p:nvSpPr>
          <p:cNvPr id="1202" name="Google Shape;1202;p44"/>
          <p:cNvSpPr txBox="1"/>
          <p:nvPr/>
        </p:nvSpPr>
        <p:spPr>
          <a:xfrm>
            <a:off x="6729958" y="3309220"/>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t>1</a:t>
            </a:r>
            <a:endParaRPr sz="700"/>
          </a:p>
        </p:txBody>
      </p:sp>
      <p:sp>
        <p:nvSpPr>
          <p:cNvPr id="1203" name="Google Shape;1203;p44"/>
          <p:cNvSpPr txBox="1"/>
          <p:nvPr/>
        </p:nvSpPr>
        <p:spPr>
          <a:xfrm>
            <a:off x="6980294" y="3309220"/>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t>1</a:t>
            </a:r>
            <a:endParaRPr sz="700"/>
          </a:p>
        </p:txBody>
      </p:sp>
      <p:sp>
        <p:nvSpPr>
          <p:cNvPr id="1204" name="Google Shape;1204;p44"/>
          <p:cNvSpPr txBox="1"/>
          <p:nvPr/>
        </p:nvSpPr>
        <p:spPr>
          <a:xfrm>
            <a:off x="7230630" y="3309220"/>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t>1</a:t>
            </a:r>
            <a:endParaRPr sz="700"/>
          </a:p>
        </p:txBody>
      </p:sp>
      <p:sp>
        <p:nvSpPr>
          <p:cNvPr id="1205" name="Google Shape;1205;p44"/>
          <p:cNvSpPr txBox="1"/>
          <p:nvPr/>
        </p:nvSpPr>
        <p:spPr>
          <a:xfrm>
            <a:off x="4766300" y="1248150"/>
            <a:ext cx="6498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t>Pin 1</a:t>
            </a:r>
            <a:endParaRPr sz="900"/>
          </a:p>
        </p:txBody>
      </p:sp>
      <p:sp>
        <p:nvSpPr>
          <p:cNvPr id="1206" name="Google Shape;1206;p44"/>
          <p:cNvSpPr txBox="1"/>
          <p:nvPr/>
        </p:nvSpPr>
        <p:spPr>
          <a:xfrm>
            <a:off x="4773025" y="1985150"/>
            <a:ext cx="6498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t>Pin 2</a:t>
            </a:r>
            <a:endParaRPr sz="900"/>
          </a:p>
        </p:txBody>
      </p:sp>
      <p:sp>
        <p:nvSpPr>
          <p:cNvPr id="1207" name="Google Shape;1207;p44"/>
          <p:cNvSpPr txBox="1"/>
          <p:nvPr/>
        </p:nvSpPr>
        <p:spPr>
          <a:xfrm>
            <a:off x="4766300" y="2781063"/>
            <a:ext cx="6498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t>Pin 3</a:t>
            </a:r>
            <a:endParaRPr sz="900"/>
          </a:p>
        </p:txBody>
      </p:sp>
      <p:cxnSp>
        <p:nvCxnSpPr>
          <p:cNvPr id="1208" name="Google Shape;1208;p44"/>
          <p:cNvCxnSpPr/>
          <p:nvPr/>
        </p:nvCxnSpPr>
        <p:spPr>
          <a:xfrm>
            <a:off x="5247736" y="3387308"/>
            <a:ext cx="0" cy="572400"/>
          </a:xfrm>
          <a:prstGeom prst="straightConnector1">
            <a:avLst/>
          </a:prstGeom>
          <a:noFill/>
          <a:ln cap="flat" cmpd="sng" w="9525">
            <a:solidFill>
              <a:schemeClr val="dk2"/>
            </a:solidFill>
            <a:prstDash val="solid"/>
            <a:round/>
            <a:headEnd len="med" w="med" type="stealth"/>
            <a:tailEnd len="med" w="med" type="none"/>
          </a:ln>
        </p:spPr>
      </p:cxnSp>
      <p:cxnSp>
        <p:nvCxnSpPr>
          <p:cNvPr id="1209" name="Google Shape;1209;p44"/>
          <p:cNvCxnSpPr/>
          <p:nvPr/>
        </p:nvCxnSpPr>
        <p:spPr>
          <a:xfrm flipH="1" rot="10800000">
            <a:off x="5247736" y="3956251"/>
            <a:ext cx="2648100" cy="3600"/>
          </a:xfrm>
          <a:prstGeom prst="straightConnector1">
            <a:avLst/>
          </a:prstGeom>
          <a:noFill/>
          <a:ln cap="flat" cmpd="sng" w="9525">
            <a:solidFill>
              <a:schemeClr val="dk2"/>
            </a:solidFill>
            <a:prstDash val="solid"/>
            <a:round/>
            <a:headEnd len="med" w="med" type="none"/>
            <a:tailEnd len="med" w="med" type="stealth"/>
          </a:ln>
        </p:spPr>
      </p:cxnSp>
      <p:cxnSp>
        <p:nvCxnSpPr>
          <p:cNvPr id="1210" name="Google Shape;1210;p44"/>
          <p:cNvCxnSpPr/>
          <p:nvPr/>
        </p:nvCxnSpPr>
        <p:spPr>
          <a:xfrm>
            <a:off x="5252620" y="3959805"/>
            <a:ext cx="401400" cy="0"/>
          </a:xfrm>
          <a:prstGeom prst="straightConnector1">
            <a:avLst/>
          </a:prstGeom>
          <a:noFill/>
          <a:ln cap="flat" cmpd="sng" w="19050">
            <a:solidFill>
              <a:srgbClr val="0097A7"/>
            </a:solidFill>
            <a:prstDash val="solid"/>
            <a:round/>
            <a:headEnd len="med" w="med" type="none"/>
            <a:tailEnd len="med" w="med" type="none"/>
          </a:ln>
        </p:spPr>
      </p:cxnSp>
      <p:cxnSp>
        <p:nvCxnSpPr>
          <p:cNvPr id="1211" name="Google Shape;1211;p44"/>
          <p:cNvCxnSpPr/>
          <p:nvPr/>
        </p:nvCxnSpPr>
        <p:spPr>
          <a:xfrm rot="10800000">
            <a:off x="5581501" y="3599618"/>
            <a:ext cx="0" cy="349500"/>
          </a:xfrm>
          <a:prstGeom prst="straightConnector1">
            <a:avLst/>
          </a:prstGeom>
          <a:noFill/>
          <a:ln cap="flat" cmpd="sng" w="19050">
            <a:solidFill>
              <a:schemeClr val="accent5"/>
            </a:solidFill>
            <a:prstDash val="solid"/>
            <a:round/>
            <a:headEnd len="med" w="med" type="none"/>
            <a:tailEnd len="med" w="med" type="none"/>
          </a:ln>
        </p:spPr>
      </p:cxnSp>
      <p:cxnSp>
        <p:nvCxnSpPr>
          <p:cNvPr id="1212" name="Google Shape;1212;p44"/>
          <p:cNvCxnSpPr/>
          <p:nvPr/>
        </p:nvCxnSpPr>
        <p:spPr>
          <a:xfrm>
            <a:off x="5581500" y="3604500"/>
            <a:ext cx="1937100" cy="0"/>
          </a:xfrm>
          <a:prstGeom prst="straightConnector1">
            <a:avLst/>
          </a:prstGeom>
          <a:noFill/>
          <a:ln cap="flat" cmpd="sng" w="19050">
            <a:solidFill>
              <a:srgbClr val="0097A7"/>
            </a:solidFill>
            <a:prstDash val="solid"/>
            <a:round/>
            <a:headEnd len="med" w="med" type="none"/>
            <a:tailEnd len="med" w="med" type="none"/>
          </a:ln>
        </p:spPr>
      </p:cxnSp>
      <p:cxnSp>
        <p:nvCxnSpPr>
          <p:cNvPr id="1213" name="Google Shape;1213;p44"/>
          <p:cNvCxnSpPr/>
          <p:nvPr/>
        </p:nvCxnSpPr>
        <p:spPr>
          <a:xfrm>
            <a:off x="7509084" y="3601579"/>
            <a:ext cx="0" cy="345600"/>
          </a:xfrm>
          <a:prstGeom prst="straightConnector1">
            <a:avLst/>
          </a:prstGeom>
          <a:noFill/>
          <a:ln cap="flat" cmpd="sng" w="19050">
            <a:solidFill>
              <a:srgbClr val="0097A7"/>
            </a:solidFill>
            <a:prstDash val="solid"/>
            <a:round/>
            <a:headEnd len="med" w="med" type="none"/>
            <a:tailEnd len="med" w="med" type="none"/>
          </a:ln>
        </p:spPr>
      </p:cxnSp>
      <p:cxnSp>
        <p:nvCxnSpPr>
          <p:cNvPr id="1214" name="Google Shape;1214;p44"/>
          <p:cNvCxnSpPr/>
          <p:nvPr/>
        </p:nvCxnSpPr>
        <p:spPr>
          <a:xfrm flipH="1" rot="10800000">
            <a:off x="7185684" y="3956205"/>
            <a:ext cx="646800" cy="3600"/>
          </a:xfrm>
          <a:prstGeom prst="straightConnector1">
            <a:avLst/>
          </a:prstGeom>
          <a:noFill/>
          <a:ln cap="flat" cmpd="sng" w="19050">
            <a:solidFill>
              <a:srgbClr val="0097A7"/>
            </a:solidFill>
            <a:prstDash val="solid"/>
            <a:round/>
            <a:headEnd len="med" w="med" type="none"/>
            <a:tailEnd len="med" w="med" type="none"/>
          </a:ln>
        </p:spPr>
      </p:cxnSp>
      <p:sp>
        <p:nvSpPr>
          <p:cNvPr id="1215" name="Google Shape;1215;p44"/>
          <p:cNvSpPr/>
          <p:nvPr/>
        </p:nvSpPr>
        <p:spPr>
          <a:xfrm>
            <a:off x="5663917" y="3935647"/>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16" name="Google Shape;1216;p44"/>
          <p:cNvSpPr/>
          <p:nvPr/>
        </p:nvSpPr>
        <p:spPr>
          <a:xfrm>
            <a:off x="5896166" y="3933776"/>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17" name="Google Shape;1217;p44"/>
          <p:cNvSpPr/>
          <p:nvPr/>
        </p:nvSpPr>
        <p:spPr>
          <a:xfrm>
            <a:off x="6135046" y="3933822"/>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18" name="Google Shape;1218;p44"/>
          <p:cNvSpPr/>
          <p:nvPr/>
        </p:nvSpPr>
        <p:spPr>
          <a:xfrm>
            <a:off x="6377242" y="3933822"/>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19" name="Google Shape;1219;p44"/>
          <p:cNvSpPr/>
          <p:nvPr/>
        </p:nvSpPr>
        <p:spPr>
          <a:xfrm>
            <a:off x="6619434" y="3933822"/>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20" name="Google Shape;1220;p44"/>
          <p:cNvSpPr/>
          <p:nvPr/>
        </p:nvSpPr>
        <p:spPr>
          <a:xfrm>
            <a:off x="6864945" y="3933822"/>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21" name="Google Shape;1221;p44"/>
          <p:cNvSpPr/>
          <p:nvPr/>
        </p:nvSpPr>
        <p:spPr>
          <a:xfrm>
            <a:off x="7110457" y="3933776"/>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22" name="Google Shape;1222;p44"/>
          <p:cNvSpPr/>
          <p:nvPr/>
        </p:nvSpPr>
        <p:spPr>
          <a:xfrm>
            <a:off x="7355968" y="3935647"/>
            <a:ext cx="48300" cy="48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223" name="Google Shape;1223;p44"/>
          <p:cNvCxnSpPr>
            <a:stCxn id="1215" idx="4"/>
          </p:cNvCxnSpPr>
          <p:nvPr/>
        </p:nvCxnSpPr>
        <p:spPr>
          <a:xfrm flipH="1">
            <a:off x="5687467" y="3983947"/>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224" name="Google Shape;1224;p44"/>
          <p:cNvCxnSpPr/>
          <p:nvPr/>
        </p:nvCxnSpPr>
        <p:spPr>
          <a:xfrm flipH="1">
            <a:off x="5923315" y="3983964"/>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225" name="Google Shape;1225;p44"/>
          <p:cNvCxnSpPr/>
          <p:nvPr/>
        </p:nvCxnSpPr>
        <p:spPr>
          <a:xfrm flipH="1">
            <a:off x="6160536" y="3983964"/>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226" name="Google Shape;1226;p44"/>
          <p:cNvCxnSpPr/>
          <p:nvPr/>
        </p:nvCxnSpPr>
        <p:spPr>
          <a:xfrm flipH="1">
            <a:off x="6401071" y="3983964"/>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227" name="Google Shape;1227;p44"/>
          <p:cNvCxnSpPr/>
          <p:nvPr/>
        </p:nvCxnSpPr>
        <p:spPr>
          <a:xfrm flipH="1">
            <a:off x="6644923" y="3983964"/>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228" name="Google Shape;1228;p44"/>
          <p:cNvCxnSpPr/>
          <p:nvPr/>
        </p:nvCxnSpPr>
        <p:spPr>
          <a:xfrm flipH="1">
            <a:off x="6888774" y="3983964"/>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229" name="Google Shape;1229;p44"/>
          <p:cNvCxnSpPr/>
          <p:nvPr/>
        </p:nvCxnSpPr>
        <p:spPr>
          <a:xfrm flipH="1">
            <a:off x="7134286" y="3983964"/>
            <a:ext cx="600" cy="117000"/>
          </a:xfrm>
          <a:prstGeom prst="straightConnector1">
            <a:avLst/>
          </a:prstGeom>
          <a:noFill/>
          <a:ln cap="flat" cmpd="sng" w="9525">
            <a:solidFill>
              <a:srgbClr val="1800D7"/>
            </a:solidFill>
            <a:prstDash val="solid"/>
            <a:round/>
            <a:headEnd len="med" w="med" type="none"/>
            <a:tailEnd len="med" w="med" type="triangle"/>
          </a:ln>
        </p:spPr>
      </p:cxnSp>
      <p:cxnSp>
        <p:nvCxnSpPr>
          <p:cNvPr id="1230" name="Google Shape;1230;p44"/>
          <p:cNvCxnSpPr/>
          <p:nvPr/>
        </p:nvCxnSpPr>
        <p:spPr>
          <a:xfrm flipH="1">
            <a:off x="7379797" y="3983964"/>
            <a:ext cx="600" cy="117000"/>
          </a:xfrm>
          <a:prstGeom prst="straightConnector1">
            <a:avLst/>
          </a:prstGeom>
          <a:noFill/>
          <a:ln cap="flat" cmpd="sng" w="9525">
            <a:solidFill>
              <a:srgbClr val="1800D7"/>
            </a:solidFill>
            <a:prstDash val="solid"/>
            <a:round/>
            <a:headEnd len="med" w="med" type="none"/>
            <a:tailEnd len="med" w="med" type="triangle"/>
          </a:ln>
        </p:spPr>
      </p:cxnSp>
      <p:sp>
        <p:nvSpPr>
          <p:cNvPr id="1231" name="Google Shape;1231;p44"/>
          <p:cNvSpPr txBox="1"/>
          <p:nvPr/>
        </p:nvSpPr>
        <p:spPr>
          <a:xfrm>
            <a:off x="5559058" y="4068495"/>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t>1</a:t>
            </a:r>
            <a:endParaRPr sz="700"/>
          </a:p>
        </p:txBody>
      </p:sp>
      <p:sp>
        <p:nvSpPr>
          <p:cNvPr id="1232" name="Google Shape;1232;p44"/>
          <p:cNvSpPr txBox="1"/>
          <p:nvPr/>
        </p:nvSpPr>
        <p:spPr>
          <a:xfrm>
            <a:off x="5794760" y="4068495"/>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t>1</a:t>
            </a:r>
            <a:endParaRPr sz="700"/>
          </a:p>
        </p:txBody>
      </p:sp>
      <p:sp>
        <p:nvSpPr>
          <p:cNvPr id="1233" name="Google Shape;1233;p44"/>
          <p:cNvSpPr txBox="1"/>
          <p:nvPr/>
        </p:nvSpPr>
        <p:spPr>
          <a:xfrm>
            <a:off x="6030463" y="4068495"/>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t>1</a:t>
            </a:r>
            <a:endParaRPr sz="700"/>
          </a:p>
        </p:txBody>
      </p:sp>
      <p:sp>
        <p:nvSpPr>
          <p:cNvPr id="1234" name="Google Shape;1234;p44"/>
          <p:cNvSpPr txBox="1"/>
          <p:nvPr/>
        </p:nvSpPr>
        <p:spPr>
          <a:xfrm>
            <a:off x="6280803" y="4068495"/>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t>1</a:t>
            </a:r>
            <a:endParaRPr sz="700"/>
          </a:p>
        </p:txBody>
      </p:sp>
      <p:sp>
        <p:nvSpPr>
          <p:cNvPr id="1235" name="Google Shape;1235;p44"/>
          <p:cNvSpPr txBox="1"/>
          <p:nvPr/>
        </p:nvSpPr>
        <p:spPr>
          <a:xfrm>
            <a:off x="6516505" y="4068495"/>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t>1</a:t>
            </a:r>
            <a:endParaRPr sz="700"/>
          </a:p>
        </p:txBody>
      </p:sp>
      <p:sp>
        <p:nvSpPr>
          <p:cNvPr id="1236" name="Google Shape;1236;p44"/>
          <p:cNvSpPr txBox="1"/>
          <p:nvPr/>
        </p:nvSpPr>
        <p:spPr>
          <a:xfrm>
            <a:off x="6752208" y="4068495"/>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t>1</a:t>
            </a:r>
            <a:endParaRPr sz="700"/>
          </a:p>
        </p:txBody>
      </p:sp>
      <p:sp>
        <p:nvSpPr>
          <p:cNvPr id="1237" name="Google Shape;1237;p44"/>
          <p:cNvSpPr txBox="1"/>
          <p:nvPr/>
        </p:nvSpPr>
        <p:spPr>
          <a:xfrm>
            <a:off x="7002544" y="4068495"/>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t>1</a:t>
            </a:r>
            <a:endParaRPr sz="700"/>
          </a:p>
        </p:txBody>
      </p:sp>
      <p:sp>
        <p:nvSpPr>
          <p:cNvPr id="1238" name="Google Shape;1238;p44"/>
          <p:cNvSpPr txBox="1"/>
          <p:nvPr/>
        </p:nvSpPr>
        <p:spPr>
          <a:xfrm>
            <a:off x="7252880" y="4068495"/>
            <a:ext cx="104100" cy="1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t>1</a:t>
            </a:r>
            <a:endParaRPr sz="700"/>
          </a:p>
        </p:txBody>
      </p:sp>
      <p:sp>
        <p:nvSpPr>
          <p:cNvPr id="1239" name="Google Shape;1239;p44"/>
          <p:cNvSpPr txBox="1"/>
          <p:nvPr/>
        </p:nvSpPr>
        <p:spPr>
          <a:xfrm>
            <a:off x="4788550" y="3540338"/>
            <a:ext cx="6498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t>Pin 3</a:t>
            </a:r>
            <a:endParaRPr sz="900"/>
          </a:p>
        </p:txBody>
      </p:sp>
      <p:cxnSp>
        <p:nvCxnSpPr>
          <p:cNvPr id="1240" name="Google Shape;1240;p44"/>
          <p:cNvCxnSpPr>
            <a:stCxn id="1112" idx="3"/>
            <a:endCxn id="1110" idx="1"/>
          </p:cNvCxnSpPr>
          <p:nvPr/>
        </p:nvCxnSpPr>
        <p:spPr>
          <a:xfrm>
            <a:off x="3554400" y="998025"/>
            <a:ext cx="765300" cy="1736100"/>
          </a:xfrm>
          <a:prstGeom prst="straightConnector1">
            <a:avLst/>
          </a:prstGeom>
          <a:noFill/>
          <a:ln cap="flat" cmpd="sng" w="19050">
            <a:solidFill>
              <a:schemeClr val="dk1"/>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4" name="Shape 1244"/>
        <p:cNvGrpSpPr/>
        <p:nvPr/>
      </p:nvGrpSpPr>
      <p:grpSpPr>
        <a:xfrm>
          <a:off x="0" y="0"/>
          <a:ext cx="0" cy="0"/>
          <a:chOff x="0" y="0"/>
          <a:chExt cx="0" cy="0"/>
        </a:xfrm>
      </p:grpSpPr>
      <p:cxnSp>
        <p:nvCxnSpPr>
          <p:cNvPr id="1245" name="Google Shape;1245;p45"/>
          <p:cNvCxnSpPr/>
          <p:nvPr/>
        </p:nvCxnSpPr>
        <p:spPr>
          <a:xfrm flipH="1">
            <a:off x="5523225" y="3884725"/>
            <a:ext cx="222600" cy="778500"/>
          </a:xfrm>
          <a:prstGeom prst="straightConnector1">
            <a:avLst/>
          </a:prstGeom>
          <a:noFill/>
          <a:ln cap="flat" cmpd="sng" w="9525">
            <a:solidFill>
              <a:schemeClr val="dk2"/>
            </a:solidFill>
            <a:prstDash val="solid"/>
            <a:round/>
            <a:headEnd len="med" w="med" type="none"/>
            <a:tailEnd len="med" w="med" type="triangle"/>
          </a:ln>
        </p:spPr>
      </p:cxnSp>
      <p:cxnSp>
        <p:nvCxnSpPr>
          <p:cNvPr id="1246" name="Google Shape;1246;p45"/>
          <p:cNvCxnSpPr/>
          <p:nvPr/>
        </p:nvCxnSpPr>
        <p:spPr>
          <a:xfrm flipH="1">
            <a:off x="2898150" y="3631525"/>
            <a:ext cx="162000" cy="1031700"/>
          </a:xfrm>
          <a:prstGeom prst="straightConnector1">
            <a:avLst/>
          </a:prstGeom>
          <a:noFill/>
          <a:ln cap="flat" cmpd="sng" w="9525">
            <a:solidFill>
              <a:schemeClr val="dk2"/>
            </a:solidFill>
            <a:prstDash val="solid"/>
            <a:round/>
            <a:headEnd len="med" w="med" type="none"/>
            <a:tailEnd len="med" w="med" type="triangle"/>
          </a:ln>
        </p:spPr>
      </p:cxnSp>
      <p:sp>
        <p:nvSpPr>
          <p:cNvPr id="1247" name="Google Shape;1247;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Putting it all together: Measuring Muons</a:t>
            </a:r>
            <a:endParaRPr/>
          </a:p>
        </p:txBody>
      </p:sp>
      <p:sp>
        <p:nvSpPr>
          <p:cNvPr id="1248" name="Google Shape;1248;p45"/>
          <p:cNvSpPr txBox="1"/>
          <p:nvPr>
            <p:ph idx="1" type="body"/>
          </p:nvPr>
        </p:nvSpPr>
        <p:spPr>
          <a:xfrm>
            <a:off x="311700" y="1152475"/>
            <a:ext cx="8520600" cy="1370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Using one pack of 4 bars and all electronics from end-to-end</a:t>
            </a:r>
            <a:endParaRPr/>
          </a:p>
          <a:p>
            <a:pPr indent="-342900" lvl="0" marL="457200" rtl="0" algn="l">
              <a:spcBef>
                <a:spcPts val="1000"/>
              </a:spcBef>
              <a:spcAft>
                <a:spcPts val="1000"/>
              </a:spcAft>
              <a:buSzPts val="1800"/>
              <a:buChar char="●"/>
            </a:pPr>
            <a:r>
              <a:rPr lang="en"/>
              <a:t>Collected data in two orientations: horizontal and vertical</a:t>
            </a:r>
            <a:endParaRPr/>
          </a:p>
        </p:txBody>
      </p:sp>
      <p:sp>
        <p:nvSpPr>
          <p:cNvPr id="1249" name="Google Shape;1249;p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pSp>
        <p:nvGrpSpPr>
          <p:cNvPr id="1250" name="Google Shape;1250;p45"/>
          <p:cNvGrpSpPr/>
          <p:nvPr/>
        </p:nvGrpSpPr>
        <p:grpSpPr>
          <a:xfrm>
            <a:off x="1955675" y="2819613"/>
            <a:ext cx="2300175" cy="1459150"/>
            <a:chOff x="810650" y="2114175"/>
            <a:chExt cx="2300175" cy="1459150"/>
          </a:xfrm>
        </p:grpSpPr>
        <p:grpSp>
          <p:nvGrpSpPr>
            <p:cNvPr id="1251" name="Google Shape;1251;p45"/>
            <p:cNvGrpSpPr/>
            <p:nvPr/>
          </p:nvGrpSpPr>
          <p:grpSpPr>
            <a:xfrm>
              <a:off x="1530100" y="3179725"/>
              <a:ext cx="1574400" cy="393600"/>
              <a:chOff x="1459150" y="2350850"/>
              <a:chExt cx="1574400" cy="393600"/>
            </a:xfrm>
          </p:grpSpPr>
          <p:sp>
            <p:nvSpPr>
              <p:cNvPr id="1252" name="Google Shape;1252;p45"/>
              <p:cNvSpPr/>
              <p:nvPr/>
            </p:nvSpPr>
            <p:spPr>
              <a:xfrm>
                <a:off x="1459150" y="2350850"/>
                <a:ext cx="3936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53" name="Google Shape;1253;p45"/>
              <p:cNvSpPr/>
              <p:nvPr/>
            </p:nvSpPr>
            <p:spPr>
              <a:xfrm>
                <a:off x="1852750" y="2350850"/>
                <a:ext cx="3936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54" name="Google Shape;1254;p45"/>
              <p:cNvSpPr/>
              <p:nvPr/>
            </p:nvSpPr>
            <p:spPr>
              <a:xfrm>
                <a:off x="2246350" y="2350850"/>
                <a:ext cx="3936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55" name="Google Shape;1255;p45"/>
              <p:cNvSpPr/>
              <p:nvPr/>
            </p:nvSpPr>
            <p:spPr>
              <a:xfrm>
                <a:off x="2639950" y="2350850"/>
                <a:ext cx="3936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1256" name="Google Shape;1256;p45"/>
            <p:cNvSpPr/>
            <p:nvPr/>
          </p:nvSpPr>
          <p:spPr>
            <a:xfrm>
              <a:off x="810650" y="2114175"/>
              <a:ext cx="719450" cy="1459150"/>
            </a:xfrm>
            <a:custGeom>
              <a:rect b="b" l="l" r="r" t="t"/>
              <a:pathLst>
                <a:path extrusionOk="0" h="58366" w="28778">
                  <a:moveTo>
                    <a:pt x="28778" y="58366"/>
                  </a:moveTo>
                  <a:lnTo>
                    <a:pt x="0" y="14997"/>
                  </a:lnTo>
                  <a:lnTo>
                    <a:pt x="0" y="0"/>
                  </a:lnTo>
                  <a:lnTo>
                    <a:pt x="28777" y="42703"/>
                  </a:lnTo>
                  <a:close/>
                </a:path>
              </a:pathLst>
            </a:custGeom>
            <a:solidFill>
              <a:schemeClr val="lt2"/>
            </a:solidFill>
            <a:ln cap="flat" cmpd="sng" w="9525">
              <a:solidFill>
                <a:schemeClr val="dk2"/>
              </a:solidFill>
              <a:prstDash val="solid"/>
              <a:round/>
              <a:headEnd len="med" w="med" type="none"/>
              <a:tailEnd len="med" w="med" type="none"/>
            </a:ln>
          </p:spPr>
        </p:sp>
        <p:sp>
          <p:nvSpPr>
            <p:cNvPr id="1257" name="Google Shape;1257;p45"/>
            <p:cNvSpPr/>
            <p:nvPr/>
          </p:nvSpPr>
          <p:spPr>
            <a:xfrm>
              <a:off x="810650" y="2114175"/>
              <a:ext cx="2300175" cy="1067575"/>
            </a:xfrm>
            <a:custGeom>
              <a:rect b="b" l="l" r="r" t="t"/>
              <a:pathLst>
                <a:path extrusionOk="0" h="42703" w="92007">
                  <a:moveTo>
                    <a:pt x="0" y="0"/>
                  </a:moveTo>
                  <a:lnTo>
                    <a:pt x="59987" y="145"/>
                  </a:lnTo>
                  <a:lnTo>
                    <a:pt x="92007" y="42703"/>
                  </a:lnTo>
                  <a:lnTo>
                    <a:pt x="28777" y="42298"/>
                  </a:lnTo>
                  <a:close/>
                </a:path>
              </a:pathLst>
            </a:custGeom>
            <a:solidFill>
              <a:schemeClr val="lt2"/>
            </a:solidFill>
            <a:ln cap="flat" cmpd="sng" w="9525">
              <a:solidFill>
                <a:schemeClr val="dk2"/>
              </a:solidFill>
              <a:prstDash val="solid"/>
              <a:round/>
              <a:headEnd len="med" w="med" type="none"/>
              <a:tailEnd len="med" w="med" type="none"/>
            </a:ln>
          </p:spPr>
        </p:sp>
        <p:cxnSp>
          <p:nvCxnSpPr>
            <p:cNvPr id="1258" name="Google Shape;1258;p45"/>
            <p:cNvCxnSpPr/>
            <p:nvPr/>
          </p:nvCxnSpPr>
          <p:spPr>
            <a:xfrm>
              <a:off x="1195700" y="2126113"/>
              <a:ext cx="729600" cy="1043700"/>
            </a:xfrm>
            <a:prstGeom prst="straightConnector1">
              <a:avLst/>
            </a:prstGeom>
            <a:noFill/>
            <a:ln cap="flat" cmpd="sng" w="9525">
              <a:solidFill>
                <a:schemeClr val="dk2"/>
              </a:solidFill>
              <a:prstDash val="solid"/>
              <a:round/>
              <a:headEnd len="med" w="med" type="none"/>
              <a:tailEnd len="med" w="med" type="none"/>
            </a:ln>
          </p:spPr>
        </p:cxnSp>
        <p:cxnSp>
          <p:nvCxnSpPr>
            <p:cNvPr id="1259" name="Google Shape;1259;p45"/>
            <p:cNvCxnSpPr/>
            <p:nvPr/>
          </p:nvCxnSpPr>
          <p:spPr>
            <a:xfrm>
              <a:off x="1595938" y="2126113"/>
              <a:ext cx="729600" cy="1043700"/>
            </a:xfrm>
            <a:prstGeom prst="straightConnector1">
              <a:avLst/>
            </a:prstGeom>
            <a:noFill/>
            <a:ln cap="flat" cmpd="sng" w="9525">
              <a:solidFill>
                <a:schemeClr val="dk2"/>
              </a:solidFill>
              <a:prstDash val="solid"/>
              <a:round/>
              <a:headEnd len="med" w="med" type="none"/>
              <a:tailEnd len="med" w="med" type="none"/>
            </a:ln>
          </p:spPr>
        </p:cxnSp>
        <p:cxnSp>
          <p:nvCxnSpPr>
            <p:cNvPr id="1260" name="Google Shape;1260;p45"/>
            <p:cNvCxnSpPr/>
            <p:nvPr/>
          </p:nvCxnSpPr>
          <p:spPr>
            <a:xfrm>
              <a:off x="1952500" y="2126113"/>
              <a:ext cx="729600" cy="1043700"/>
            </a:xfrm>
            <a:prstGeom prst="straightConnector1">
              <a:avLst/>
            </a:prstGeom>
            <a:noFill/>
            <a:ln cap="flat" cmpd="sng" w="9525">
              <a:solidFill>
                <a:schemeClr val="dk2"/>
              </a:solidFill>
              <a:prstDash val="solid"/>
              <a:round/>
              <a:headEnd len="med" w="med" type="none"/>
              <a:tailEnd len="med" w="med" type="none"/>
            </a:ln>
          </p:spPr>
        </p:cxnSp>
      </p:grpSp>
      <p:grpSp>
        <p:nvGrpSpPr>
          <p:cNvPr id="1261" name="Google Shape;1261;p45"/>
          <p:cNvGrpSpPr/>
          <p:nvPr/>
        </p:nvGrpSpPr>
        <p:grpSpPr>
          <a:xfrm flipH="1" rot="-5400000">
            <a:off x="4580339" y="2819582"/>
            <a:ext cx="2300175" cy="1459150"/>
            <a:chOff x="810650" y="2114175"/>
            <a:chExt cx="2300175" cy="1459150"/>
          </a:xfrm>
        </p:grpSpPr>
        <p:grpSp>
          <p:nvGrpSpPr>
            <p:cNvPr id="1262" name="Google Shape;1262;p45"/>
            <p:cNvGrpSpPr/>
            <p:nvPr/>
          </p:nvGrpSpPr>
          <p:grpSpPr>
            <a:xfrm>
              <a:off x="1530100" y="3179725"/>
              <a:ext cx="1574400" cy="393600"/>
              <a:chOff x="1459150" y="2350850"/>
              <a:chExt cx="1574400" cy="393600"/>
            </a:xfrm>
          </p:grpSpPr>
          <p:sp>
            <p:nvSpPr>
              <p:cNvPr id="1263" name="Google Shape;1263;p45"/>
              <p:cNvSpPr/>
              <p:nvPr/>
            </p:nvSpPr>
            <p:spPr>
              <a:xfrm>
                <a:off x="1459150" y="2350850"/>
                <a:ext cx="3936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64" name="Google Shape;1264;p45"/>
              <p:cNvSpPr/>
              <p:nvPr/>
            </p:nvSpPr>
            <p:spPr>
              <a:xfrm>
                <a:off x="1852750" y="2350850"/>
                <a:ext cx="3936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65" name="Google Shape;1265;p45"/>
              <p:cNvSpPr/>
              <p:nvPr/>
            </p:nvSpPr>
            <p:spPr>
              <a:xfrm>
                <a:off x="2246350" y="2350850"/>
                <a:ext cx="3936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66" name="Google Shape;1266;p45"/>
              <p:cNvSpPr/>
              <p:nvPr/>
            </p:nvSpPr>
            <p:spPr>
              <a:xfrm>
                <a:off x="2639950" y="2350850"/>
                <a:ext cx="3936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1267" name="Google Shape;1267;p45"/>
            <p:cNvSpPr/>
            <p:nvPr/>
          </p:nvSpPr>
          <p:spPr>
            <a:xfrm>
              <a:off x="810650" y="2114175"/>
              <a:ext cx="719450" cy="1459150"/>
            </a:xfrm>
            <a:custGeom>
              <a:rect b="b" l="l" r="r" t="t"/>
              <a:pathLst>
                <a:path extrusionOk="0" h="58366" w="28778">
                  <a:moveTo>
                    <a:pt x="28778" y="58366"/>
                  </a:moveTo>
                  <a:lnTo>
                    <a:pt x="0" y="14997"/>
                  </a:lnTo>
                  <a:lnTo>
                    <a:pt x="0" y="0"/>
                  </a:lnTo>
                  <a:lnTo>
                    <a:pt x="28777" y="42703"/>
                  </a:lnTo>
                  <a:close/>
                </a:path>
              </a:pathLst>
            </a:custGeom>
            <a:solidFill>
              <a:schemeClr val="lt2"/>
            </a:solidFill>
            <a:ln cap="flat" cmpd="sng" w="9525">
              <a:solidFill>
                <a:schemeClr val="dk2"/>
              </a:solidFill>
              <a:prstDash val="solid"/>
              <a:round/>
              <a:headEnd len="med" w="med" type="none"/>
              <a:tailEnd len="med" w="med" type="none"/>
            </a:ln>
          </p:spPr>
        </p:sp>
        <p:sp>
          <p:nvSpPr>
            <p:cNvPr id="1268" name="Google Shape;1268;p45"/>
            <p:cNvSpPr/>
            <p:nvPr/>
          </p:nvSpPr>
          <p:spPr>
            <a:xfrm>
              <a:off x="810650" y="2114175"/>
              <a:ext cx="2300175" cy="1067575"/>
            </a:xfrm>
            <a:custGeom>
              <a:rect b="b" l="l" r="r" t="t"/>
              <a:pathLst>
                <a:path extrusionOk="0" h="42703" w="92007">
                  <a:moveTo>
                    <a:pt x="0" y="0"/>
                  </a:moveTo>
                  <a:lnTo>
                    <a:pt x="59987" y="145"/>
                  </a:lnTo>
                  <a:lnTo>
                    <a:pt x="92007" y="42703"/>
                  </a:lnTo>
                  <a:lnTo>
                    <a:pt x="28777" y="42298"/>
                  </a:lnTo>
                  <a:close/>
                </a:path>
              </a:pathLst>
            </a:custGeom>
            <a:solidFill>
              <a:schemeClr val="lt2"/>
            </a:solidFill>
            <a:ln cap="flat" cmpd="sng" w="9525">
              <a:solidFill>
                <a:schemeClr val="dk2"/>
              </a:solidFill>
              <a:prstDash val="solid"/>
              <a:round/>
              <a:headEnd len="med" w="med" type="none"/>
              <a:tailEnd len="med" w="med" type="none"/>
            </a:ln>
          </p:spPr>
        </p:sp>
        <p:cxnSp>
          <p:nvCxnSpPr>
            <p:cNvPr id="1269" name="Google Shape;1269;p45"/>
            <p:cNvCxnSpPr/>
            <p:nvPr/>
          </p:nvCxnSpPr>
          <p:spPr>
            <a:xfrm>
              <a:off x="1195700" y="2126113"/>
              <a:ext cx="729600" cy="1043700"/>
            </a:xfrm>
            <a:prstGeom prst="straightConnector1">
              <a:avLst/>
            </a:prstGeom>
            <a:noFill/>
            <a:ln cap="flat" cmpd="sng" w="9525">
              <a:solidFill>
                <a:schemeClr val="dk2"/>
              </a:solidFill>
              <a:prstDash val="solid"/>
              <a:round/>
              <a:headEnd len="med" w="med" type="none"/>
              <a:tailEnd len="med" w="med" type="none"/>
            </a:ln>
          </p:spPr>
        </p:cxnSp>
        <p:cxnSp>
          <p:nvCxnSpPr>
            <p:cNvPr id="1270" name="Google Shape;1270;p45"/>
            <p:cNvCxnSpPr/>
            <p:nvPr/>
          </p:nvCxnSpPr>
          <p:spPr>
            <a:xfrm>
              <a:off x="1595938" y="2126113"/>
              <a:ext cx="729600" cy="1043700"/>
            </a:xfrm>
            <a:prstGeom prst="straightConnector1">
              <a:avLst/>
            </a:prstGeom>
            <a:noFill/>
            <a:ln cap="flat" cmpd="sng" w="9525">
              <a:solidFill>
                <a:schemeClr val="dk2"/>
              </a:solidFill>
              <a:prstDash val="solid"/>
              <a:round/>
              <a:headEnd len="med" w="med" type="none"/>
              <a:tailEnd len="med" w="med" type="none"/>
            </a:ln>
          </p:spPr>
        </p:cxnSp>
        <p:cxnSp>
          <p:nvCxnSpPr>
            <p:cNvPr id="1271" name="Google Shape;1271;p45"/>
            <p:cNvCxnSpPr/>
            <p:nvPr/>
          </p:nvCxnSpPr>
          <p:spPr>
            <a:xfrm>
              <a:off x="1952500" y="2126113"/>
              <a:ext cx="729600" cy="1043700"/>
            </a:xfrm>
            <a:prstGeom prst="straightConnector1">
              <a:avLst/>
            </a:prstGeom>
            <a:noFill/>
            <a:ln cap="flat" cmpd="sng" w="9525">
              <a:solidFill>
                <a:schemeClr val="dk2"/>
              </a:solidFill>
              <a:prstDash val="solid"/>
              <a:round/>
              <a:headEnd len="med" w="med" type="none"/>
              <a:tailEnd len="med" w="med" type="none"/>
            </a:ln>
          </p:spPr>
        </p:cxnSp>
      </p:grpSp>
      <p:sp>
        <p:nvSpPr>
          <p:cNvPr id="1272" name="Google Shape;1272;p45"/>
          <p:cNvSpPr txBox="1"/>
          <p:nvPr/>
        </p:nvSpPr>
        <p:spPr>
          <a:xfrm>
            <a:off x="455975" y="3701425"/>
            <a:ext cx="1773300" cy="114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2/100 events </a:t>
            </a:r>
            <a:endParaRPr/>
          </a:p>
          <a:p>
            <a:pPr indent="0" lvl="0" marL="0" rtl="0" algn="ctr">
              <a:spcBef>
                <a:spcPts val="0"/>
              </a:spcBef>
              <a:spcAft>
                <a:spcPts val="0"/>
              </a:spcAft>
              <a:buNone/>
            </a:pPr>
            <a:r>
              <a:rPr lang="en"/>
              <a:t>were coincident on two or more bars</a:t>
            </a:r>
            <a:endParaRPr/>
          </a:p>
        </p:txBody>
      </p:sp>
      <p:sp>
        <p:nvSpPr>
          <p:cNvPr id="1273" name="Google Shape;1273;p45"/>
          <p:cNvSpPr txBox="1"/>
          <p:nvPr/>
        </p:nvSpPr>
        <p:spPr>
          <a:xfrm>
            <a:off x="6576700" y="2571750"/>
            <a:ext cx="1773300" cy="114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16</a:t>
            </a:r>
            <a:r>
              <a:rPr lang="en"/>
              <a:t>/100 events </a:t>
            </a:r>
            <a:endParaRPr/>
          </a:p>
          <a:p>
            <a:pPr indent="0" lvl="0" marL="0" rtl="0" algn="ctr">
              <a:spcBef>
                <a:spcPts val="0"/>
              </a:spcBef>
              <a:spcAft>
                <a:spcPts val="0"/>
              </a:spcAft>
              <a:buNone/>
            </a:pPr>
            <a:r>
              <a:rPr lang="en"/>
              <a:t>were coincident on two or more bars</a:t>
            </a:r>
            <a:endParaRPr/>
          </a:p>
        </p:txBody>
      </p:sp>
      <p:cxnSp>
        <p:nvCxnSpPr>
          <p:cNvPr id="1274" name="Google Shape;1274;p45"/>
          <p:cNvCxnSpPr/>
          <p:nvPr/>
        </p:nvCxnSpPr>
        <p:spPr>
          <a:xfrm flipH="1">
            <a:off x="3060138" y="2399075"/>
            <a:ext cx="192600" cy="1021200"/>
          </a:xfrm>
          <a:prstGeom prst="straightConnector1">
            <a:avLst/>
          </a:prstGeom>
          <a:noFill/>
          <a:ln cap="flat" cmpd="sng" w="9525">
            <a:solidFill>
              <a:schemeClr val="dk2"/>
            </a:solidFill>
            <a:prstDash val="solid"/>
            <a:round/>
            <a:headEnd len="med" w="med" type="none"/>
            <a:tailEnd len="med" w="med" type="triangle"/>
          </a:ln>
        </p:spPr>
      </p:cxnSp>
      <p:sp>
        <p:nvSpPr>
          <p:cNvPr id="1275" name="Google Shape;1275;p45"/>
          <p:cNvSpPr/>
          <p:nvPr/>
        </p:nvSpPr>
        <p:spPr>
          <a:xfrm>
            <a:off x="3060150" y="3884725"/>
            <a:ext cx="402600" cy="3936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276" name="Google Shape;1276;p45"/>
          <p:cNvCxnSpPr/>
          <p:nvPr/>
        </p:nvCxnSpPr>
        <p:spPr>
          <a:xfrm flipH="1">
            <a:off x="6012550" y="2119950"/>
            <a:ext cx="222600" cy="778500"/>
          </a:xfrm>
          <a:prstGeom prst="straightConnector1">
            <a:avLst/>
          </a:prstGeom>
          <a:noFill/>
          <a:ln cap="flat" cmpd="sng" w="9525">
            <a:solidFill>
              <a:schemeClr val="dk2"/>
            </a:solidFill>
            <a:prstDash val="solid"/>
            <a:round/>
            <a:headEnd len="med" w="med" type="none"/>
            <a:tailEnd len="med" w="med" type="triangle"/>
          </a:ln>
        </p:spPr>
      </p:cxnSp>
      <p:sp>
        <p:nvSpPr>
          <p:cNvPr id="1277" name="Google Shape;1277;p45"/>
          <p:cNvSpPr/>
          <p:nvPr/>
        </p:nvSpPr>
        <p:spPr>
          <a:xfrm>
            <a:off x="6057400" y="3119175"/>
            <a:ext cx="402600" cy="3936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78" name="Google Shape;1278;p45"/>
          <p:cNvSpPr/>
          <p:nvPr/>
        </p:nvSpPr>
        <p:spPr>
          <a:xfrm>
            <a:off x="6057400" y="3512775"/>
            <a:ext cx="402600" cy="3936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79" name="Google Shape;1279;p45"/>
          <p:cNvSpPr/>
          <p:nvPr/>
        </p:nvSpPr>
        <p:spPr>
          <a:xfrm>
            <a:off x="6057400" y="3906375"/>
            <a:ext cx="402600" cy="3936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3" name="Shape 1283"/>
        <p:cNvGrpSpPr/>
        <p:nvPr/>
      </p:nvGrpSpPr>
      <p:grpSpPr>
        <a:xfrm>
          <a:off x="0" y="0"/>
          <a:ext cx="0" cy="0"/>
          <a:chOff x="0" y="0"/>
          <a:chExt cx="0" cy="0"/>
        </a:xfrm>
      </p:grpSpPr>
      <p:sp>
        <p:nvSpPr>
          <p:cNvPr id="1284" name="Google Shape;1284;p46"/>
          <p:cNvSpPr txBox="1"/>
          <p:nvPr>
            <p:ph idx="1" type="body"/>
          </p:nvPr>
        </p:nvSpPr>
        <p:spPr>
          <a:xfrm>
            <a:off x="404850" y="648900"/>
            <a:ext cx="7587900" cy="3406200"/>
          </a:xfrm>
          <a:prstGeom prst="rect">
            <a:avLst/>
          </a:prstGeom>
        </p:spPr>
        <p:txBody>
          <a:bodyPr anchorCtr="0" anchor="t" bIns="91425" lIns="91425" spcFirstLastPara="1" rIns="91425" wrap="square" tIns="91425">
            <a:normAutofit fontScale="77500" lnSpcReduction="20000"/>
          </a:bodyPr>
          <a:lstStyle/>
          <a:p>
            <a:pPr indent="0" lvl="0" marL="0" rtl="0" algn="l">
              <a:lnSpc>
                <a:spcPct val="100000"/>
              </a:lnSpc>
              <a:spcBef>
                <a:spcPts val="0"/>
              </a:spcBef>
              <a:spcAft>
                <a:spcPts val="0"/>
              </a:spcAft>
              <a:buNone/>
            </a:pPr>
            <a:r>
              <a:t/>
            </a:r>
            <a:endParaRPr sz="2600">
              <a:solidFill>
                <a:schemeClr val="accent3"/>
              </a:solidFill>
            </a:endParaRPr>
          </a:p>
          <a:p>
            <a:pPr indent="0" lvl="0" marL="0" rtl="0" algn="ctr">
              <a:lnSpc>
                <a:spcPct val="100000"/>
              </a:lnSpc>
              <a:spcBef>
                <a:spcPts val="0"/>
              </a:spcBef>
              <a:spcAft>
                <a:spcPts val="0"/>
              </a:spcAft>
              <a:buNone/>
            </a:pPr>
            <a:r>
              <a:t/>
            </a:r>
            <a:endParaRPr sz="2600">
              <a:solidFill>
                <a:schemeClr val="accent3"/>
              </a:solidFill>
            </a:endParaRPr>
          </a:p>
          <a:p>
            <a:pPr indent="0" lvl="0" marL="0" rtl="0" algn="l">
              <a:lnSpc>
                <a:spcPct val="100000"/>
              </a:lnSpc>
              <a:spcBef>
                <a:spcPts val="0"/>
              </a:spcBef>
              <a:spcAft>
                <a:spcPts val="0"/>
              </a:spcAft>
              <a:buNone/>
            </a:pPr>
            <a:r>
              <a:rPr lang="en" sz="3174">
                <a:solidFill>
                  <a:schemeClr val="dk1"/>
                </a:solidFill>
              </a:rPr>
              <a:t>Special thanks to:</a:t>
            </a:r>
            <a:endParaRPr sz="3174">
              <a:solidFill>
                <a:schemeClr val="dk1"/>
              </a:solidFill>
            </a:endParaRPr>
          </a:p>
          <a:p>
            <a:pPr indent="0" lvl="0" marL="0" rtl="0" algn="l">
              <a:lnSpc>
                <a:spcPct val="100000"/>
              </a:lnSpc>
              <a:spcBef>
                <a:spcPts val="1000"/>
              </a:spcBef>
              <a:spcAft>
                <a:spcPts val="0"/>
              </a:spcAft>
              <a:buNone/>
            </a:pPr>
            <a:r>
              <a:t/>
            </a:r>
            <a:endParaRPr sz="3996">
              <a:solidFill>
                <a:schemeClr val="dk1"/>
              </a:solidFill>
            </a:endParaRPr>
          </a:p>
          <a:p>
            <a:pPr indent="-367468" lvl="0" marL="457200" rtl="0" algn="l">
              <a:lnSpc>
                <a:spcPct val="100000"/>
              </a:lnSpc>
              <a:spcBef>
                <a:spcPts val="1000"/>
              </a:spcBef>
              <a:spcAft>
                <a:spcPts val="0"/>
              </a:spcAft>
              <a:buClr>
                <a:schemeClr val="dk1"/>
              </a:buClr>
              <a:buSzPct val="100000"/>
              <a:buChar char="●"/>
            </a:pPr>
            <a:r>
              <a:rPr lang="en" sz="2821">
                <a:solidFill>
                  <a:schemeClr val="dk1"/>
                </a:solidFill>
              </a:rPr>
              <a:t>Graduate mentor Ryan Schmitz </a:t>
            </a:r>
            <a:endParaRPr sz="2821">
              <a:solidFill>
                <a:schemeClr val="dk1"/>
              </a:solidFill>
            </a:endParaRPr>
          </a:p>
          <a:p>
            <a:pPr indent="-367468" lvl="0" marL="457200" rtl="0" algn="l">
              <a:lnSpc>
                <a:spcPct val="100000"/>
              </a:lnSpc>
              <a:spcBef>
                <a:spcPts val="1000"/>
              </a:spcBef>
              <a:spcAft>
                <a:spcPts val="0"/>
              </a:spcAft>
              <a:buClr>
                <a:schemeClr val="dk1"/>
              </a:buClr>
              <a:buSzPct val="100000"/>
              <a:buChar char="●"/>
            </a:pPr>
            <a:r>
              <a:rPr lang="en" sz="2821">
                <a:solidFill>
                  <a:schemeClr val="dk1"/>
                </a:solidFill>
              </a:rPr>
              <a:t>Faculty mentor David Stuart</a:t>
            </a:r>
            <a:endParaRPr sz="2821">
              <a:solidFill>
                <a:schemeClr val="dk1"/>
              </a:solidFill>
            </a:endParaRPr>
          </a:p>
          <a:p>
            <a:pPr indent="-367468" lvl="0" marL="457200" rtl="0" algn="l">
              <a:lnSpc>
                <a:spcPct val="100000"/>
              </a:lnSpc>
              <a:spcBef>
                <a:spcPts val="1000"/>
              </a:spcBef>
              <a:spcAft>
                <a:spcPts val="0"/>
              </a:spcAft>
              <a:buClr>
                <a:schemeClr val="dk1"/>
              </a:buClr>
              <a:buSzPct val="100000"/>
              <a:buChar char="●"/>
            </a:pPr>
            <a:r>
              <a:rPr lang="en" sz="2821">
                <a:solidFill>
                  <a:schemeClr val="dk1"/>
                </a:solidFill>
              </a:rPr>
              <a:t>All members of the Stuart lab and milliQan team</a:t>
            </a:r>
            <a:endParaRPr sz="2821">
              <a:solidFill>
                <a:schemeClr val="dk1"/>
              </a:solidFill>
            </a:endParaRPr>
          </a:p>
          <a:p>
            <a:pPr indent="-367468" lvl="0" marL="457200" rtl="0" algn="l">
              <a:lnSpc>
                <a:spcPct val="100000"/>
              </a:lnSpc>
              <a:spcBef>
                <a:spcPts val="1000"/>
              </a:spcBef>
              <a:spcAft>
                <a:spcPts val="0"/>
              </a:spcAft>
              <a:buClr>
                <a:schemeClr val="dk1"/>
              </a:buClr>
              <a:buSzPct val="100000"/>
              <a:buChar char="●"/>
            </a:pPr>
            <a:r>
              <a:rPr lang="en" sz="2821">
                <a:solidFill>
                  <a:schemeClr val="dk1"/>
                </a:solidFill>
              </a:rPr>
              <a:t>UCSB REU director Sathya Guruswamy</a:t>
            </a:r>
            <a:endParaRPr sz="2821">
              <a:solidFill>
                <a:schemeClr val="dk1"/>
              </a:solidFill>
            </a:endParaRPr>
          </a:p>
          <a:p>
            <a:pPr indent="0" lvl="0" marL="0" rtl="0" algn="l">
              <a:spcBef>
                <a:spcPts val="1000"/>
              </a:spcBef>
              <a:spcAft>
                <a:spcPts val="1200"/>
              </a:spcAft>
              <a:buNone/>
            </a:pPr>
            <a:r>
              <a:t/>
            </a:r>
            <a:endParaRPr/>
          </a:p>
        </p:txBody>
      </p:sp>
      <p:sp>
        <p:nvSpPr>
          <p:cNvPr id="1285" name="Google Shape;1285;p4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286" name="Google Shape;1286;p46"/>
          <p:cNvSpPr txBox="1"/>
          <p:nvPr/>
        </p:nvSpPr>
        <p:spPr>
          <a:xfrm>
            <a:off x="404850" y="4165763"/>
            <a:ext cx="83343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600">
                <a:solidFill>
                  <a:schemeClr val="accent3"/>
                </a:solidFill>
                <a:latin typeface="Roboto"/>
                <a:ea typeface="Roboto"/>
                <a:cs typeface="Roboto"/>
                <a:sym typeface="Roboto"/>
              </a:rPr>
              <a:t>This project was funded by NSF Grant PHY-1852574c</a:t>
            </a:r>
            <a:endParaRPr/>
          </a:p>
        </p:txBody>
      </p:sp>
      <p:pic>
        <p:nvPicPr>
          <p:cNvPr id="1287" name="Google Shape;1287;p46"/>
          <p:cNvPicPr preferRelativeResize="0"/>
          <p:nvPr/>
        </p:nvPicPr>
        <p:blipFill>
          <a:blip r:embed="rId3">
            <a:alphaModFix/>
          </a:blip>
          <a:stretch>
            <a:fillRect/>
          </a:stretch>
        </p:blipFill>
        <p:spPr>
          <a:xfrm>
            <a:off x="7340450" y="378613"/>
            <a:ext cx="1459750" cy="1056125"/>
          </a:xfrm>
          <a:prstGeom prst="rect">
            <a:avLst/>
          </a:prstGeom>
          <a:noFill/>
          <a:ln>
            <a:noFill/>
          </a:ln>
        </p:spPr>
      </p:pic>
      <p:pic>
        <p:nvPicPr>
          <p:cNvPr id="1288" name="Google Shape;1288;p46"/>
          <p:cNvPicPr preferRelativeResize="0"/>
          <p:nvPr/>
        </p:nvPicPr>
        <p:blipFill>
          <a:blip r:embed="rId4">
            <a:alphaModFix/>
          </a:blip>
          <a:stretch>
            <a:fillRect/>
          </a:stretch>
        </p:blipFill>
        <p:spPr>
          <a:xfrm>
            <a:off x="3328975" y="287550"/>
            <a:ext cx="2286000" cy="1238250"/>
          </a:xfrm>
          <a:prstGeom prst="rect">
            <a:avLst/>
          </a:prstGeom>
          <a:noFill/>
          <a:ln>
            <a:noFill/>
          </a:ln>
        </p:spPr>
      </p:pic>
      <p:pic>
        <p:nvPicPr>
          <p:cNvPr id="1289" name="Google Shape;1289;p46"/>
          <p:cNvPicPr preferRelativeResize="0"/>
          <p:nvPr/>
        </p:nvPicPr>
        <p:blipFill>
          <a:blip r:embed="rId5">
            <a:alphaModFix/>
          </a:blip>
          <a:stretch>
            <a:fillRect/>
          </a:stretch>
        </p:blipFill>
        <p:spPr>
          <a:xfrm>
            <a:off x="5952002" y="378625"/>
            <a:ext cx="1051417" cy="1056100"/>
          </a:xfrm>
          <a:prstGeom prst="rect">
            <a:avLst/>
          </a:prstGeom>
          <a:noFill/>
          <a:ln>
            <a:noFill/>
          </a:ln>
        </p:spPr>
      </p:pic>
      <p:pic>
        <p:nvPicPr>
          <p:cNvPr id="1290" name="Google Shape;1290;p46"/>
          <p:cNvPicPr preferRelativeResize="0"/>
          <p:nvPr/>
        </p:nvPicPr>
        <p:blipFill>
          <a:blip r:embed="rId6">
            <a:alphaModFix/>
          </a:blip>
          <a:stretch>
            <a:fillRect/>
          </a:stretch>
        </p:blipFill>
        <p:spPr>
          <a:xfrm>
            <a:off x="5265025" y="1705950"/>
            <a:ext cx="3400050" cy="9251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4" name="Shape 1294"/>
        <p:cNvGrpSpPr/>
        <p:nvPr/>
      </p:nvGrpSpPr>
      <p:grpSpPr>
        <a:xfrm>
          <a:off x="0" y="0"/>
          <a:ext cx="0" cy="0"/>
          <a:chOff x="0" y="0"/>
          <a:chExt cx="0" cy="0"/>
        </a:xfrm>
      </p:grpSpPr>
      <p:sp>
        <p:nvSpPr>
          <p:cNvPr id="1295" name="Google Shape;1295;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Final Steps and Implementation</a:t>
            </a:r>
            <a:endParaRPr/>
          </a:p>
        </p:txBody>
      </p:sp>
      <p:sp>
        <p:nvSpPr>
          <p:cNvPr id="1296" name="Google Shape;1296;p47"/>
          <p:cNvSpPr txBox="1"/>
          <p:nvPr>
            <p:ph idx="1" type="body"/>
          </p:nvPr>
        </p:nvSpPr>
        <p:spPr>
          <a:xfrm>
            <a:off x="311700" y="124682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Fine-tune electronics to reduce noise and improve confidence</a:t>
            </a:r>
            <a:endParaRPr/>
          </a:p>
          <a:p>
            <a:pPr indent="-317500" lvl="1" marL="914400" rtl="0" algn="l">
              <a:spcBef>
                <a:spcPts val="1000"/>
              </a:spcBef>
              <a:spcAft>
                <a:spcPts val="0"/>
              </a:spcAft>
              <a:buSzPts val="1400"/>
              <a:buChar char="○"/>
            </a:pPr>
            <a:r>
              <a:rPr lang="en"/>
              <a:t>Adjusting V</a:t>
            </a:r>
            <a:r>
              <a:rPr baseline="-25000" lang="en" sz="1300"/>
              <a:t>bias</a:t>
            </a:r>
            <a:r>
              <a:rPr lang="en"/>
              <a:t>, trigger thresholds, and better characterize signals vs. noise</a:t>
            </a:r>
            <a:endParaRPr/>
          </a:p>
          <a:p>
            <a:pPr indent="-342900" lvl="0" marL="457200" rtl="0" algn="l">
              <a:spcBef>
                <a:spcPts val="1000"/>
              </a:spcBef>
              <a:spcAft>
                <a:spcPts val="0"/>
              </a:spcAft>
              <a:buSzPts val="1800"/>
              <a:buChar char="●"/>
            </a:pPr>
            <a:r>
              <a:rPr lang="en"/>
              <a:t>Finish constructing multiple packs to </a:t>
            </a:r>
            <a:r>
              <a:rPr lang="en"/>
              <a:t>perform</a:t>
            </a:r>
            <a:r>
              <a:rPr lang="en"/>
              <a:t> multi-pack coincidence and tracking</a:t>
            </a:r>
            <a:endParaRPr/>
          </a:p>
          <a:p>
            <a:pPr indent="-342900" lvl="0" marL="457200" rtl="0" algn="l">
              <a:spcBef>
                <a:spcPts val="1000"/>
              </a:spcBef>
              <a:spcAft>
                <a:spcPts val="0"/>
              </a:spcAft>
              <a:buSzPts val="1800"/>
              <a:buChar char="●"/>
            </a:pPr>
            <a:r>
              <a:rPr lang="en"/>
              <a:t>Order and test readout boards</a:t>
            </a:r>
            <a:endParaRPr/>
          </a:p>
          <a:p>
            <a:pPr indent="-317500" lvl="1" marL="914400" rtl="0" algn="l">
              <a:spcBef>
                <a:spcPts val="1000"/>
              </a:spcBef>
              <a:spcAft>
                <a:spcPts val="0"/>
              </a:spcAft>
              <a:buSzPts val="1400"/>
              <a:buChar char="○"/>
            </a:pPr>
            <a:r>
              <a:rPr lang="en"/>
              <a:t>Allows for assembly of multiple layers</a:t>
            </a:r>
            <a:endParaRPr/>
          </a:p>
          <a:p>
            <a:pPr indent="-342900" lvl="0" marL="457200" rtl="0" algn="l">
              <a:spcBef>
                <a:spcPts val="1000"/>
              </a:spcBef>
              <a:spcAft>
                <a:spcPts val="0"/>
              </a:spcAft>
              <a:buSzPts val="1800"/>
              <a:buChar char="●"/>
            </a:pPr>
            <a:r>
              <a:rPr lang="en"/>
              <a:t>Write a detailed procedure for building and testing the hodoscope and its components</a:t>
            </a:r>
            <a:endParaRPr/>
          </a:p>
          <a:p>
            <a:pPr indent="0" lvl="0" marL="0" rtl="0" algn="l">
              <a:spcBef>
                <a:spcPts val="1000"/>
              </a:spcBef>
              <a:spcAft>
                <a:spcPts val="1200"/>
              </a:spcAft>
              <a:buNone/>
            </a:pPr>
            <a:r>
              <a:t/>
            </a:r>
            <a:endParaRPr/>
          </a:p>
        </p:txBody>
      </p:sp>
      <p:sp>
        <p:nvSpPr>
          <p:cNvPr id="1297" name="Google Shape;1297;p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1" name="Shape 1301"/>
        <p:cNvGrpSpPr/>
        <p:nvPr/>
      </p:nvGrpSpPr>
      <p:grpSpPr>
        <a:xfrm>
          <a:off x="0" y="0"/>
          <a:ext cx="0" cy="0"/>
          <a:chOff x="0" y="0"/>
          <a:chExt cx="0" cy="0"/>
        </a:xfrm>
      </p:grpSpPr>
      <p:sp>
        <p:nvSpPr>
          <p:cNvPr id="1302" name="Google Shape;1302;p4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pSp>
        <p:nvGrpSpPr>
          <p:cNvPr id="1303" name="Google Shape;1303;p48"/>
          <p:cNvGrpSpPr/>
          <p:nvPr/>
        </p:nvGrpSpPr>
        <p:grpSpPr>
          <a:xfrm>
            <a:off x="2553374" y="458600"/>
            <a:ext cx="3360045" cy="3342000"/>
            <a:chOff x="2553300" y="458600"/>
            <a:chExt cx="4143600" cy="3342000"/>
          </a:xfrm>
        </p:grpSpPr>
        <p:sp>
          <p:nvSpPr>
            <p:cNvPr id="1304" name="Google Shape;1304;p48"/>
            <p:cNvSpPr/>
            <p:nvPr/>
          </p:nvSpPr>
          <p:spPr>
            <a:xfrm>
              <a:off x="2553300" y="458600"/>
              <a:ext cx="1035900" cy="33420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05" name="Google Shape;1305;p48"/>
            <p:cNvSpPr/>
            <p:nvPr/>
          </p:nvSpPr>
          <p:spPr>
            <a:xfrm>
              <a:off x="3589200" y="458600"/>
              <a:ext cx="1035900" cy="33420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06" name="Google Shape;1306;p48"/>
            <p:cNvSpPr/>
            <p:nvPr/>
          </p:nvSpPr>
          <p:spPr>
            <a:xfrm>
              <a:off x="4625100" y="458600"/>
              <a:ext cx="1035900" cy="33420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07" name="Google Shape;1307;p48"/>
            <p:cNvSpPr/>
            <p:nvPr/>
          </p:nvSpPr>
          <p:spPr>
            <a:xfrm>
              <a:off x="5661000" y="458600"/>
              <a:ext cx="1035900" cy="33420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1308" name="Google Shape;1308;p48"/>
          <p:cNvSpPr/>
          <p:nvPr/>
        </p:nvSpPr>
        <p:spPr>
          <a:xfrm>
            <a:off x="2571525" y="3737600"/>
            <a:ext cx="801600" cy="63000"/>
          </a:xfrm>
          <a:prstGeom prst="rect">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09" name="Google Shape;1309;p48"/>
          <p:cNvSpPr/>
          <p:nvPr/>
        </p:nvSpPr>
        <p:spPr>
          <a:xfrm>
            <a:off x="2571525" y="3881000"/>
            <a:ext cx="801600" cy="63000"/>
          </a:xfrm>
          <a:prstGeom prst="rect">
            <a:avLst/>
          </a:prstGeom>
          <a:solidFill>
            <a:srgbClr val="FFAB4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10" name="Google Shape;1310;p48"/>
          <p:cNvSpPr/>
          <p:nvPr/>
        </p:nvSpPr>
        <p:spPr>
          <a:xfrm>
            <a:off x="3416075" y="3881000"/>
            <a:ext cx="801600" cy="63000"/>
          </a:xfrm>
          <a:prstGeom prst="rect">
            <a:avLst/>
          </a:prstGeom>
          <a:solidFill>
            <a:srgbClr val="FFAB4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11" name="Google Shape;1311;p48"/>
          <p:cNvSpPr/>
          <p:nvPr/>
        </p:nvSpPr>
        <p:spPr>
          <a:xfrm>
            <a:off x="4263950" y="3881000"/>
            <a:ext cx="801600" cy="63000"/>
          </a:xfrm>
          <a:prstGeom prst="rect">
            <a:avLst/>
          </a:prstGeom>
          <a:solidFill>
            <a:srgbClr val="FFAB4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12" name="Google Shape;1312;p48"/>
          <p:cNvSpPr/>
          <p:nvPr/>
        </p:nvSpPr>
        <p:spPr>
          <a:xfrm>
            <a:off x="5111825" y="3881000"/>
            <a:ext cx="801600" cy="63000"/>
          </a:xfrm>
          <a:prstGeom prst="rect">
            <a:avLst/>
          </a:prstGeom>
          <a:solidFill>
            <a:srgbClr val="FFAB4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13" name="Google Shape;1313;p48"/>
          <p:cNvSpPr/>
          <p:nvPr/>
        </p:nvSpPr>
        <p:spPr>
          <a:xfrm>
            <a:off x="2571525" y="4024400"/>
            <a:ext cx="801600" cy="630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14" name="Google Shape;1314;p48"/>
          <p:cNvSpPr/>
          <p:nvPr/>
        </p:nvSpPr>
        <p:spPr>
          <a:xfrm>
            <a:off x="3416075" y="4024400"/>
            <a:ext cx="801600" cy="630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15" name="Google Shape;1315;p48"/>
          <p:cNvSpPr/>
          <p:nvPr/>
        </p:nvSpPr>
        <p:spPr>
          <a:xfrm>
            <a:off x="4260625" y="4024400"/>
            <a:ext cx="801600" cy="630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16" name="Google Shape;1316;p48"/>
          <p:cNvSpPr/>
          <p:nvPr/>
        </p:nvSpPr>
        <p:spPr>
          <a:xfrm>
            <a:off x="5111825" y="4024400"/>
            <a:ext cx="801600" cy="630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17" name="Google Shape;1317;p48"/>
          <p:cNvSpPr/>
          <p:nvPr/>
        </p:nvSpPr>
        <p:spPr>
          <a:xfrm>
            <a:off x="3416075" y="3737600"/>
            <a:ext cx="801600" cy="63000"/>
          </a:xfrm>
          <a:prstGeom prst="rect">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18" name="Google Shape;1318;p48"/>
          <p:cNvSpPr/>
          <p:nvPr/>
        </p:nvSpPr>
        <p:spPr>
          <a:xfrm>
            <a:off x="4260625" y="3737600"/>
            <a:ext cx="801600" cy="63000"/>
          </a:xfrm>
          <a:prstGeom prst="rect">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19" name="Google Shape;1319;p48"/>
          <p:cNvSpPr/>
          <p:nvPr/>
        </p:nvSpPr>
        <p:spPr>
          <a:xfrm>
            <a:off x="5105175" y="3737600"/>
            <a:ext cx="801600" cy="63000"/>
          </a:xfrm>
          <a:prstGeom prst="rect">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20" name="Google Shape;1320;p48"/>
          <p:cNvSpPr/>
          <p:nvPr/>
        </p:nvSpPr>
        <p:spPr>
          <a:xfrm>
            <a:off x="2571525" y="4167800"/>
            <a:ext cx="3360000" cy="63000"/>
          </a:xfrm>
          <a:prstGeom prst="rect">
            <a:avLst/>
          </a:prstGeom>
          <a:solidFill>
            <a:srgbClr val="1800D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21" name="Google Shape;1321;p48"/>
          <p:cNvSpPr/>
          <p:nvPr/>
        </p:nvSpPr>
        <p:spPr>
          <a:xfrm>
            <a:off x="3770400" y="4230800"/>
            <a:ext cx="801600" cy="63000"/>
          </a:xfrm>
          <a:prstGeom prst="rect">
            <a:avLst/>
          </a:prstGeom>
          <a:solidFill>
            <a:srgbClr val="274E1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22" name="Google Shape;1322;p48"/>
          <p:cNvSpPr txBox="1"/>
          <p:nvPr/>
        </p:nvSpPr>
        <p:spPr>
          <a:xfrm>
            <a:off x="1175100" y="1773800"/>
            <a:ext cx="1234200" cy="711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t>Hodoscope Packs</a:t>
            </a:r>
            <a:endParaRPr/>
          </a:p>
        </p:txBody>
      </p:sp>
      <p:sp>
        <p:nvSpPr>
          <p:cNvPr id="1323" name="Google Shape;1323;p48"/>
          <p:cNvSpPr txBox="1"/>
          <p:nvPr/>
        </p:nvSpPr>
        <p:spPr>
          <a:xfrm>
            <a:off x="1184100" y="3157150"/>
            <a:ext cx="1522200" cy="22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SiPM Boards</a:t>
            </a:r>
            <a:endParaRPr>
              <a:solidFill>
                <a:srgbClr val="FF0000"/>
              </a:solidFill>
            </a:endParaRPr>
          </a:p>
        </p:txBody>
      </p:sp>
      <p:sp>
        <p:nvSpPr>
          <p:cNvPr id="1324" name="Google Shape;1324;p48"/>
          <p:cNvSpPr txBox="1"/>
          <p:nvPr/>
        </p:nvSpPr>
        <p:spPr>
          <a:xfrm>
            <a:off x="1184100" y="3422588"/>
            <a:ext cx="1522200" cy="22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AB40"/>
                </a:solidFill>
              </a:rPr>
              <a:t>Amp</a:t>
            </a:r>
            <a:r>
              <a:rPr lang="en">
                <a:solidFill>
                  <a:srgbClr val="FFAB40"/>
                </a:solidFill>
              </a:rPr>
              <a:t> Boards</a:t>
            </a:r>
            <a:endParaRPr>
              <a:solidFill>
                <a:srgbClr val="FFAB40"/>
              </a:solidFill>
            </a:endParaRPr>
          </a:p>
        </p:txBody>
      </p:sp>
      <p:sp>
        <p:nvSpPr>
          <p:cNvPr id="1325" name="Google Shape;1325;p48"/>
          <p:cNvSpPr txBox="1"/>
          <p:nvPr/>
        </p:nvSpPr>
        <p:spPr>
          <a:xfrm>
            <a:off x="1130050" y="3698700"/>
            <a:ext cx="1522200" cy="22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5"/>
                </a:solidFill>
              </a:rPr>
              <a:t>Digital</a:t>
            </a:r>
            <a:r>
              <a:rPr lang="en">
                <a:solidFill>
                  <a:schemeClr val="accent5"/>
                </a:solidFill>
              </a:rPr>
              <a:t> Boards</a:t>
            </a:r>
            <a:endParaRPr>
              <a:solidFill>
                <a:schemeClr val="accent5"/>
              </a:solidFill>
            </a:endParaRPr>
          </a:p>
        </p:txBody>
      </p:sp>
      <p:sp>
        <p:nvSpPr>
          <p:cNvPr id="1326" name="Google Shape;1326;p48"/>
          <p:cNvSpPr txBox="1"/>
          <p:nvPr/>
        </p:nvSpPr>
        <p:spPr>
          <a:xfrm>
            <a:off x="1058325" y="3927225"/>
            <a:ext cx="1522200" cy="22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800D7"/>
                </a:solidFill>
              </a:rPr>
              <a:t>Readout</a:t>
            </a:r>
            <a:r>
              <a:rPr lang="en">
                <a:solidFill>
                  <a:srgbClr val="1800D7"/>
                </a:solidFill>
              </a:rPr>
              <a:t> Board</a:t>
            </a:r>
            <a:endParaRPr>
              <a:solidFill>
                <a:srgbClr val="1800D7"/>
              </a:solidFill>
            </a:endParaRPr>
          </a:p>
        </p:txBody>
      </p:sp>
      <p:sp>
        <p:nvSpPr>
          <p:cNvPr id="1327" name="Google Shape;1327;p48"/>
          <p:cNvSpPr txBox="1"/>
          <p:nvPr/>
        </p:nvSpPr>
        <p:spPr>
          <a:xfrm>
            <a:off x="1490625" y="4155750"/>
            <a:ext cx="1522200" cy="22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274E13"/>
                </a:solidFill>
              </a:rPr>
              <a:t>Pico</a:t>
            </a:r>
            <a:endParaRPr>
              <a:solidFill>
                <a:srgbClr val="274E13"/>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1" name="Shape 1331"/>
        <p:cNvGrpSpPr/>
        <p:nvPr/>
      </p:nvGrpSpPr>
      <p:grpSpPr>
        <a:xfrm>
          <a:off x="0" y="0"/>
          <a:ext cx="0" cy="0"/>
          <a:chOff x="0" y="0"/>
          <a:chExt cx="0" cy="0"/>
        </a:xfrm>
      </p:grpSpPr>
      <p:sp>
        <p:nvSpPr>
          <p:cNvPr id="1332" name="Google Shape;1332;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Sources</a:t>
            </a:r>
            <a:endParaRPr/>
          </a:p>
        </p:txBody>
      </p:sp>
      <p:sp>
        <p:nvSpPr>
          <p:cNvPr id="1333" name="Google Shape;1333;p49"/>
          <p:cNvSpPr txBox="1"/>
          <p:nvPr>
            <p:ph idx="1" type="body"/>
          </p:nvPr>
        </p:nvSpPr>
        <p:spPr>
          <a:xfrm>
            <a:off x="311700" y="1152475"/>
            <a:ext cx="8520600" cy="3744600"/>
          </a:xfrm>
          <a:prstGeom prst="rect">
            <a:avLst/>
          </a:prstGeom>
        </p:spPr>
        <p:txBody>
          <a:bodyPr anchorCtr="0" anchor="t" bIns="91425" lIns="91425" spcFirstLastPara="1" rIns="91425" wrap="square" tIns="91425">
            <a:normAutofit fontScale="92500" lnSpcReduction="20000"/>
          </a:bodyPr>
          <a:lstStyle/>
          <a:p>
            <a:pPr indent="-293211" lvl="0" marL="457200" rtl="0" algn="l">
              <a:spcBef>
                <a:spcPts val="0"/>
              </a:spcBef>
              <a:spcAft>
                <a:spcPts val="0"/>
              </a:spcAft>
              <a:buClr>
                <a:schemeClr val="dk1"/>
              </a:buClr>
              <a:buSzPct val="100000"/>
              <a:buFont typeface="Arial"/>
              <a:buAutoNum type="arabicPeriod"/>
            </a:pPr>
            <a:r>
              <a:rPr lang="en" sz="1100" u="sng">
                <a:solidFill>
                  <a:srgbClr val="1155CC"/>
                </a:solidFill>
                <a:latin typeface="Arial"/>
                <a:ea typeface="Arial"/>
                <a:cs typeface="Arial"/>
                <a:sym typeface="Arial"/>
                <a:hlinkClick r:id="rId3">
                  <a:extLst>
                    <a:ext uri="{A12FA001-AC4F-418D-AE19-62706E023703}">
                      <ahyp:hlinkClr val="tx"/>
                    </a:ext>
                  </a:extLst>
                </a:hlinkClick>
              </a:rPr>
              <a:t>https://www.sciencedirect.com/science/article/pii/S0370269315003287?via%3Dihub</a:t>
            </a:r>
            <a:endParaRPr sz="1100">
              <a:solidFill>
                <a:schemeClr val="dk1"/>
              </a:solidFill>
              <a:latin typeface="Arial"/>
              <a:ea typeface="Arial"/>
              <a:cs typeface="Arial"/>
              <a:sym typeface="Arial"/>
            </a:endParaRPr>
          </a:p>
          <a:p>
            <a:pPr indent="-293211" lvl="1" marL="914400" rtl="0" algn="l">
              <a:spcBef>
                <a:spcPts val="0"/>
              </a:spcBef>
              <a:spcAft>
                <a:spcPts val="0"/>
              </a:spcAft>
              <a:buClr>
                <a:schemeClr val="dk1"/>
              </a:buClr>
              <a:buSzPct val="100000"/>
              <a:buFont typeface="Arial"/>
              <a:buAutoNum type="alphaLcPeriod"/>
            </a:pPr>
            <a:r>
              <a:rPr lang="en" sz="1100">
                <a:solidFill>
                  <a:schemeClr val="dk1"/>
                </a:solidFill>
                <a:latin typeface="Arial"/>
                <a:ea typeface="Arial"/>
                <a:cs typeface="Arial"/>
                <a:sym typeface="Arial"/>
              </a:rPr>
              <a:t>Description of MilliQan, millicharged particles, BSM theory</a:t>
            </a:r>
            <a:endParaRPr sz="1100">
              <a:solidFill>
                <a:schemeClr val="dk1"/>
              </a:solidFill>
              <a:latin typeface="Arial"/>
              <a:ea typeface="Arial"/>
              <a:cs typeface="Arial"/>
              <a:sym typeface="Arial"/>
            </a:endParaRPr>
          </a:p>
          <a:p>
            <a:pPr indent="-293211" lvl="0" marL="457200" rtl="0" algn="l">
              <a:spcBef>
                <a:spcPts val="0"/>
              </a:spcBef>
              <a:spcAft>
                <a:spcPts val="0"/>
              </a:spcAft>
              <a:buClr>
                <a:schemeClr val="dk1"/>
              </a:buClr>
              <a:buSzPct val="100000"/>
              <a:buFont typeface="Arial"/>
              <a:buAutoNum type="arabicPeriod"/>
            </a:pPr>
            <a:r>
              <a:rPr lang="en" sz="1100" u="sng">
                <a:solidFill>
                  <a:srgbClr val="1155CC"/>
                </a:solidFill>
                <a:latin typeface="Arial"/>
                <a:ea typeface="Arial"/>
                <a:cs typeface="Arial"/>
                <a:sym typeface="Arial"/>
                <a:hlinkClick r:id="rId4">
                  <a:extLst>
                    <a:ext uri="{A12FA001-AC4F-418D-AE19-62706E023703}">
                      <ahyp:hlinkClr val="tx"/>
                    </a:ext>
                  </a:extLst>
                </a:hlinkClick>
              </a:rPr>
              <a:t>https://arxiv.org/abs/1607.04669</a:t>
            </a:r>
            <a:r>
              <a:rPr lang="en"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293211" lvl="1" marL="914400" rtl="0" algn="l">
              <a:spcBef>
                <a:spcPts val="0"/>
              </a:spcBef>
              <a:spcAft>
                <a:spcPts val="0"/>
              </a:spcAft>
              <a:buClr>
                <a:schemeClr val="dk1"/>
              </a:buClr>
              <a:buSzPct val="100000"/>
              <a:buFont typeface="Arial"/>
              <a:buAutoNum type="alphaLcPeriod"/>
            </a:pPr>
            <a:r>
              <a:rPr lang="en" sz="1100">
                <a:solidFill>
                  <a:schemeClr val="dk1"/>
                </a:solidFill>
                <a:latin typeface="Arial"/>
                <a:ea typeface="Arial"/>
                <a:cs typeface="Arial"/>
                <a:sym typeface="Arial"/>
              </a:rPr>
              <a:t>Bar detector proposal</a:t>
            </a:r>
            <a:endParaRPr sz="1100">
              <a:solidFill>
                <a:schemeClr val="dk1"/>
              </a:solidFill>
              <a:latin typeface="Arial"/>
              <a:ea typeface="Arial"/>
              <a:cs typeface="Arial"/>
              <a:sym typeface="Arial"/>
            </a:endParaRPr>
          </a:p>
          <a:p>
            <a:pPr indent="-293211" lvl="0" marL="457200" rtl="0" algn="l">
              <a:spcBef>
                <a:spcPts val="0"/>
              </a:spcBef>
              <a:spcAft>
                <a:spcPts val="0"/>
              </a:spcAft>
              <a:buClr>
                <a:schemeClr val="dk1"/>
              </a:buClr>
              <a:buSzPct val="100000"/>
              <a:buFont typeface="Arial"/>
              <a:buAutoNum type="arabicPeriod"/>
            </a:pPr>
            <a:r>
              <a:rPr lang="en" sz="1100" u="sng">
                <a:solidFill>
                  <a:srgbClr val="1155CC"/>
                </a:solidFill>
                <a:latin typeface="Arial"/>
                <a:ea typeface="Arial"/>
                <a:cs typeface="Arial"/>
                <a:sym typeface="Arial"/>
                <a:hlinkClick r:id="rId5">
                  <a:extLst>
                    <a:ext uri="{A12FA001-AC4F-418D-AE19-62706E023703}">
                      <ahyp:hlinkClr val="tx"/>
                    </a:ext>
                  </a:extLst>
                </a:hlinkClick>
              </a:rPr>
              <a:t>https://journals.aps.org/prd/abstract/10.1103/PhysRevD.102.032002</a:t>
            </a:r>
            <a:endParaRPr sz="1100">
              <a:solidFill>
                <a:schemeClr val="dk1"/>
              </a:solidFill>
              <a:latin typeface="Arial"/>
              <a:ea typeface="Arial"/>
              <a:cs typeface="Arial"/>
              <a:sym typeface="Arial"/>
            </a:endParaRPr>
          </a:p>
          <a:p>
            <a:pPr indent="-293211" lvl="1" marL="914400" rtl="0" algn="l">
              <a:spcBef>
                <a:spcPts val="0"/>
              </a:spcBef>
              <a:spcAft>
                <a:spcPts val="0"/>
              </a:spcAft>
              <a:buClr>
                <a:schemeClr val="dk1"/>
              </a:buClr>
              <a:buSzPct val="100000"/>
              <a:buFont typeface="Arial"/>
              <a:buAutoNum type="alphaLcPeriod"/>
            </a:pPr>
            <a:r>
              <a:rPr lang="en" sz="1100">
                <a:solidFill>
                  <a:schemeClr val="dk1"/>
                </a:solidFill>
                <a:latin typeface="Arial"/>
                <a:ea typeface="Arial"/>
                <a:cs typeface="Arial"/>
                <a:sym typeface="Arial"/>
              </a:rPr>
              <a:t>Dark sector, MCPS, demonstrator, simulation</a:t>
            </a:r>
            <a:endParaRPr sz="1100">
              <a:solidFill>
                <a:schemeClr val="dk1"/>
              </a:solidFill>
              <a:latin typeface="Arial"/>
              <a:ea typeface="Arial"/>
              <a:cs typeface="Arial"/>
              <a:sym typeface="Arial"/>
            </a:endParaRPr>
          </a:p>
          <a:p>
            <a:pPr indent="-293211" lvl="0" marL="457200" rtl="0" algn="l">
              <a:spcBef>
                <a:spcPts val="0"/>
              </a:spcBef>
              <a:spcAft>
                <a:spcPts val="0"/>
              </a:spcAft>
              <a:buClr>
                <a:schemeClr val="dk1"/>
              </a:buClr>
              <a:buSzPct val="100000"/>
              <a:buFont typeface="Arial"/>
              <a:buAutoNum type="arabicPeriod"/>
            </a:pPr>
            <a:r>
              <a:rPr lang="en" sz="1100" u="sng">
                <a:solidFill>
                  <a:srgbClr val="1155CC"/>
                </a:solidFill>
                <a:latin typeface="Arial"/>
                <a:ea typeface="Arial"/>
                <a:cs typeface="Arial"/>
                <a:sym typeface="Arial"/>
                <a:hlinkClick r:id="rId6">
                  <a:extLst>
                    <a:ext uri="{A12FA001-AC4F-418D-AE19-62706E023703}">
                      <ahyp:hlinkClr val="tx"/>
                    </a:ext>
                  </a:extLst>
                </a:hlinkClick>
              </a:rPr>
              <a:t>https://journals.aps.org/prd/abstract/10.1103/PhysRevD.104.032002</a:t>
            </a:r>
            <a:endParaRPr sz="1100">
              <a:solidFill>
                <a:schemeClr val="dk1"/>
              </a:solidFill>
              <a:latin typeface="Arial"/>
              <a:ea typeface="Arial"/>
              <a:cs typeface="Arial"/>
              <a:sym typeface="Arial"/>
            </a:endParaRPr>
          </a:p>
          <a:p>
            <a:pPr indent="-293211" lvl="1" marL="914400" rtl="0" algn="l">
              <a:spcBef>
                <a:spcPts val="0"/>
              </a:spcBef>
              <a:spcAft>
                <a:spcPts val="0"/>
              </a:spcAft>
              <a:buClr>
                <a:schemeClr val="dk1"/>
              </a:buClr>
              <a:buSzPct val="100000"/>
              <a:buFont typeface="Arial"/>
              <a:buAutoNum type="alphaLcPeriod"/>
            </a:pPr>
            <a:r>
              <a:rPr lang="en" sz="1100">
                <a:solidFill>
                  <a:schemeClr val="dk1"/>
                </a:solidFill>
                <a:latin typeface="Arial"/>
                <a:ea typeface="Arial"/>
                <a:cs typeface="Arial"/>
                <a:sym typeface="Arial"/>
              </a:rPr>
              <a:t>Dark sector, MCPs, bar detector, simulation</a:t>
            </a:r>
            <a:endParaRPr sz="1100">
              <a:solidFill>
                <a:schemeClr val="dk1"/>
              </a:solidFill>
              <a:latin typeface="Arial"/>
              <a:ea typeface="Arial"/>
              <a:cs typeface="Arial"/>
              <a:sym typeface="Arial"/>
            </a:endParaRPr>
          </a:p>
          <a:p>
            <a:pPr indent="-293211" lvl="0" marL="457200" rtl="0" algn="l">
              <a:spcBef>
                <a:spcPts val="0"/>
              </a:spcBef>
              <a:spcAft>
                <a:spcPts val="0"/>
              </a:spcAft>
              <a:buClr>
                <a:schemeClr val="dk1"/>
              </a:buClr>
              <a:buSzPct val="100000"/>
              <a:buFont typeface="Arial"/>
              <a:buAutoNum type="arabicPeriod"/>
            </a:pPr>
            <a:r>
              <a:rPr lang="en" sz="1100" u="sng">
                <a:solidFill>
                  <a:srgbClr val="1155CC"/>
                </a:solidFill>
                <a:latin typeface="Arial"/>
                <a:ea typeface="Arial"/>
                <a:cs typeface="Arial"/>
                <a:sym typeface="Arial"/>
                <a:hlinkClick r:id="rId7">
                  <a:extLst>
                    <a:ext uri="{A12FA001-AC4F-418D-AE19-62706E023703}">
                      <ahyp:hlinkClr val="tx"/>
                    </a:ext>
                  </a:extLst>
                </a:hlinkClick>
              </a:rPr>
              <a:t>https://arxiv.org/abs/1311.0029</a:t>
            </a:r>
            <a:endParaRPr sz="1100">
              <a:solidFill>
                <a:schemeClr val="dk1"/>
              </a:solidFill>
              <a:latin typeface="Arial"/>
              <a:ea typeface="Arial"/>
              <a:cs typeface="Arial"/>
              <a:sym typeface="Arial"/>
            </a:endParaRPr>
          </a:p>
          <a:p>
            <a:pPr indent="-293211" lvl="1" marL="914400" rtl="0" algn="l">
              <a:spcBef>
                <a:spcPts val="0"/>
              </a:spcBef>
              <a:spcAft>
                <a:spcPts val="0"/>
              </a:spcAft>
              <a:buClr>
                <a:schemeClr val="dk1"/>
              </a:buClr>
              <a:buSzPct val="100000"/>
              <a:buFont typeface="Arial"/>
              <a:buAutoNum type="alphaLcPeriod"/>
            </a:pPr>
            <a:r>
              <a:rPr lang="en" sz="1100">
                <a:solidFill>
                  <a:schemeClr val="dk1"/>
                </a:solidFill>
                <a:latin typeface="Arial"/>
                <a:ea typeface="Arial"/>
                <a:cs typeface="Arial"/>
                <a:sym typeface="Arial"/>
              </a:rPr>
              <a:t>Dark matter, dark sector, other theories, mcps</a:t>
            </a:r>
            <a:endParaRPr sz="1100">
              <a:solidFill>
                <a:schemeClr val="dk1"/>
              </a:solidFill>
              <a:latin typeface="Arial"/>
              <a:ea typeface="Arial"/>
              <a:cs typeface="Arial"/>
              <a:sym typeface="Arial"/>
            </a:endParaRPr>
          </a:p>
          <a:p>
            <a:pPr indent="-293211" lvl="0" marL="457200" rtl="0" algn="l">
              <a:spcBef>
                <a:spcPts val="0"/>
              </a:spcBef>
              <a:spcAft>
                <a:spcPts val="0"/>
              </a:spcAft>
              <a:buClr>
                <a:schemeClr val="dk1"/>
              </a:buClr>
              <a:buSzPct val="100000"/>
              <a:buFont typeface="Arial"/>
              <a:buAutoNum type="arabicPeriod"/>
            </a:pPr>
            <a:r>
              <a:rPr lang="en" sz="1100" u="sng">
                <a:solidFill>
                  <a:srgbClr val="1155CC"/>
                </a:solidFill>
                <a:latin typeface="Arial"/>
                <a:ea typeface="Arial"/>
                <a:cs typeface="Arial"/>
                <a:sym typeface="Arial"/>
                <a:hlinkClick r:id="rId8">
                  <a:extLst>
                    <a:ext uri="{A12FA001-AC4F-418D-AE19-62706E023703}">
                      <ahyp:hlinkClr val="tx"/>
                    </a:ext>
                  </a:extLst>
                </a:hlinkClick>
              </a:rPr>
              <a:t>https://www.sciencedirect.com/science/article/pii/0370269386913778</a:t>
            </a:r>
            <a:endParaRPr sz="1100">
              <a:solidFill>
                <a:schemeClr val="dk1"/>
              </a:solidFill>
              <a:latin typeface="Arial"/>
              <a:ea typeface="Arial"/>
              <a:cs typeface="Arial"/>
              <a:sym typeface="Arial"/>
            </a:endParaRPr>
          </a:p>
          <a:p>
            <a:pPr indent="-293211" lvl="1" marL="914400" rtl="0" algn="l">
              <a:spcBef>
                <a:spcPts val="0"/>
              </a:spcBef>
              <a:spcAft>
                <a:spcPts val="0"/>
              </a:spcAft>
              <a:buClr>
                <a:schemeClr val="dk1"/>
              </a:buClr>
              <a:buSzPct val="100000"/>
              <a:buFont typeface="Arial"/>
              <a:buAutoNum type="alphaLcPeriod"/>
            </a:pPr>
            <a:r>
              <a:rPr lang="en" sz="1100">
                <a:solidFill>
                  <a:schemeClr val="dk1"/>
                </a:solidFill>
                <a:latin typeface="Arial"/>
                <a:ea typeface="Arial"/>
                <a:cs typeface="Arial"/>
                <a:sym typeface="Arial"/>
              </a:rPr>
              <a:t>Holdom’s theory paper, loops, kinetic mixing, u(1) space</a:t>
            </a:r>
            <a:endParaRPr sz="1100">
              <a:solidFill>
                <a:schemeClr val="dk1"/>
              </a:solidFill>
              <a:latin typeface="Arial"/>
              <a:ea typeface="Arial"/>
              <a:cs typeface="Arial"/>
              <a:sym typeface="Arial"/>
            </a:endParaRPr>
          </a:p>
          <a:p>
            <a:pPr indent="-293211" lvl="0" marL="457200" rtl="0" algn="l">
              <a:spcBef>
                <a:spcPts val="0"/>
              </a:spcBef>
              <a:spcAft>
                <a:spcPts val="0"/>
              </a:spcAft>
              <a:buClr>
                <a:schemeClr val="dk1"/>
              </a:buClr>
              <a:buSzPct val="100000"/>
              <a:buFont typeface="Arial"/>
              <a:buAutoNum type="arabicPeriod"/>
            </a:pPr>
            <a:r>
              <a:rPr lang="en" sz="1100" u="sng">
                <a:solidFill>
                  <a:srgbClr val="1155CC"/>
                </a:solidFill>
                <a:latin typeface="Arial"/>
                <a:ea typeface="Arial"/>
                <a:cs typeface="Arial"/>
                <a:sym typeface="Arial"/>
                <a:hlinkClick r:id="rId9">
                  <a:extLst>
                    <a:ext uri="{A12FA001-AC4F-418D-AE19-62706E023703}">
                      <ahyp:hlinkClr val="tx"/>
                    </a:ext>
                  </a:extLst>
                </a:hlinkClick>
              </a:rPr>
              <a:t>https://home.cern/science/physics/cosmic-rays-particles-outer-space</a:t>
            </a:r>
            <a:endParaRPr sz="1100">
              <a:solidFill>
                <a:schemeClr val="dk1"/>
              </a:solidFill>
              <a:latin typeface="Arial"/>
              <a:ea typeface="Arial"/>
              <a:cs typeface="Arial"/>
              <a:sym typeface="Arial"/>
            </a:endParaRPr>
          </a:p>
          <a:p>
            <a:pPr indent="-293211" lvl="1" marL="914400" rtl="0" algn="l">
              <a:spcBef>
                <a:spcPts val="0"/>
              </a:spcBef>
              <a:spcAft>
                <a:spcPts val="0"/>
              </a:spcAft>
              <a:buClr>
                <a:schemeClr val="dk1"/>
              </a:buClr>
              <a:buSzPct val="100000"/>
              <a:buFont typeface="Arial"/>
              <a:buAutoNum type="alphaLcPeriod"/>
            </a:pPr>
            <a:r>
              <a:rPr lang="en" sz="1100">
                <a:solidFill>
                  <a:schemeClr val="dk1"/>
                </a:solidFill>
                <a:latin typeface="Arial"/>
                <a:ea typeface="Arial"/>
                <a:cs typeface="Arial"/>
                <a:sym typeface="Arial"/>
              </a:rPr>
              <a:t>Cosmic rays</a:t>
            </a:r>
            <a:endParaRPr sz="1100">
              <a:solidFill>
                <a:schemeClr val="dk1"/>
              </a:solidFill>
              <a:latin typeface="Arial"/>
              <a:ea typeface="Arial"/>
              <a:cs typeface="Arial"/>
              <a:sym typeface="Arial"/>
            </a:endParaRPr>
          </a:p>
          <a:p>
            <a:pPr indent="-293211" lvl="0" marL="457200" rtl="0" algn="l">
              <a:spcBef>
                <a:spcPts val="0"/>
              </a:spcBef>
              <a:spcAft>
                <a:spcPts val="0"/>
              </a:spcAft>
              <a:buClr>
                <a:schemeClr val="dk1"/>
              </a:buClr>
              <a:buSzPct val="100000"/>
              <a:buFont typeface="Arial"/>
              <a:buAutoNum type="arabicPeriod"/>
            </a:pPr>
            <a:r>
              <a:rPr lang="en" sz="1100" u="sng">
                <a:solidFill>
                  <a:srgbClr val="1155CC"/>
                </a:solidFill>
                <a:latin typeface="Arial"/>
                <a:ea typeface="Arial"/>
                <a:cs typeface="Arial"/>
                <a:sym typeface="Arial"/>
                <a:hlinkClick r:id="rId10">
                  <a:extLst>
                    <a:ext uri="{A12FA001-AC4F-418D-AE19-62706E023703}">
                      <ahyp:hlinkClr val="tx"/>
                    </a:ext>
                  </a:extLst>
                </a:hlinkClick>
              </a:rPr>
              <a:t>https://pubs.aip.org/aip/acp/article/536/1/3/573912/Physics-of-particle-detection</a:t>
            </a:r>
            <a:endParaRPr sz="1100">
              <a:solidFill>
                <a:schemeClr val="dk1"/>
              </a:solidFill>
              <a:latin typeface="Arial"/>
              <a:ea typeface="Arial"/>
              <a:cs typeface="Arial"/>
              <a:sym typeface="Arial"/>
            </a:endParaRPr>
          </a:p>
          <a:p>
            <a:pPr indent="-293211" lvl="1" marL="914400" rtl="0" algn="l">
              <a:spcBef>
                <a:spcPts val="0"/>
              </a:spcBef>
              <a:spcAft>
                <a:spcPts val="0"/>
              </a:spcAft>
              <a:buClr>
                <a:schemeClr val="dk1"/>
              </a:buClr>
              <a:buSzPct val="100000"/>
              <a:buFont typeface="Arial"/>
              <a:buAutoNum type="alphaLcPeriod"/>
            </a:pPr>
            <a:r>
              <a:rPr lang="en" sz="1100">
                <a:solidFill>
                  <a:schemeClr val="dk1"/>
                </a:solidFill>
                <a:latin typeface="Arial"/>
                <a:ea typeface="Arial"/>
                <a:cs typeface="Arial"/>
                <a:sym typeface="Arial"/>
              </a:rPr>
              <a:t>Scintillation, among other things</a:t>
            </a:r>
            <a:endParaRPr sz="1100">
              <a:solidFill>
                <a:schemeClr val="dk1"/>
              </a:solidFill>
              <a:latin typeface="Arial"/>
              <a:ea typeface="Arial"/>
              <a:cs typeface="Arial"/>
              <a:sym typeface="Arial"/>
            </a:endParaRPr>
          </a:p>
          <a:p>
            <a:pPr indent="-293211" lvl="0" marL="457200" rtl="0" algn="l">
              <a:spcBef>
                <a:spcPts val="0"/>
              </a:spcBef>
              <a:spcAft>
                <a:spcPts val="0"/>
              </a:spcAft>
              <a:buClr>
                <a:schemeClr val="dk1"/>
              </a:buClr>
              <a:buSzPct val="100000"/>
              <a:buFont typeface="Arial"/>
              <a:buAutoNum type="arabicPeriod"/>
            </a:pPr>
            <a:r>
              <a:rPr lang="en" sz="1100">
                <a:solidFill>
                  <a:schemeClr val="dk1"/>
                </a:solidFill>
                <a:latin typeface="Arial"/>
                <a:ea typeface="Arial"/>
                <a:cs typeface="Arial"/>
                <a:sym typeface="Arial"/>
              </a:rPr>
              <a:t>Thesis, Samuel Alcott</a:t>
            </a:r>
            <a:endParaRPr sz="1100">
              <a:solidFill>
                <a:schemeClr val="dk1"/>
              </a:solidFill>
              <a:latin typeface="Arial"/>
              <a:ea typeface="Arial"/>
              <a:cs typeface="Arial"/>
              <a:sym typeface="Arial"/>
            </a:endParaRPr>
          </a:p>
          <a:p>
            <a:pPr indent="-293211" lvl="0" marL="457200" rtl="0" algn="l">
              <a:spcBef>
                <a:spcPts val="0"/>
              </a:spcBef>
              <a:spcAft>
                <a:spcPts val="0"/>
              </a:spcAft>
              <a:buClr>
                <a:schemeClr val="dk1"/>
              </a:buClr>
              <a:buSzPct val="100000"/>
              <a:buFont typeface="Arial"/>
              <a:buAutoNum type="arabicPeriod"/>
            </a:pPr>
            <a:r>
              <a:rPr lang="en" sz="1100" u="sng">
                <a:solidFill>
                  <a:srgbClr val="1155CC"/>
                </a:solidFill>
                <a:latin typeface="Arial"/>
                <a:ea typeface="Arial"/>
                <a:cs typeface="Arial"/>
                <a:sym typeface="Arial"/>
                <a:hlinkClick r:id="rId11">
                  <a:extLst>
                    <a:ext uri="{A12FA001-AC4F-418D-AE19-62706E023703}">
                      <ahyp:hlinkClr val="tx"/>
                    </a:ext>
                  </a:extLst>
                </a:hlinkClick>
              </a:rPr>
              <a:t>https://home.web.cern.ch/science/physics/standard-model</a:t>
            </a:r>
            <a:r>
              <a:rPr lang="en"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293211" lvl="1" marL="914400" rtl="0" algn="l">
              <a:spcBef>
                <a:spcPts val="0"/>
              </a:spcBef>
              <a:spcAft>
                <a:spcPts val="0"/>
              </a:spcAft>
              <a:buClr>
                <a:schemeClr val="dk1"/>
              </a:buClr>
              <a:buSzPct val="100000"/>
              <a:buFont typeface="Arial"/>
              <a:buAutoNum type="alphaLcPeriod"/>
            </a:pPr>
            <a:r>
              <a:rPr lang="en" sz="1100">
                <a:solidFill>
                  <a:schemeClr val="dk1"/>
                </a:solidFill>
                <a:latin typeface="Arial"/>
                <a:ea typeface="Arial"/>
                <a:cs typeface="Arial"/>
                <a:sym typeface="Arial"/>
              </a:rPr>
              <a:t>Standard model</a:t>
            </a:r>
            <a:endParaRPr sz="1100">
              <a:solidFill>
                <a:schemeClr val="dk1"/>
              </a:solidFill>
              <a:latin typeface="Arial"/>
              <a:ea typeface="Arial"/>
              <a:cs typeface="Arial"/>
              <a:sym typeface="Arial"/>
            </a:endParaRPr>
          </a:p>
          <a:p>
            <a:pPr indent="-293211" lvl="0" marL="457200" rtl="0" algn="l">
              <a:spcBef>
                <a:spcPts val="0"/>
              </a:spcBef>
              <a:spcAft>
                <a:spcPts val="0"/>
              </a:spcAft>
              <a:buClr>
                <a:schemeClr val="dk1"/>
              </a:buClr>
              <a:buSzPct val="100000"/>
              <a:buFont typeface="Arial"/>
              <a:buAutoNum type="arabicPeriod"/>
            </a:pPr>
            <a:r>
              <a:rPr lang="en" sz="1100" u="sng">
                <a:solidFill>
                  <a:srgbClr val="1155CC"/>
                </a:solidFill>
                <a:latin typeface="Arial"/>
                <a:ea typeface="Arial"/>
                <a:cs typeface="Arial"/>
                <a:sym typeface="Arial"/>
                <a:hlinkClick r:id="rId12">
                  <a:extLst>
                    <a:ext uri="{A12FA001-AC4F-418D-AE19-62706E023703}">
                      <ahyp:hlinkClr val="tx"/>
                    </a:ext>
                  </a:extLst>
                </a:hlinkClick>
              </a:rPr>
              <a:t>https://home.web.cern.ch/science/physics/dark-matter</a:t>
            </a:r>
            <a:r>
              <a:rPr lang="en"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293211" lvl="1" marL="914400" rtl="0" algn="l">
              <a:spcBef>
                <a:spcPts val="0"/>
              </a:spcBef>
              <a:spcAft>
                <a:spcPts val="0"/>
              </a:spcAft>
              <a:buClr>
                <a:schemeClr val="dk1"/>
              </a:buClr>
              <a:buSzPct val="100000"/>
              <a:buFont typeface="Arial"/>
              <a:buAutoNum type="alphaLcPeriod"/>
            </a:pPr>
            <a:r>
              <a:rPr lang="en" sz="1100">
                <a:solidFill>
                  <a:schemeClr val="dk1"/>
                </a:solidFill>
                <a:latin typeface="Arial"/>
                <a:ea typeface="Arial"/>
                <a:cs typeface="Arial"/>
                <a:sym typeface="Arial"/>
              </a:rPr>
              <a:t>Dark matter</a:t>
            </a:r>
            <a:endParaRPr sz="1100">
              <a:solidFill>
                <a:schemeClr val="dk1"/>
              </a:solidFill>
              <a:latin typeface="Arial"/>
              <a:ea typeface="Arial"/>
              <a:cs typeface="Arial"/>
              <a:sym typeface="Arial"/>
            </a:endParaRPr>
          </a:p>
          <a:p>
            <a:pPr indent="-293211" lvl="0" marL="457200" rtl="0" algn="l">
              <a:spcBef>
                <a:spcPts val="0"/>
              </a:spcBef>
              <a:spcAft>
                <a:spcPts val="0"/>
              </a:spcAft>
              <a:buClr>
                <a:schemeClr val="dk1"/>
              </a:buClr>
              <a:buSzPct val="100000"/>
              <a:buFont typeface="Arial"/>
              <a:buAutoNum type="arabicPeriod"/>
            </a:pPr>
            <a:r>
              <a:rPr lang="en" sz="1100" u="sng">
                <a:solidFill>
                  <a:srgbClr val="1155CC"/>
                </a:solidFill>
                <a:latin typeface="Arial"/>
                <a:ea typeface="Arial"/>
                <a:cs typeface="Arial"/>
                <a:sym typeface="Arial"/>
                <a:hlinkClick r:id="rId13">
                  <a:extLst>
                    <a:ext uri="{A12FA001-AC4F-418D-AE19-62706E023703}">
                      <ahyp:hlinkClr val="tx"/>
                    </a:ext>
                  </a:extLst>
                </a:hlinkClick>
              </a:rPr>
              <a:t>https://cds.cern.ch/record/2791279/files/LHCC-P-020.pdf</a:t>
            </a:r>
            <a:r>
              <a:rPr lang="en"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293211" lvl="1" marL="914400" rtl="0" algn="l">
              <a:spcBef>
                <a:spcPts val="0"/>
              </a:spcBef>
              <a:spcAft>
                <a:spcPts val="0"/>
              </a:spcAft>
              <a:buClr>
                <a:schemeClr val="dk1"/>
              </a:buClr>
              <a:buSzPct val="100000"/>
              <a:buFont typeface="Arial"/>
              <a:buAutoNum type="alphaLcPeriod"/>
            </a:pPr>
            <a:r>
              <a:rPr lang="en" sz="1100">
                <a:solidFill>
                  <a:schemeClr val="dk1"/>
                </a:solidFill>
                <a:latin typeface="Arial"/>
                <a:ea typeface="Arial"/>
                <a:cs typeface="Arial"/>
                <a:sym typeface="Arial"/>
              </a:rPr>
              <a:t>Technical proposal for MilliQan</a:t>
            </a:r>
            <a:endParaRPr/>
          </a:p>
        </p:txBody>
      </p:sp>
      <p:sp>
        <p:nvSpPr>
          <p:cNvPr id="1334" name="Google Shape;1334;p4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90" name="Google Shape;90;p16"/>
          <p:cNvPicPr preferRelativeResize="0"/>
          <p:nvPr/>
        </p:nvPicPr>
        <p:blipFill>
          <a:blip r:embed="rId3">
            <a:alphaModFix/>
          </a:blip>
          <a:stretch>
            <a:fillRect/>
          </a:stretch>
        </p:blipFill>
        <p:spPr>
          <a:xfrm>
            <a:off x="1819352" y="408175"/>
            <a:ext cx="5505299" cy="42550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17"/>
          <p:cNvPicPr preferRelativeResize="0"/>
          <p:nvPr/>
        </p:nvPicPr>
        <p:blipFill>
          <a:blip r:embed="rId3">
            <a:alphaModFix/>
          </a:blip>
          <a:stretch>
            <a:fillRect/>
          </a:stretch>
        </p:blipFill>
        <p:spPr>
          <a:xfrm>
            <a:off x="6095950" y="2267700"/>
            <a:ext cx="2665500" cy="2606775"/>
          </a:xfrm>
          <a:prstGeom prst="rect">
            <a:avLst/>
          </a:prstGeom>
          <a:noFill/>
          <a:ln>
            <a:noFill/>
          </a:ln>
        </p:spPr>
      </p:pic>
      <p:sp>
        <p:nvSpPr>
          <p:cNvPr id="96" name="Google Shape;96;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MilliQan Bar Detector</a:t>
            </a:r>
            <a:endParaRPr/>
          </a:p>
        </p:txBody>
      </p:sp>
      <p:sp>
        <p:nvSpPr>
          <p:cNvPr id="97" name="Google Shape;97;p17"/>
          <p:cNvSpPr txBox="1"/>
          <p:nvPr>
            <p:ph idx="1" type="body"/>
          </p:nvPr>
        </p:nvSpPr>
        <p:spPr>
          <a:xfrm>
            <a:off x="311700" y="1017725"/>
            <a:ext cx="4260300" cy="35511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SzPts val="1700"/>
              <a:buChar char="●"/>
            </a:pPr>
            <a:r>
              <a:rPr lang="en" sz="1700"/>
              <a:t>Made of 64 bars of scintillating plastic arranged in four “layers”</a:t>
            </a:r>
            <a:endParaRPr sz="1700"/>
          </a:p>
          <a:p>
            <a:pPr indent="-336550" lvl="0" marL="457200" rtl="0" algn="l">
              <a:spcBef>
                <a:spcPts val="1000"/>
              </a:spcBef>
              <a:spcAft>
                <a:spcPts val="1000"/>
              </a:spcAft>
              <a:buSzPts val="1700"/>
              <a:buChar char="●"/>
            </a:pPr>
            <a:r>
              <a:rPr lang="en" sz="1700"/>
              <a:t>Each bar has a PMT (light detector) 	on the end </a:t>
            </a:r>
            <a:endParaRPr sz="1700"/>
          </a:p>
        </p:txBody>
      </p:sp>
      <p:pic>
        <p:nvPicPr>
          <p:cNvPr id="98" name="Google Shape;98;p17"/>
          <p:cNvPicPr preferRelativeResize="0"/>
          <p:nvPr/>
        </p:nvPicPr>
        <p:blipFill>
          <a:blip r:embed="rId4">
            <a:alphaModFix/>
          </a:blip>
          <a:stretch>
            <a:fillRect/>
          </a:stretch>
        </p:blipFill>
        <p:spPr>
          <a:xfrm>
            <a:off x="4653650" y="390575"/>
            <a:ext cx="2422051" cy="1699674"/>
          </a:xfrm>
          <a:prstGeom prst="rect">
            <a:avLst/>
          </a:prstGeom>
          <a:noFill/>
          <a:ln>
            <a:noFill/>
          </a:ln>
        </p:spPr>
      </p:pic>
      <p:pic>
        <p:nvPicPr>
          <p:cNvPr id="99" name="Google Shape;99;p17"/>
          <p:cNvPicPr preferRelativeResize="0"/>
          <p:nvPr/>
        </p:nvPicPr>
        <p:blipFill rotWithShape="1">
          <a:blip r:embed="rId5">
            <a:alphaModFix/>
          </a:blip>
          <a:srcRect b="0" l="0" r="6208" t="0"/>
          <a:stretch/>
        </p:blipFill>
        <p:spPr>
          <a:xfrm>
            <a:off x="6994075" y="373525"/>
            <a:ext cx="2149925" cy="1733775"/>
          </a:xfrm>
          <a:prstGeom prst="rect">
            <a:avLst/>
          </a:prstGeom>
          <a:noFill/>
          <a:ln>
            <a:noFill/>
          </a:ln>
        </p:spPr>
      </p:pic>
      <p:pic>
        <p:nvPicPr>
          <p:cNvPr id="100" name="Google Shape;100;p17"/>
          <p:cNvPicPr preferRelativeResize="0"/>
          <p:nvPr/>
        </p:nvPicPr>
        <p:blipFill>
          <a:blip r:embed="rId6">
            <a:alphaModFix/>
          </a:blip>
          <a:stretch>
            <a:fillRect/>
          </a:stretch>
        </p:blipFill>
        <p:spPr>
          <a:xfrm>
            <a:off x="420988" y="2736300"/>
            <a:ext cx="2679099" cy="2009324"/>
          </a:xfrm>
          <a:prstGeom prst="rect">
            <a:avLst/>
          </a:prstGeom>
          <a:noFill/>
          <a:ln>
            <a:noFill/>
          </a:ln>
        </p:spPr>
      </p:pic>
      <p:sp>
        <p:nvSpPr>
          <p:cNvPr id="101" name="Google Shape;101;p17"/>
          <p:cNvSpPr txBox="1"/>
          <p:nvPr/>
        </p:nvSpPr>
        <p:spPr>
          <a:xfrm>
            <a:off x="311700" y="470362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t>https://www.forbes.com/sites/startswithabang/2021/09/07/the-3-reasons-why-cerns-large-hadron-collider-cant-make-particles-go-faster/</a:t>
            </a:r>
            <a:endParaRPr sz="700"/>
          </a:p>
        </p:txBody>
      </p:sp>
      <p:pic>
        <p:nvPicPr>
          <p:cNvPr id="102" name="Google Shape;102;p17"/>
          <p:cNvPicPr preferRelativeResize="0"/>
          <p:nvPr/>
        </p:nvPicPr>
        <p:blipFill>
          <a:blip r:embed="rId7">
            <a:alphaModFix/>
          </a:blip>
          <a:stretch>
            <a:fillRect/>
          </a:stretch>
        </p:blipFill>
        <p:spPr>
          <a:xfrm>
            <a:off x="3585884" y="2874072"/>
            <a:ext cx="2160376" cy="1733768"/>
          </a:xfrm>
          <a:prstGeom prst="rect">
            <a:avLst/>
          </a:prstGeom>
          <a:noFill/>
          <a:ln>
            <a:noFill/>
          </a:ln>
        </p:spPr>
      </p:pic>
      <p:sp>
        <p:nvSpPr>
          <p:cNvPr id="103" name="Google Shape;103;p17"/>
          <p:cNvSpPr/>
          <p:nvPr/>
        </p:nvSpPr>
        <p:spPr>
          <a:xfrm>
            <a:off x="503450" y="3782800"/>
            <a:ext cx="272100" cy="204000"/>
          </a:xfrm>
          <a:prstGeom prst="rect">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7"/>
          <p:cNvSpPr/>
          <p:nvPr/>
        </p:nvSpPr>
        <p:spPr>
          <a:xfrm>
            <a:off x="4735275" y="2966350"/>
            <a:ext cx="367500" cy="2040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5" name="Google Shape;105;p17"/>
          <p:cNvCxnSpPr>
            <a:stCxn id="103" idx="0"/>
          </p:cNvCxnSpPr>
          <p:nvPr/>
        </p:nvCxnSpPr>
        <p:spPr>
          <a:xfrm flipH="1" rot="10800000">
            <a:off x="639500" y="3102400"/>
            <a:ext cx="3102600" cy="680400"/>
          </a:xfrm>
          <a:prstGeom prst="straightConnector1">
            <a:avLst/>
          </a:prstGeom>
          <a:noFill/>
          <a:ln cap="flat" cmpd="sng" w="9525">
            <a:solidFill>
              <a:srgbClr val="FF0000"/>
            </a:solidFill>
            <a:prstDash val="solid"/>
            <a:round/>
            <a:headEnd len="med" w="med" type="none"/>
            <a:tailEnd len="med" w="med" type="none"/>
          </a:ln>
        </p:spPr>
      </p:cxnSp>
      <p:cxnSp>
        <p:nvCxnSpPr>
          <p:cNvPr id="106" name="Google Shape;106;p17"/>
          <p:cNvCxnSpPr>
            <a:stCxn id="103" idx="2"/>
          </p:cNvCxnSpPr>
          <p:nvPr/>
        </p:nvCxnSpPr>
        <p:spPr>
          <a:xfrm>
            <a:off x="639500" y="3986800"/>
            <a:ext cx="3252300" cy="354000"/>
          </a:xfrm>
          <a:prstGeom prst="straightConnector1">
            <a:avLst/>
          </a:prstGeom>
          <a:noFill/>
          <a:ln cap="flat" cmpd="sng" w="9525">
            <a:solidFill>
              <a:srgbClr val="FF0000"/>
            </a:solidFill>
            <a:prstDash val="solid"/>
            <a:round/>
            <a:headEnd len="med" w="med" type="none"/>
            <a:tailEnd len="med" w="med" type="none"/>
          </a:ln>
        </p:spPr>
      </p:cxnSp>
      <p:cxnSp>
        <p:nvCxnSpPr>
          <p:cNvPr id="107" name="Google Shape;107;p17"/>
          <p:cNvCxnSpPr>
            <a:stCxn id="104" idx="0"/>
          </p:cNvCxnSpPr>
          <p:nvPr/>
        </p:nvCxnSpPr>
        <p:spPr>
          <a:xfrm flipH="1" rot="10800000">
            <a:off x="4919025" y="2363650"/>
            <a:ext cx="2818500" cy="602700"/>
          </a:xfrm>
          <a:prstGeom prst="straightConnector1">
            <a:avLst/>
          </a:prstGeom>
          <a:noFill/>
          <a:ln cap="flat" cmpd="sng" w="9525">
            <a:solidFill>
              <a:srgbClr val="FF0000"/>
            </a:solidFill>
            <a:prstDash val="solid"/>
            <a:round/>
            <a:headEnd len="med" w="med" type="none"/>
            <a:tailEnd len="med" w="med" type="none"/>
          </a:ln>
        </p:spPr>
      </p:cxnSp>
      <p:cxnSp>
        <p:nvCxnSpPr>
          <p:cNvPr id="108" name="Google Shape;108;p17"/>
          <p:cNvCxnSpPr>
            <a:stCxn id="104" idx="2"/>
          </p:cNvCxnSpPr>
          <p:nvPr/>
        </p:nvCxnSpPr>
        <p:spPr>
          <a:xfrm>
            <a:off x="4919025" y="3170350"/>
            <a:ext cx="1666200" cy="1321800"/>
          </a:xfrm>
          <a:prstGeom prst="straightConnector1">
            <a:avLst/>
          </a:prstGeom>
          <a:noFill/>
          <a:ln cap="flat" cmpd="sng" w="9525">
            <a:solidFill>
              <a:srgbClr val="FF0000"/>
            </a:solidFill>
            <a:prstDash val="solid"/>
            <a:round/>
            <a:headEnd len="med" w="med" type="none"/>
            <a:tailEnd len="med" w="med" type="none"/>
          </a:ln>
        </p:spPr>
      </p:cxnSp>
      <p:sp>
        <p:nvSpPr>
          <p:cNvPr id="109" name="Google Shape;109;p17"/>
          <p:cNvSpPr txBox="1"/>
          <p:nvPr/>
        </p:nvSpPr>
        <p:spPr>
          <a:xfrm>
            <a:off x="503450" y="2966350"/>
            <a:ext cx="69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LHC</a:t>
            </a:r>
            <a:endParaRPr>
              <a:solidFill>
                <a:schemeClr val="lt1"/>
              </a:solidFill>
            </a:endParaRPr>
          </a:p>
        </p:txBody>
      </p:sp>
      <p:sp>
        <p:nvSpPr>
          <p:cNvPr id="110" name="Google Shape;110;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Purpose of the Hodoscope</a:t>
            </a:r>
            <a:endParaRPr/>
          </a:p>
        </p:txBody>
      </p:sp>
      <p:sp>
        <p:nvSpPr>
          <p:cNvPr id="116" name="Google Shape;116;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“Hodo” meaning “Path”</a:t>
            </a:r>
            <a:endParaRPr/>
          </a:p>
          <a:p>
            <a:pPr indent="-317500" lvl="1" marL="914400" rtl="0" algn="l">
              <a:spcBef>
                <a:spcPts val="1000"/>
              </a:spcBef>
              <a:spcAft>
                <a:spcPts val="0"/>
              </a:spcAft>
              <a:buSzPts val="1400"/>
              <a:buChar char="○"/>
            </a:pPr>
            <a:r>
              <a:rPr lang="en"/>
              <a:t>Allows us to track the path of certain particles</a:t>
            </a:r>
            <a:endParaRPr/>
          </a:p>
          <a:p>
            <a:pPr indent="-342900" lvl="0" marL="457200" rtl="0" algn="l">
              <a:spcBef>
                <a:spcPts val="1000"/>
              </a:spcBef>
              <a:spcAft>
                <a:spcPts val="0"/>
              </a:spcAft>
              <a:buSzPts val="1800"/>
              <a:buChar char="●"/>
            </a:pPr>
            <a:r>
              <a:rPr lang="en"/>
              <a:t>Primary purpose is detecting muons</a:t>
            </a:r>
            <a:endParaRPr/>
          </a:p>
          <a:p>
            <a:pPr indent="-317500" lvl="1" marL="914400" rtl="0" algn="l">
              <a:spcBef>
                <a:spcPts val="1000"/>
              </a:spcBef>
              <a:spcAft>
                <a:spcPts val="0"/>
              </a:spcAft>
              <a:buSzPts val="1400"/>
              <a:buChar char="○"/>
            </a:pPr>
            <a:r>
              <a:rPr lang="en"/>
              <a:t>Alignment purposes</a:t>
            </a:r>
            <a:endParaRPr/>
          </a:p>
          <a:p>
            <a:pPr indent="-317500" lvl="1" marL="914400" rtl="0" algn="l">
              <a:spcBef>
                <a:spcPts val="1000"/>
              </a:spcBef>
              <a:spcAft>
                <a:spcPts val="0"/>
              </a:spcAft>
              <a:buSzPts val="1400"/>
              <a:buChar char="○"/>
            </a:pPr>
            <a:r>
              <a:rPr lang="en"/>
              <a:t>Deconstructing </a:t>
            </a:r>
            <a:r>
              <a:rPr lang="en"/>
              <a:t>background</a:t>
            </a:r>
            <a:r>
              <a:rPr lang="en"/>
              <a:t> signals</a:t>
            </a:r>
            <a:endParaRPr/>
          </a:p>
          <a:p>
            <a:pPr indent="-317500" lvl="1" marL="914400" rtl="0" algn="l">
              <a:spcBef>
                <a:spcPts val="1000"/>
              </a:spcBef>
              <a:spcAft>
                <a:spcPts val="1000"/>
              </a:spcAft>
              <a:buSzPts val="1400"/>
              <a:buChar char="○"/>
            </a:pPr>
            <a:r>
              <a:rPr lang="en"/>
              <a:t>Calibrating other detectors</a:t>
            </a:r>
            <a:endParaRPr/>
          </a:p>
        </p:txBody>
      </p:sp>
      <p:sp>
        <p:nvSpPr>
          <p:cNvPr id="117" name="Google Shape;117;p18"/>
          <p:cNvSpPr/>
          <p:nvPr/>
        </p:nvSpPr>
        <p:spPr>
          <a:xfrm>
            <a:off x="5429250" y="4321350"/>
            <a:ext cx="44100" cy="546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8" name="Google Shape;118;p18"/>
          <p:cNvGrpSpPr/>
          <p:nvPr/>
        </p:nvGrpSpPr>
        <p:grpSpPr>
          <a:xfrm>
            <a:off x="4109375" y="3120325"/>
            <a:ext cx="4272800" cy="1776900"/>
            <a:chOff x="4408725" y="2857500"/>
            <a:chExt cx="4272800" cy="1776900"/>
          </a:xfrm>
        </p:grpSpPr>
        <p:sp>
          <p:nvSpPr>
            <p:cNvPr id="119" name="Google Shape;119;p18"/>
            <p:cNvSpPr/>
            <p:nvPr/>
          </p:nvSpPr>
          <p:spPr>
            <a:xfrm>
              <a:off x="4517575" y="3252075"/>
              <a:ext cx="4055100" cy="925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8"/>
            <p:cNvSpPr/>
            <p:nvPr/>
          </p:nvSpPr>
          <p:spPr>
            <a:xfrm rot="-2235267">
              <a:off x="5972982" y="3633105"/>
              <a:ext cx="1144286" cy="163143"/>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8"/>
            <p:cNvSpPr/>
            <p:nvPr/>
          </p:nvSpPr>
          <p:spPr>
            <a:xfrm rot="3038367">
              <a:off x="5956792" y="4060965"/>
              <a:ext cx="271997" cy="13636"/>
            </a:xfrm>
            <a:prstGeom prst="rect">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8"/>
            <p:cNvSpPr/>
            <p:nvPr/>
          </p:nvSpPr>
          <p:spPr>
            <a:xfrm rot="3038367">
              <a:off x="6878567" y="3354765"/>
              <a:ext cx="271997" cy="13636"/>
            </a:xfrm>
            <a:prstGeom prst="rect">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8"/>
            <p:cNvSpPr/>
            <p:nvPr/>
          </p:nvSpPr>
          <p:spPr>
            <a:xfrm>
              <a:off x="4408725" y="3245325"/>
              <a:ext cx="183000" cy="938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8"/>
            <p:cNvSpPr/>
            <p:nvPr/>
          </p:nvSpPr>
          <p:spPr>
            <a:xfrm>
              <a:off x="8498525" y="3245325"/>
              <a:ext cx="183000" cy="938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5" name="Google Shape;125;p18"/>
            <p:cNvCxnSpPr/>
            <p:nvPr/>
          </p:nvCxnSpPr>
          <p:spPr>
            <a:xfrm flipH="1" rot="10800000">
              <a:off x="5310075" y="3105600"/>
              <a:ext cx="2058900" cy="1528800"/>
            </a:xfrm>
            <a:prstGeom prst="straightConnector1">
              <a:avLst/>
            </a:prstGeom>
            <a:noFill/>
            <a:ln cap="flat" cmpd="sng" w="9525">
              <a:solidFill>
                <a:schemeClr val="accent4"/>
              </a:solidFill>
              <a:prstDash val="solid"/>
              <a:round/>
              <a:headEnd len="med" w="med" type="none"/>
              <a:tailEnd len="med" w="med" type="triangle"/>
            </a:ln>
          </p:spPr>
        </p:cxnSp>
        <p:cxnSp>
          <p:nvCxnSpPr>
            <p:cNvPr id="126" name="Google Shape;126;p18"/>
            <p:cNvCxnSpPr/>
            <p:nvPr/>
          </p:nvCxnSpPr>
          <p:spPr>
            <a:xfrm flipH="1" rot="10800000">
              <a:off x="5310075" y="2857500"/>
              <a:ext cx="1894200" cy="1776900"/>
            </a:xfrm>
            <a:prstGeom prst="straightConnector1">
              <a:avLst/>
            </a:prstGeom>
            <a:noFill/>
            <a:ln cap="flat" cmpd="sng" w="9525">
              <a:solidFill>
                <a:schemeClr val="dk2"/>
              </a:solidFill>
              <a:prstDash val="solid"/>
              <a:round/>
              <a:headEnd len="med" w="med" type="none"/>
              <a:tailEnd len="med" w="med" type="triangle"/>
            </a:ln>
          </p:spPr>
        </p:cxnSp>
        <p:cxnSp>
          <p:nvCxnSpPr>
            <p:cNvPr id="127" name="Google Shape;127;p18"/>
            <p:cNvCxnSpPr/>
            <p:nvPr/>
          </p:nvCxnSpPr>
          <p:spPr>
            <a:xfrm flipH="1" rot="10800000">
              <a:off x="5310075" y="3207600"/>
              <a:ext cx="2269800" cy="1426800"/>
            </a:xfrm>
            <a:prstGeom prst="straightConnector1">
              <a:avLst/>
            </a:prstGeom>
            <a:noFill/>
            <a:ln cap="flat" cmpd="sng" w="9525">
              <a:solidFill>
                <a:schemeClr val="dk2"/>
              </a:solidFill>
              <a:prstDash val="solid"/>
              <a:round/>
              <a:headEnd len="med" w="med" type="none"/>
              <a:tailEnd len="med" w="med" type="triangle"/>
            </a:ln>
          </p:spPr>
        </p:cxnSp>
      </p:grpSp>
      <p:sp>
        <p:nvSpPr>
          <p:cNvPr id="128" name="Google Shape;128;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29" name="Google Shape;129;p18"/>
          <p:cNvPicPr preferRelativeResize="0"/>
          <p:nvPr/>
        </p:nvPicPr>
        <p:blipFill rotWithShape="1">
          <a:blip r:embed="rId3">
            <a:alphaModFix/>
          </a:blip>
          <a:srcRect b="13995" l="0" r="0" t="11483"/>
          <a:stretch/>
        </p:blipFill>
        <p:spPr>
          <a:xfrm flipH="1" rot="-2393706">
            <a:off x="5453549" y="1591793"/>
            <a:ext cx="3699853" cy="341539"/>
          </a:xfrm>
          <a:prstGeom prst="rect">
            <a:avLst/>
          </a:prstGeom>
          <a:noFill/>
          <a:ln>
            <a:noFill/>
          </a:ln>
        </p:spPr>
      </p:pic>
      <p:sp>
        <p:nvSpPr>
          <p:cNvPr id="130" name="Google Shape;130;p18"/>
          <p:cNvSpPr/>
          <p:nvPr/>
        </p:nvSpPr>
        <p:spPr>
          <a:xfrm rot="3549832">
            <a:off x="5382702" y="2325179"/>
            <a:ext cx="646723" cy="188204"/>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8"/>
          <p:cNvSpPr/>
          <p:nvPr/>
        </p:nvSpPr>
        <p:spPr>
          <a:xfrm rot="1853723">
            <a:off x="7732999" y="446683"/>
            <a:ext cx="646773" cy="1881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8"/>
          <p:cNvSpPr/>
          <p:nvPr/>
        </p:nvSpPr>
        <p:spPr>
          <a:xfrm rot="3064453">
            <a:off x="5838504" y="2833360"/>
            <a:ext cx="292688" cy="5463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8"/>
          <p:cNvSpPr/>
          <p:nvPr/>
        </p:nvSpPr>
        <p:spPr>
          <a:xfrm rot="3064453">
            <a:off x="8349079" y="775010"/>
            <a:ext cx="292688" cy="5463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Hodoscope Design</a:t>
            </a:r>
            <a:endParaRPr/>
          </a:p>
        </p:txBody>
      </p:sp>
      <p:sp>
        <p:nvSpPr>
          <p:cNvPr id="139" name="Google Shape;139;p19"/>
          <p:cNvSpPr txBox="1"/>
          <p:nvPr>
            <p:ph idx="1" type="body"/>
          </p:nvPr>
        </p:nvSpPr>
        <p:spPr>
          <a:xfrm>
            <a:off x="311700" y="1152475"/>
            <a:ext cx="45450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2 panels of 16 scintillator bars</a:t>
            </a:r>
            <a:endParaRPr/>
          </a:p>
          <a:p>
            <a:pPr indent="-317500" lvl="1" marL="914400" rtl="0" algn="l">
              <a:spcBef>
                <a:spcPts val="1000"/>
              </a:spcBef>
              <a:spcAft>
                <a:spcPts val="0"/>
              </a:spcAft>
              <a:buSzPts val="1400"/>
              <a:buChar char="○"/>
            </a:pPr>
            <a:r>
              <a:rPr lang="en"/>
              <a:t>Oriented perpendicular to each other</a:t>
            </a:r>
            <a:endParaRPr/>
          </a:p>
          <a:p>
            <a:pPr indent="-317500" lvl="1" marL="914400" rtl="0" algn="l">
              <a:spcBef>
                <a:spcPts val="1000"/>
              </a:spcBef>
              <a:spcAft>
                <a:spcPts val="0"/>
              </a:spcAft>
              <a:buSzPts val="1400"/>
              <a:buChar char="○"/>
            </a:pPr>
            <a:r>
              <a:rPr lang="en"/>
              <a:t>Provides x- and y- coordinates</a:t>
            </a:r>
            <a:endParaRPr/>
          </a:p>
          <a:p>
            <a:pPr indent="-342900" lvl="0" marL="457200" rtl="0" algn="l">
              <a:spcBef>
                <a:spcPts val="1000"/>
              </a:spcBef>
              <a:spcAft>
                <a:spcPts val="0"/>
              </a:spcAft>
              <a:buSzPts val="1800"/>
              <a:buChar char="●"/>
            </a:pPr>
            <a:r>
              <a:rPr lang="en"/>
              <a:t>Multiple layers at the beginning and end of detector</a:t>
            </a:r>
            <a:endParaRPr/>
          </a:p>
          <a:p>
            <a:pPr indent="0" lvl="0" marL="0" rtl="0" algn="l">
              <a:spcBef>
                <a:spcPts val="1000"/>
              </a:spcBef>
              <a:spcAft>
                <a:spcPts val="1000"/>
              </a:spcAft>
              <a:buNone/>
            </a:pPr>
            <a:r>
              <a:t/>
            </a:r>
            <a:endParaRPr/>
          </a:p>
        </p:txBody>
      </p:sp>
      <p:grpSp>
        <p:nvGrpSpPr>
          <p:cNvPr id="140" name="Google Shape;140;p19"/>
          <p:cNvGrpSpPr/>
          <p:nvPr/>
        </p:nvGrpSpPr>
        <p:grpSpPr>
          <a:xfrm>
            <a:off x="5030403" y="2368324"/>
            <a:ext cx="2398830" cy="2434816"/>
            <a:chOff x="938710" y="762000"/>
            <a:chExt cx="4490510" cy="4599200"/>
          </a:xfrm>
        </p:grpSpPr>
        <p:grpSp>
          <p:nvGrpSpPr>
            <p:cNvPr id="141" name="Google Shape;141;p19"/>
            <p:cNvGrpSpPr/>
            <p:nvPr/>
          </p:nvGrpSpPr>
          <p:grpSpPr>
            <a:xfrm>
              <a:off x="1700900" y="762000"/>
              <a:ext cx="3728319" cy="3633300"/>
              <a:chOff x="1700900" y="762000"/>
              <a:chExt cx="3728319" cy="3633300"/>
            </a:xfrm>
          </p:grpSpPr>
          <p:sp>
            <p:nvSpPr>
              <p:cNvPr id="142" name="Google Shape;142;p19"/>
              <p:cNvSpPr/>
              <p:nvPr/>
            </p:nvSpPr>
            <p:spPr>
              <a:xfrm>
                <a:off x="1700900" y="762000"/>
                <a:ext cx="233100" cy="35652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9"/>
              <p:cNvSpPr/>
              <p:nvPr/>
            </p:nvSpPr>
            <p:spPr>
              <a:xfrm>
                <a:off x="1933915" y="762000"/>
                <a:ext cx="233100" cy="35652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9"/>
              <p:cNvSpPr/>
              <p:nvPr/>
            </p:nvSpPr>
            <p:spPr>
              <a:xfrm>
                <a:off x="2166929" y="762000"/>
                <a:ext cx="233100" cy="35652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9"/>
              <p:cNvSpPr/>
              <p:nvPr/>
            </p:nvSpPr>
            <p:spPr>
              <a:xfrm>
                <a:off x="2399944" y="762000"/>
                <a:ext cx="233100" cy="35652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9"/>
              <p:cNvSpPr/>
              <p:nvPr/>
            </p:nvSpPr>
            <p:spPr>
              <a:xfrm>
                <a:off x="2632958" y="762000"/>
                <a:ext cx="233100" cy="35652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9"/>
              <p:cNvSpPr/>
              <p:nvPr/>
            </p:nvSpPr>
            <p:spPr>
              <a:xfrm>
                <a:off x="2865973" y="762000"/>
                <a:ext cx="233100" cy="35652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9"/>
              <p:cNvSpPr/>
              <p:nvPr/>
            </p:nvSpPr>
            <p:spPr>
              <a:xfrm>
                <a:off x="3098988" y="762000"/>
                <a:ext cx="233100" cy="35652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9"/>
              <p:cNvSpPr/>
              <p:nvPr/>
            </p:nvSpPr>
            <p:spPr>
              <a:xfrm>
                <a:off x="3332002" y="762000"/>
                <a:ext cx="233100" cy="35652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9"/>
              <p:cNvSpPr/>
              <p:nvPr/>
            </p:nvSpPr>
            <p:spPr>
              <a:xfrm>
                <a:off x="3565017" y="762000"/>
                <a:ext cx="233100" cy="35652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9"/>
              <p:cNvSpPr/>
              <p:nvPr/>
            </p:nvSpPr>
            <p:spPr>
              <a:xfrm>
                <a:off x="3798031" y="762000"/>
                <a:ext cx="233100" cy="35652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9"/>
              <p:cNvSpPr/>
              <p:nvPr/>
            </p:nvSpPr>
            <p:spPr>
              <a:xfrm>
                <a:off x="4031046" y="762000"/>
                <a:ext cx="233100" cy="35652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9"/>
              <p:cNvSpPr/>
              <p:nvPr/>
            </p:nvSpPr>
            <p:spPr>
              <a:xfrm>
                <a:off x="4264061" y="762000"/>
                <a:ext cx="233100" cy="35652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9"/>
              <p:cNvSpPr/>
              <p:nvPr/>
            </p:nvSpPr>
            <p:spPr>
              <a:xfrm>
                <a:off x="4497075" y="762000"/>
                <a:ext cx="233100" cy="35652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9"/>
              <p:cNvSpPr/>
              <p:nvPr/>
            </p:nvSpPr>
            <p:spPr>
              <a:xfrm>
                <a:off x="4730090" y="762000"/>
                <a:ext cx="233100" cy="35652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9"/>
              <p:cNvSpPr/>
              <p:nvPr/>
            </p:nvSpPr>
            <p:spPr>
              <a:xfrm>
                <a:off x="4963104" y="762000"/>
                <a:ext cx="233100" cy="35652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9"/>
              <p:cNvSpPr/>
              <p:nvPr/>
            </p:nvSpPr>
            <p:spPr>
              <a:xfrm>
                <a:off x="5196119" y="762000"/>
                <a:ext cx="233100" cy="35652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9"/>
              <p:cNvSpPr/>
              <p:nvPr/>
            </p:nvSpPr>
            <p:spPr>
              <a:xfrm>
                <a:off x="1756250" y="4327200"/>
                <a:ext cx="122400" cy="68100"/>
              </a:xfrm>
              <a:prstGeom prst="rect">
                <a:avLst/>
              </a:prstGeom>
              <a:solidFill>
                <a:srgbClr val="B7B7B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9"/>
              <p:cNvSpPr/>
              <p:nvPr/>
            </p:nvSpPr>
            <p:spPr>
              <a:xfrm>
                <a:off x="1989263" y="4327200"/>
                <a:ext cx="122400" cy="68100"/>
              </a:xfrm>
              <a:prstGeom prst="rect">
                <a:avLst/>
              </a:prstGeom>
              <a:solidFill>
                <a:srgbClr val="B7B7B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9"/>
              <p:cNvSpPr/>
              <p:nvPr/>
            </p:nvSpPr>
            <p:spPr>
              <a:xfrm>
                <a:off x="2222300" y="4327200"/>
                <a:ext cx="122400" cy="68100"/>
              </a:xfrm>
              <a:prstGeom prst="rect">
                <a:avLst/>
              </a:prstGeom>
              <a:solidFill>
                <a:srgbClr val="B7B7B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9"/>
              <p:cNvSpPr/>
              <p:nvPr/>
            </p:nvSpPr>
            <p:spPr>
              <a:xfrm>
                <a:off x="2455325" y="4327200"/>
                <a:ext cx="122400" cy="68100"/>
              </a:xfrm>
              <a:prstGeom prst="rect">
                <a:avLst/>
              </a:prstGeom>
              <a:solidFill>
                <a:srgbClr val="B7B7B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9"/>
              <p:cNvSpPr/>
              <p:nvPr/>
            </p:nvSpPr>
            <p:spPr>
              <a:xfrm>
                <a:off x="2688313" y="4327200"/>
                <a:ext cx="122400" cy="68100"/>
              </a:xfrm>
              <a:prstGeom prst="rect">
                <a:avLst/>
              </a:prstGeom>
              <a:solidFill>
                <a:srgbClr val="B7B7B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9"/>
              <p:cNvSpPr/>
              <p:nvPr/>
            </p:nvSpPr>
            <p:spPr>
              <a:xfrm>
                <a:off x="2921325" y="4327200"/>
                <a:ext cx="122400" cy="68100"/>
              </a:xfrm>
              <a:prstGeom prst="rect">
                <a:avLst/>
              </a:prstGeom>
              <a:solidFill>
                <a:srgbClr val="B7B7B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9"/>
              <p:cNvSpPr/>
              <p:nvPr/>
            </p:nvSpPr>
            <p:spPr>
              <a:xfrm>
                <a:off x="3154338" y="4327200"/>
                <a:ext cx="122400" cy="68100"/>
              </a:xfrm>
              <a:prstGeom prst="rect">
                <a:avLst/>
              </a:prstGeom>
              <a:solidFill>
                <a:srgbClr val="B7B7B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9"/>
              <p:cNvSpPr/>
              <p:nvPr/>
            </p:nvSpPr>
            <p:spPr>
              <a:xfrm>
                <a:off x="3387350" y="4327200"/>
                <a:ext cx="122400" cy="68100"/>
              </a:xfrm>
              <a:prstGeom prst="rect">
                <a:avLst/>
              </a:prstGeom>
              <a:solidFill>
                <a:srgbClr val="B7B7B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9"/>
              <p:cNvSpPr/>
              <p:nvPr/>
            </p:nvSpPr>
            <p:spPr>
              <a:xfrm>
                <a:off x="3620363" y="4327200"/>
                <a:ext cx="122400" cy="68100"/>
              </a:xfrm>
              <a:prstGeom prst="rect">
                <a:avLst/>
              </a:prstGeom>
              <a:solidFill>
                <a:srgbClr val="B7B7B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9"/>
              <p:cNvSpPr/>
              <p:nvPr/>
            </p:nvSpPr>
            <p:spPr>
              <a:xfrm>
                <a:off x="3853400" y="4327200"/>
                <a:ext cx="122400" cy="68100"/>
              </a:xfrm>
              <a:prstGeom prst="rect">
                <a:avLst/>
              </a:prstGeom>
              <a:solidFill>
                <a:srgbClr val="B7B7B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9"/>
              <p:cNvSpPr/>
              <p:nvPr/>
            </p:nvSpPr>
            <p:spPr>
              <a:xfrm>
                <a:off x="4086425" y="4327200"/>
                <a:ext cx="122400" cy="68100"/>
              </a:xfrm>
              <a:prstGeom prst="rect">
                <a:avLst/>
              </a:prstGeom>
              <a:solidFill>
                <a:srgbClr val="B7B7B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9"/>
              <p:cNvSpPr/>
              <p:nvPr/>
            </p:nvSpPr>
            <p:spPr>
              <a:xfrm>
                <a:off x="4319413" y="4327200"/>
                <a:ext cx="122400" cy="68100"/>
              </a:xfrm>
              <a:prstGeom prst="rect">
                <a:avLst/>
              </a:prstGeom>
              <a:solidFill>
                <a:srgbClr val="B7B7B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9"/>
              <p:cNvSpPr/>
              <p:nvPr/>
            </p:nvSpPr>
            <p:spPr>
              <a:xfrm>
                <a:off x="4552425" y="4327200"/>
                <a:ext cx="122400" cy="68100"/>
              </a:xfrm>
              <a:prstGeom prst="rect">
                <a:avLst/>
              </a:prstGeom>
              <a:solidFill>
                <a:srgbClr val="B7B7B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9"/>
              <p:cNvSpPr/>
              <p:nvPr/>
            </p:nvSpPr>
            <p:spPr>
              <a:xfrm>
                <a:off x="4785438" y="4327200"/>
                <a:ext cx="122400" cy="68100"/>
              </a:xfrm>
              <a:prstGeom prst="rect">
                <a:avLst/>
              </a:prstGeom>
              <a:solidFill>
                <a:srgbClr val="B7B7B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9"/>
              <p:cNvSpPr/>
              <p:nvPr/>
            </p:nvSpPr>
            <p:spPr>
              <a:xfrm>
                <a:off x="5018463" y="4327200"/>
                <a:ext cx="122400" cy="68100"/>
              </a:xfrm>
              <a:prstGeom prst="rect">
                <a:avLst/>
              </a:prstGeom>
              <a:solidFill>
                <a:srgbClr val="B7B7B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9"/>
              <p:cNvSpPr/>
              <p:nvPr/>
            </p:nvSpPr>
            <p:spPr>
              <a:xfrm>
                <a:off x="5251438" y="4327200"/>
                <a:ext cx="122400" cy="68100"/>
              </a:xfrm>
              <a:prstGeom prst="rect">
                <a:avLst/>
              </a:prstGeom>
              <a:solidFill>
                <a:srgbClr val="B7B7B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9"/>
            <p:cNvGrpSpPr/>
            <p:nvPr/>
          </p:nvGrpSpPr>
          <p:grpSpPr>
            <a:xfrm rot="-5400000">
              <a:off x="891200" y="1340175"/>
              <a:ext cx="3728319" cy="3633300"/>
              <a:chOff x="1700900" y="762000"/>
              <a:chExt cx="3728319" cy="3633300"/>
            </a:xfrm>
          </p:grpSpPr>
          <p:sp>
            <p:nvSpPr>
              <p:cNvPr id="175" name="Google Shape;175;p19"/>
              <p:cNvSpPr/>
              <p:nvPr/>
            </p:nvSpPr>
            <p:spPr>
              <a:xfrm>
                <a:off x="1700900" y="762000"/>
                <a:ext cx="233100" cy="35652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9"/>
              <p:cNvSpPr/>
              <p:nvPr/>
            </p:nvSpPr>
            <p:spPr>
              <a:xfrm>
                <a:off x="1933915" y="762000"/>
                <a:ext cx="233100" cy="35652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9"/>
              <p:cNvSpPr/>
              <p:nvPr/>
            </p:nvSpPr>
            <p:spPr>
              <a:xfrm>
                <a:off x="2166929" y="762000"/>
                <a:ext cx="233100" cy="35652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9"/>
              <p:cNvSpPr/>
              <p:nvPr/>
            </p:nvSpPr>
            <p:spPr>
              <a:xfrm>
                <a:off x="2399944" y="762000"/>
                <a:ext cx="233100" cy="35652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9"/>
              <p:cNvSpPr/>
              <p:nvPr/>
            </p:nvSpPr>
            <p:spPr>
              <a:xfrm>
                <a:off x="2632958" y="762000"/>
                <a:ext cx="233100" cy="35652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9"/>
              <p:cNvSpPr/>
              <p:nvPr/>
            </p:nvSpPr>
            <p:spPr>
              <a:xfrm>
                <a:off x="2865973" y="762000"/>
                <a:ext cx="233100" cy="35652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9"/>
              <p:cNvSpPr/>
              <p:nvPr/>
            </p:nvSpPr>
            <p:spPr>
              <a:xfrm>
                <a:off x="3098988" y="762000"/>
                <a:ext cx="233100" cy="35652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9"/>
              <p:cNvSpPr/>
              <p:nvPr/>
            </p:nvSpPr>
            <p:spPr>
              <a:xfrm>
                <a:off x="3332002" y="762000"/>
                <a:ext cx="233100" cy="35652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9"/>
              <p:cNvSpPr/>
              <p:nvPr/>
            </p:nvSpPr>
            <p:spPr>
              <a:xfrm>
                <a:off x="3565017" y="762000"/>
                <a:ext cx="233100" cy="35652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9"/>
              <p:cNvSpPr/>
              <p:nvPr/>
            </p:nvSpPr>
            <p:spPr>
              <a:xfrm>
                <a:off x="3798031" y="762000"/>
                <a:ext cx="233100" cy="35652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9"/>
              <p:cNvSpPr/>
              <p:nvPr/>
            </p:nvSpPr>
            <p:spPr>
              <a:xfrm>
                <a:off x="4031046" y="762000"/>
                <a:ext cx="233100" cy="35652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9"/>
              <p:cNvSpPr/>
              <p:nvPr/>
            </p:nvSpPr>
            <p:spPr>
              <a:xfrm>
                <a:off x="4264061" y="762000"/>
                <a:ext cx="233100" cy="35652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9"/>
              <p:cNvSpPr/>
              <p:nvPr/>
            </p:nvSpPr>
            <p:spPr>
              <a:xfrm>
                <a:off x="4497075" y="762000"/>
                <a:ext cx="233100" cy="35652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9"/>
              <p:cNvSpPr/>
              <p:nvPr/>
            </p:nvSpPr>
            <p:spPr>
              <a:xfrm>
                <a:off x="4730090" y="762000"/>
                <a:ext cx="233100" cy="35652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9"/>
              <p:cNvSpPr/>
              <p:nvPr/>
            </p:nvSpPr>
            <p:spPr>
              <a:xfrm>
                <a:off x="4963104" y="762000"/>
                <a:ext cx="233100" cy="35652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9"/>
              <p:cNvSpPr/>
              <p:nvPr/>
            </p:nvSpPr>
            <p:spPr>
              <a:xfrm>
                <a:off x="5196119" y="762000"/>
                <a:ext cx="233100" cy="35652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9"/>
              <p:cNvSpPr/>
              <p:nvPr/>
            </p:nvSpPr>
            <p:spPr>
              <a:xfrm>
                <a:off x="1756250" y="4327200"/>
                <a:ext cx="122400" cy="68100"/>
              </a:xfrm>
              <a:prstGeom prst="rect">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9"/>
              <p:cNvSpPr/>
              <p:nvPr/>
            </p:nvSpPr>
            <p:spPr>
              <a:xfrm>
                <a:off x="1989263" y="4327200"/>
                <a:ext cx="122400" cy="68100"/>
              </a:xfrm>
              <a:prstGeom prst="rect">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9"/>
              <p:cNvSpPr/>
              <p:nvPr/>
            </p:nvSpPr>
            <p:spPr>
              <a:xfrm>
                <a:off x="2222300" y="4327200"/>
                <a:ext cx="122400" cy="68100"/>
              </a:xfrm>
              <a:prstGeom prst="rect">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9"/>
              <p:cNvSpPr/>
              <p:nvPr/>
            </p:nvSpPr>
            <p:spPr>
              <a:xfrm>
                <a:off x="2455325" y="4327200"/>
                <a:ext cx="122400" cy="68100"/>
              </a:xfrm>
              <a:prstGeom prst="rect">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9"/>
              <p:cNvSpPr/>
              <p:nvPr/>
            </p:nvSpPr>
            <p:spPr>
              <a:xfrm>
                <a:off x="2688313" y="4327200"/>
                <a:ext cx="122400" cy="68100"/>
              </a:xfrm>
              <a:prstGeom prst="rect">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9"/>
              <p:cNvSpPr/>
              <p:nvPr/>
            </p:nvSpPr>
            <p:spPr>
              <a:xfrm>
                <a:off x="2921325" y="4327200"/>
                <a:ext cx="122400" cy="68100"/>
              </a:xfrm>
              <a:prstGeom prst="rect">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9"/>
              <p:cNvSpPr/>
              <p:nvPr/>
            </p:nvSpPr>
            <p:spPr>
              <a:xfrm>
                <a:off x="3154338" y="4327200"/>
                <a:ext cx="122400" cy="68100"/>
              </a:xfrm>
              <a:prstGeom prst="rect">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9"/>
              <p:cNvSpPr/>
              <p:nvPr/>
            </p:nvSpPr>
            <p:spPr>
              <a:xfrm>
                <a:off x="3387350" y="4327200"/>
                <a:ext cx="122400" cy="68100"/>
              </a:xfrm>
              <a:prstGeom prst="rect">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9"/>
              <p:cNvSpPr/>
              <p:nvPr/>
            </p:nvSpPr>
            <p:spPr>
              <a:xfrm>
                <a:off x="3620363" y="4327200"/>
                <a:ext cx="122400" cy="68100"/>
              </a:xfrm>
              <a:prstGeom prst="rect">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9"/>
              <p:cNvSpPr/>
              <p:nvPr/>
            </p:nvSpPr>
            <p:spPr>
              <a:xfrm>
                <a:off x="3853400" y="4327200"/>
                <a:ext cx="122400" cy="68100"/>
              </a:xfrm>
              <a:prstGeom prst="rect">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9"/>
              <p:cNvSpPr/>
              <p:nvPr/>
            </p:nvSpPr>
            <p:spPr>
              <a:xfrm>
                <a:off x="4086425" y="4327200"/>
                <a:ext cx="122400" cy="68100"/>
              </a:xfrm>
              <a:prstGeom prst="rect">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9"/>
              <p:cNvSpPr/>
              <p:nvPr/>
            </p:nvSpPr>
            <p:spPr>
              <a:xfrm>
                <a:off x="4319413" y="4327200"/>
                <a:ext cx="122400" cy="68100"/>
              </a:xfrm>
              <a:prstGeom prst="rect">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9"/>
              <p:cNvSpPr/>
              <p:nvPr/>
            </p:nvSpPr>
            <p:spPr>
              <a:xfrm>
                <a:off x="4552425" y="4327200"/>
                <a:ext cx="122400" cy="68100"/>
              </a:xfrm>
              <a:prstGeom prst="rect">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9"/>
              <p:cNvSpPr/>
              <p:nvPr/>
            </p:nvSpPr>
            <p:spPr>
              <a:xfrm>
                <a:off x="4785438" y="4327200"/>
                <a:ext cx="122400" cy="68100"/>
              </a:xfrm>
              <a:prstGeom prst="rect">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9"/>
              <p:cNvSpPr/>
              <p:nvPr/>
            </p:nvSpPr>
            <p:spPr>
              <a:xfrm>
                <a:off x="5018463" y="4327200"/>
                <a:ext cx="122400" cy="68100"/>
              </a:xfrm>
              <a:prstGeom prst="rect">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9"/>
              <p:cNvSpPr/>
              <p:nvPr/>
            </p:nvSpPr>
            <p:spPr>
              <a:xfrm>
                <a:off x="5251438" y="4327200"/>
                <a:ext cx="122400" cy="68100"/>
              </a:xfrm>
              <a:prstGeom prst="rect">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7" name="Google Shape;207;p19"/>
            <p:cNvSpPr/>
            <p:nvPr/>
          </p:nvSpPr>
          <p:spPr>
            <a:xfrm>
              <a:off x="2041100" y="4054925"/>
              <a:ext cx="258552" cy="258552"/>
            </a:xfrm>
            <a:prstGeom prst="irregularSeal1">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8" name="Google Shape;208;p19"/>
            <p:cNvCxnSpPr/>
            <p:nvPr/>
          </p:nvCxnSpPr>
          <p:spPr>
            <a:xfrm flipH="1" rot="10800000">
              <a:off x="1279050" y="4163900"/>
              <a:ext cx="911700" cy="1197300"/>
            </a:xfrm>
            <a:prstGeom prst="straightConnector1">
              <a:avLst/>
            </a:prstGeom>
            <a:noFill/>
            <a:ln cap="flat" cmpd="sng" w="9525">
              <a:solidFill>
                <a:schemeClr val="dk1"/>
              </a:solidFill>
              <a:prstDash val="solid"/>
              <a:round/>
              <a:headEnd len="med" w="med" type="none"/>
              <a:tailEnd len="med" w="med" type="triangle"/>
            </a:ln>
          </p:spPr>
        </p:cxnSp>
      </p:grpSp>
      <p:grpSp>
        <p:nvGrpSpPr>
          <p:cNvPr id="209" name="Google Shape;209;p19"/>
          <p:cNvGrpSpPr/>
          <p:nvPr/>
        </p:nvGrpSpPr>
        <p:grpSpPr>
          <a:xfrm>
            <a:off x="6993543" y="329914"/>
            <a:ext cx="1690194" cy="2038410"/>
            <a:chOff x="273045" y="762000"/>
            <a:chExt cx="5156174" cy="7048442"/>
          </a:xfrm>
        </p:grpSpPr>
        <p:grpSp>
          <p:nvGrpSpPr>
            <p:cNvPr id="210" name="Google Shape;210;p19"/>
            <p:cNvGrpSpPr/>
            <p:nvPr/>
          </p:nvGrpSpPr>
          <p:grpSpPr>
            <a:xfrm>
              <a:off x="1700900" y="762000"/>
              <a:ext cx="3728319" cy="3633300"/>
              <a:chOff x="1700900" y="762000"/>
              <a:chExt cx="3728319" cy="3633300"/>
            </a:xfrm>
          </p:grpSpPr>
          <p:sp>
            <p:nvSpPr>
              <p:cNvPr id="211" name="Google Shape;211;p19"/>
              <p:cNvSpPr/>
              <p:nvPr/>
            </p:nvSpPr>
            <p:spPr>
              <a:xfrm>
                <a:off x="1700900" y="762000"/>
                <a:ext cx="233100" cy="35652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9"/>
              <p:cNvSpPr/>
              <p:nvPr/>
            </p:nvSpPr>
            <p:spPr>
              <a:xfrm>
                <a:off x="1933915" y="762000"/>
                <a:ext cx="233100" cy="35652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9"/>
              <p:cNvSpPr/>
              <p:nvPr/>
            </p:nvSpPr>
            <p:spPr>
              <a:xfrm>
                <a:off x="2166929" y="762000"/>
                <a:ext cx="233100" cy="35652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9"/>
              <p:cNvSpPr/>
              <p:nvPr/>
            </p:nvSpPr>
            <p:spPr>
              <a:xfrm>
                <a:off x="2399944" y="762000"/>
                <a:ext cx="233100" cy="35652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9"/>
              <p:cNvSpPr/>
              <p:nvPr/>
            </p:nvSpPr>
            <p:spPr>
              <a:xfrm>
                <a:off x="2632958" y="762000"/>
                <a:ext cx="233100" cy="35652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9"/>
              <p:cNvSpPr/>
              <p:nvPr/>
            </p:nvSpPr>
            <p:spPr>
              <a:xfrm>
                <a:off x="2865973" y="762000"/>
                <a:ext cx="233100" cy="35652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9"/>
              <p:cNvSpPr/>
              <p:nvPr/>
            </p:nvSpPr>
            <p:spPr>
              <a:xfrm>
                <a:off x="3098988" y="762000"/>
                <a:ext cx="233100" cy="35652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9"/>
              <p:cNvSpPr/>
              <p:nvPr/>
            </p:nvSpPr>
            <p:spPr>
              <a:xfrm>
                <a:off x="3332002" y="762000"/>
                <a:ext cx="233100" cy="35652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9"/>
              <p:cNvSpPr/>
              <p:nvPr/>
            </p:nvSpPr>
            <p:spPr>
              <a:xfrm>
                <a:off x="3565017" y="762000"/>
                <a:ext cx="233100" cy="35652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9"/>
              <p:cNvSpPr/>
              <p:nvPr/>
            </p:nvSpPr>
            <p:spPr>
              <a:xfrm>
                <a:off x="3798031" y="762000"/>
                <a:ext cx="233100" cy="35652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9"/>
              <p:cNvSpPr/>
              <p:nvPr/>
            </p:nvSpPr>
            <p:spPr>
              <a:xfrm>
                <a:off x="4031046" y="762000"/>
                <a:ext cx="233100" cy="35652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9"/>
              <p:cNvSpPr/>
              <p:nvPr/>
            </p:nvSpPr>
            <p:spPr>
              <a:xfrm>
                <a:off x="4264061" y="762000"/>
                <a:ext cx="233100" cy="35652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9"/>
              <p:cNvSpPr/>
              <p:nvPr/>
            </p:nvSpPr>
            <p:spPr>
              <a:xfrm>
                <a:off x="4497075" y="762000"/>
                <a:ext cx="233100" cy="35652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9"/>
              <p:cNvSpPr/>
              <p:nvPr/>
            </p:nvSpPr>
            <p:spPr>
              <a:xfrm>
                <a:off x="4730090" y="762000"/>
                <a:ext cx="233100" cy="35652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9"/>
              <p:cNvSpPr/>
              <p:nvPr/>
            </p:nvSpPr>
            <p:spPr>
              <a:xfrm>
                <a:off x="4963104" y="762000"/>
                <a:ext cx="233100" cy="35652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9"/>
              <p:cNvSpPr/>
              <p:nvPr/>
            </p:nvSpPr>
            <p:spPr>
              <a:xfrm>
                <a:off x="5196119" y="762000"/>
                <a:ext cx="233100" cy="35652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9"/>
              <p:cNvSpPr/>
              <p:nvPr/>
            </p:nvSpPr>
            <p:spPr>
              <a:xfrm>
                <a:off x="1756250" y="4327200"/>
                <a:ext cx="122400" cy="68100"/>
              </a:xfrm>
              <a:prstGeom prst="rect">
                <a:avLst/>
              </a:prstGeom>
              <a:solidFill>
                <a:srgbClr val="B7B7B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9"/>
              <p:cNvSpPr/>
              <p:nvPr/>
            </p:nvSpPr>
            <p:spPr>
              <a:xfrm>
                <a:off x="1989263" y="4327200"/>
                <a:ext cx="122400" cy="68100"/>
              </a:xfrm>
              <a:prstGeom prst="rect">
                <a:avLst/>
              </a:prstGeom>
              <a:solidFill>
                <a:srgbClr val="B7B7B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9"/>
              <p:cNvSpPr/>
              <p:nvPr/>
            </p:nvSpPr>
            <p:spPr>
              <a:xfrm>
                <a:off x="2222300" y="4327200"/>
                <a:ext cx="122400" cy="68100"/>
              </a:xfrm>
              <a:prstGeom prst="rect">
                <a:avLst/>
              </a:prstGeom>
              <a:solidFill>
                <a:srgbClr val="B7B7B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9"/>
              <p:cNvSpPr/>
              <p:nvPr/>
            </p:nvSpPr>
            <p:spPr>
              <a:xfrm>
                <a:off x="2455325" y="4327200"/>
                <a:ext cx="122400" cy="68100"/>
              </a:xfrm>
              <a:prstGeom prst="rect">
                <a:avLst/>
              </a:prstGeom>
              <a:solidFill>
                <a:srgbClr val="B7B7B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9"/>
              <p:cNvSpPr/>
              <p:nvPr/>
            </p:nvSpPr>
            <p:spPr>
              <a:xfrm>
                <a:off x="2688313" y="4327200"/>
                <a:ext cx="122400" cy="68100"/>
              </a:xfrm>
              <a:prstGeom prst="rect">
                <a:avLst/>
              </a:prstGeom>
              <a:solidFill>
                <a:srgbClr val="B7B7B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9"/>
              <p:cNvSpPr/>
              <p:nvPr/>
            </p:nvSpPr>
            <p:spPr>
              <a:xfrm>
                <a:off x="2921325" y="4327200"/>
                <a:ext cx="122400" cy="68100"/>
              </a:xfrm>
              <a:prstGeom prst="rect">
                <a:avLst/>
              </a:prstGeom>
              <a:solidFill>
                <a:srgbClr val="B7B7B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9"/>
              <p:cNvSpPr/>
              <p:nvPr/>
            </p:nvSpPr>
            <p:spPr>
              <a:xfrm>
                <a:off x="3154338" y="4327200"/>
                <a:ext cx="122400" cy="68100"/>
              </a:xfrm>
              <a:prstGeom prst="rect">
                <a:avLst/>
              </a:prstGeom>
              <a:solidFill>
                <a:srgbClr val="B7B7B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9"/>
              <p:cNvSpPr/>
              <p:nvPr/>
            </p:nvSpPr>
            <p:spPr>
              <a:xfrm>
                <a:off x="3387350" y="4327200"/>
                <a:ext cx="122400" cy="68100"/>
              </a:xfrm>
              <a:prstGeom prst="rect">
                <a:avLst/>
              </a:prstGeom>
              <a:solidFill>
                <a:srgbClr val="B7B7B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9"/>
              <p:cNvSpPr/>
              <p:nvPr/>
            </p:nvSpPr>
            <p:spPr>
              <a:xfrm>
                <a:off x="3620363" y="4327200"/>
                <a:ext cx="122400" cy="68100"/>
              </a:xfrm>
              <a:prstGeom prst="rect">
                <a:avLst/>
              </a:prstGeom>
              <a:solidFill>
                <a:srgbClr val="B7B7B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9"/>
              <p:cNvSpPr/>
              <p:nvPr/>
            </p:nvSpPr>
            <p:spPr>
              <a:xfrm>
                <a:off x="3853400" y="4327200"/>
                <a:ext cx="122400" cy="68100"/>
              </a:xfrm>
              <a:prstGeom prst="rect">
                <a:avLst/>
              </a:prstGeom>
              <a:solidFill>
                <a:srgbClr val="B7B7B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9"/>
              <p:cNvSpPr/>
              <p:nvPr/>
            </p:nvSpPr>
            <p:spPr>
              <a:xfrm>
                <a:off x="4086425" y="4327200"/>
                <a:ext cx="122400" cy="68100"/>
              </a:xfrm>
              <a:prstGeom prst="rect">
                <a:avLst/>
              </a:prstGeom>
              <a:solidFill>
                <a:srgbClr val="B7B7B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9"/>
              <p:cNvSpPr/>
              <p:nvPr/>
            </p:nvSpPr>
            <p:spPr>
              <a:xfrm>
                <a:off x="4319413" y="4327200"/>
                <a:ext cx="122400" cy="68100"/>
              </a:xfrm>
              <a:prstGeom prst="rect">
                <a:avLst/>
              </a:prstGeom>
              <a:solidFill>
                <a:srgbClr val="B7B7B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9"/>
              <p:cNvSpPr/>
              <p:nvPr/>
            </p:nvSpPr>
            <p:spPr>
              <a:xfrm>
                <a:off x="4552425" y="4327200"/>
                <a:ext cx="122400" cy="68100"/>
              </a:xfrm>
              <a:prstGeom prst="rect">
                <a:avLst/>
              </a:prstGeom>
              <a:solidFill>
                <a:srgbClr val="B7B7B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9"/>
              <p:cNvSpPr/>
              <p:nvPr/>
            </p:nvSpPr>
            <p:spPr>
              <a:xfrm>
                <a:off x="4785438" y="4327200"/>
                <a:ext cx="122400" cy="68100"/>
              </a:xfrm>
              <a:prstGeom prst="rect">
                <a:avLst/>
              </a:prstGeom>
              <a:solidFill>
                <a:srgbClr val="B7B7B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9"/>
              <p:cNvSpPr/>
              <p:nvPr/>
            </p:nvSpPr>
            <p:spPr>
              <a:xfrm>
                <a:off x="5018463" y="4327200"/>
                <a:ext cx="122400" cy="68100"/>
              </a:xfrm>
              <a:prstGeom prst="rect">
                <a:avLst/>
              </a:prstGeom>
              <a:solidFill>
                <a:srgbClr val="B7B7B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9"/>
              <p:cNvSpPr/>
              <p:nvPr/>
            </p:nvSpPr>
            <p:spPr>
              <a:xfrm>
                <a:off x="5251438" y="4327200"/>
                <a:ext cx="122400" cy="68100"/>
              </a:xfrm>
              <a:prstGeom prst="rect">
                <a:avLst/>
              </a:prstGeom>
              <a:solidFill>
                <a:srgbClr val="B7B7B7"/>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9"/>
            <p:cNvGrpSpPr/>
            <p:nvPr/>
          </p:nvGrpSpPr>
          <p:grpSpPr>
            <a:xfrm rot="-5400000">
              <a:off x="891200" y="1340175"/>
              <a:ext cx="3728319" cy="3633300"/>
              <a:chOff x="1700900" y="762000"/>
              <a:chExt cx="3728319" cy="3633300"/>
            </a:xfrm>
          </p:grpSpPr>
          <p:sp>
            <p:nvSpPr>
              <p:cNvPr id="244" name="Google Shape;244;p19"/>
              <p:cNvSpPr/>
              <p:nvPr/>
            </p:nvSpPr>
            <p:spPr>
              <a:xfrm>
                <a:off x="1700900" y="762000"/>
                <a:ext cx="233100" cy="35652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9"/>
              <p:cNvSpPr/>
              <p:nvPr/>
            </p:nvSpPr>
            <p:spPr>
              <a:xfrm>
                <a:off x="1933915" y="762000"/>
                <a:ext cx="233100" cy="35652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9"/>
              <p:cNvSpPr/>
              <p:nvPr/>
            </p:nvSpPr>
            <p:spPr>
              <a:xfrm>
                <a:off x="2166929" y="762000"/>
                <a:ext cx="233100" cy="35652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9"/>
              <p:cNvSpPr/>
              <p:nvPr/>
            </p:nvSpPr>
            <p:spPr>
              <a:xfrm>
                <a:off x="2399944" y="762000"/>
                <a:ext cx="233100" cy="35652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9"/>
              <p:cNvSpPr/>
              <p:nvPr/>
            </p:nvSpPr>
            <p:spPr>
              <a:xfrm>
                <a:off x="2632958" y="762000"/>
                <a:ext cx="233100" cy="35652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9"/>
              <p:cNvSpPr/>
              <p:nvPr/>
            </p:nvSpPr>
            <p:spPr>
              <a:xfrm>
                <a:off x="2865973" y="762000"/>
                <a:ext cx="233100" cy="35652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9"/>
              <p:cNvSpPr/>
              <p:nvPr/>
            </p:nvSpPr>
            <p:spPr>
              <a:xfrm>
                <a:off x="3098988" y="762000"/>
                <a:ext cx="233100" cy="35652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9"/>
              <p:cNvSpPr/>
              <p:nvPr/>
            </p:nvSpPr>
            <p:spPr>
              <a:xfrm>
                <a:off x="3332002" y="762000"/>
                <a:ext cx="233100" cy="35652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9"/>
              <p:cNvSpPr/>
              <p:nvPr/>
            </p:nvSpPr>
            <p:spPr>
              <a:xfrm>
                <a:off x="3565017" y="762000"/>
                <a:ext cx="233100" cy="35652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9"/>
              <p:cNvSpPr/>
              <p:nvPr/>
            </p:nvSpPr>
            <p:spPr>
              <a:xfrm>
                <a:off x="3798031" y="762000"/>
                <a:ext cx="233100" cy="35652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9"/>
              <p:cNvSpPr/>
              <p:nvPr/>
            </p:nvSpPr>
            <p:spPr>
              <a:xfrm>
                <a:off x="4031046" y="762000"/>
                <a:ext cx="233100" cy="35652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9"/>
              <p:cNvSpPr/>
              <p:nvPr/>
            </p:nvSpPr>
            <p:spPr>
              <a:xfrm>
                <a:off x="4264061" y="762000"/>
                <a:ext cx="233100" cy="35652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9"/>
              <p:cNvSpPr/>
              <p:nvPr/>
            </p:nvSpPr>
            <p:spPr>
              <a:xfrm>
                <a:off x="4497075" y="762000"/>
                <a:ext cx="233100" cy="35652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9"/>
              <p:cNvSpPr/>
              <p:nvPr/>
            </p:nvSpPr>
            <p:spPr>
              <a:xfrm>
                <a:off x="4730090" y="762000"/>
                <a:ext cx="233100" cy="35652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9"/>
              <p:cNvSpPr/>
              <p:nvPr/>
            </p:nvSpPr>
            <p:spPr>
              <a:xfrm>
                <a:off x="4963104" y="762000"/>
                <a:ext cx="233100" cy="35652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9"/>
              <p:cNvSpPr/>
              <p:nvPr/>
            </p:nvSpPr>
            <p:spPr>
              <a:xfrm>
                <a:off x="5196119" y="762000"/>
                <a:ext cx="233100" cy="35652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9"/>
              <p:cNvSpPr/>
              <p:nvPr/>
            </p:nvSpPr>
            <p:spPr>
              <a:xfrm>
                <a:off x="1756250" y="4327200"/>
                <a:ext cx="122400" cy="68100"/>
              </a:xfrm>
              <a:prstGeom prst="rect">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9"/>
              <p:cNvSpPr/>
              <p:nvPr/>
            </p:nvSpPr>
            <p:spPr>
              <a:xfrm>
                <a:off x="1989263" y="4327200"/>
                <a:ext cx="122400" cy="68100"/>
              </a:xfrm>
              <a:prstGeom prst="rect">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9"/>
              <p:cNvSpPr/>
              <p:nvPr/>
            </p:nvSpPr>
            <p:spPr>
              <a:xfrm>
                <a:off x="2222300" y="4327200"/>
                <a:ext cx="122400" cy="68100"/>
              </a:xfrm>
              <a:prstGeom prst="rect">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9"/>
              <p:cNvSpPr/>
              <p:nvPr/>
            </p:nvSpPr>
            <p:spPr>
              <a:xfrm>
                <a:off x="2455325" y="4327200"/>
                <a:ext cx="122400" cy="68100"/>
              </a:xfrm>
              <a:prstGeom prst="rect">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9"/>
              <p:cNvSpPr/>
              <p:nvPr/>
            </p:nvSpPr>
            <p:spPr>
              <a:xfrm>
                <a:off x="2688313" y="4327200"/>
                <a:ext cx="122400" cy="68100"/>
              </a:xfrm>
              <a:prstGeom prst="rect">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9"/>
              <p:cNvSpPr/>
              <p:nvPr/>
            </p:nvSpPr>
            <p:spPr>
              <a:xfrm>
                <a:off x="2921325" y="4327200"/>
                <a:ext cx="122400" cy="68100"/>
              </a:xfrm>
              <a:prstGeom prst="rect">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9"/>
              <p:cNvSpPr/>
              <p:nvPr/>
            </p:nvSpPr>
            <p:spPr>
              <a:xfrm>
                <a:off x="3154338" y="4327200"/>
                <a:ext cx="122400" cy="68100"/>
              </a:xfrm>
              <a:prstGeom prst="rect">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9"/>
              <p:cNvSpPr/>
              <p:nvPr/>
            </p:nvSpPr>
            <p:spPr>
              <a:xfrm>
                <a:off x="3387350" y="4327200"/>
                <a:ext cx="122400" cy="68100"/>
              </a:xfrm>
              <a:prstGeom prst="rect">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9"/>
              <p:cNvSpPr/>
              <p:nvPr/>
            </p:nvSpPr>
            <p:spPr>
              <a:xfrm>
                <a:off x="3620363" y="4327200"/>
                <a:ext cx="122400" cy="68100"/>
              </a:xfrm>
              <a:prstGeom prst="rect">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9"/>
              <p:cNvSpPr/>
              <p:nvPr/>
            </p:nvSpPr>
            <p:spPr>
              <a:xfrm>
                <a:off x="3853400" y="4327200"/>
                <a:ext cx="122400" cy="68100"/>
              </a:xfrm>
              <a:prstGeom prst="rect">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9"/>
              <p:cNvSpPr/>
              <p:nvPr/>
            </p:nvSpPr>
            <p:spPr>
              <a:xfrm>
                <a:off x="4086425" y="4327200"/>
                <a:ext cx="122400" cy="68100"/>
              </a:xfrm>
              <a:prstGeom prst="rect">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9"/>
              <p:cNvSpPr/>
              <p:nvPr/>
            </p:nvSpPr>
            <p:spPr>
              <a:xfrm>
                <a:off x="4319413" y="4327200"/>
                <a:ext cx="122400" cy="68100"/>
              </a:xfrm>
              <a:prstGeom prst="rect">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9"/>
              <p:cNvSpPr/>
              <p:nvPr/>
            </p:nvSpPr>
            <p:spPr>
              <a:xfrm>
                <a:off x="4552425" y="4327200"/>
                <a:ext cx="122400" cy="68100"/>
              </a:xfrm>
              <a:prstGeom prst="rect">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9"/>
              <p:cNvSpPr/>
              <p:nvPr/>
            </p:nvSpPr>
            <p:spPr>
              <a:xfrm>
                <a:off x="4785438" y="4327200"/>
                <a:ext cx="122400" cy="68100"/>
              </a:xfrm>
              <a:prstGeom prst="rect">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9"/>
              <p:cNvSpPr/>
              <p:nvPr/>
            </p:nvSpPr>
            <p:spPr>
              <a:xfrm>
                <a:off x="5018463" y="4327200"/>
                <a:ext cx="122400" cy="68100"/>
              </a:xfrm>
              <a:prstGeom prst="rect">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9"/>
              <p:cNvSpPr/>
              <p:nvPr/>
            </p:nvSpPr>
            <p:spPr>
              <a:xfrm>
                <a:off x="5251438" y="4327200"/>
                <a:ext cx="122400" cy="68100"/>
              </a:xfrm>
              <a:prstGeom prst="rect">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6" name="Google Shape;276;p19"/>
            <p:cNvSpPr/>
            <p:nvPr/>
          </p:nvSpPr>
          <p:spPr>
            <a:xfrm>
              <a:off x="3387348" y="2678023"/>
              <a:ext cx="258552" cy="258552"/>
            </a:xfrm>
            <a:prstGeom prst="irregularSeal1">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7" name="Google Shape;277;p19"/>
            <p:cNvCxnSpPr>
              <a:stCxn id="154" idx="0"/>
            </p:cNvCxnSpPr>
            <p:nvPr/>
          </p:nvCxnSpPr>
          <p:spPr>
            <a:xfrm flipH="1" rot="10800000">
              <a:off x="273045" y="2790842"/>
              <a:ext cx="3282000" cy="5019600"/>
            </a:xfrm>
            <a:prstGeom prst="straightConnector1">
              <a:avLst/>
            </a:prstGeom>
            <a:noFill/>
            <a:ln cap="flat" cmpd="sng" w="9525">
              <a:solidFill>
                <a:schemeClr val="dk1"/>
              </a:solidFill>
              <a:prstDash val="solid"/>
              <a:round/>
              <a:headEnd len="med" w="med" type="none"/>
              <a:tailEnd len="med" w="med" type="triangle"/>
            </a:ln>
          </p:spPr>
        </p:cxnSp>
      </p:grpSp>
      <p:sp>
        <p:nvSpPr>
          <p:cNvPr id="278" name="Google Shape;278;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82" name="Shape 282"/>
        <p:cNvGrpSpPr/>
        <p:nvPr/>
      </p:nvGrpSpPr>
      <p:grpSpPr>
        <a:xfrm>
          <a:off x="0" y="0"/>
          <a:ext cx="0" cy="0"/>
          <a:chOff x="0" y="0"/>
          <a:chExt cx="0" cy="0"/>
        </a:xfrm>
      </p:grpSpPr>
      <p:sp>
        <p:nvSpPr>
          <p:cNvPr id="283" name="Google Shape;283;p20"/>
          <p:cNvSpPr txBox="1"/>
          <p:nvPr/>
        </p:nvSpPr>
        <p:spPr>
          <a:xfrm>
            <a:off x="3646675" y="1279075"/>
            <a:ext cx="3265800" cy="1356000"/>
          </a:xfrm>
          <a:prstGeom prst="rect">
            <a:avLst/>
          </a:prstGeom>
          <a:noFill/>
          <a:ln>
            <a:noFill/>
          </a:ln>
        </p:spPr>
        <p:txBody>
          <a:bodyPr anchorCtr="0" anchor="t" bIns="91425" lIns="91425" spcFirstLastPara="1" rIns="91425" wrap="square" tIns="91425">
            <a:spAutoFit/>
          </a:bodyPr>
          <a:lstStyle/>
          <a:p>
            <a:pPr indent="0" lvl="0" marL="457200" rtl="0" algn="ctr">
              <a:lnSpc>
                <a:spcPct val="115000"/>
              </a:lnSpc>
              <a:spcBef>
                <a:spcPts val="0"/>
              </a:spcBef>
              <a:spcAft>
                <a:spcPts val="0"/>
              </a:spcAft>
              <a:buNone/>
            </a:pPr>
            <a:r>
              <a:rPr lang="en" sz="1800">
                <a:solidFill>
                  <a:schemeClr val="dk2"/>
                </a:solidFill>
              </a:rPr>
              <a:t>Design structural </a:t>
            </a:r>
            <a:endParaRPr sz="1800">
              <a:solidFill>
                <a:schemeClr val="dk2"/>
              </a:solidFill>
            </a:endParaRPr>
          </a:p>
          <a:p>
            <a:pPr indent="0" lvl="0" marL="457200" rtl="0" algn="ctr">
              <a:lnSpc>
                <a:spcPct val="115000"/>
              </a:lnSpc>
              <a:spcBef>
                <a:spcPts val="0"/>
              </a:spcBef>
              <a:spcAft>
                <a:spcPts val="0"/>
              </a:spcAft>
              <a:buClr>
                <a:schemeClr val="dk1"/>
              </a:buClr>
              <a:buSzPts val="1100"/>
              <a:buFont typeface="Arial"/>
              <a:buNone/>
            </a:pPr>
            <a:r>
              <a:rPr lang="en" sz="1800">
                <a:solidFill>
                  <a:schemeClr val="dk2"/>
                </a:solidFill>
              </a:rPr>
              <a:t>and light-reducing components</a:t>
            </a:r>
            <a:endParaRPr sz="1800">
              <a:solidFill>
                <a:schemeClr val="dk2"/>
              </a:solidFill>
            </a:endParaRPr>
          </a:p>
          <a:p>
            <a:pPr indent="0" lvl="0" marL="0" rtl="0" algn="l">
              <a:spcBef>
                <a:spcPts val="0"/>
              </a:spcBef>
              <a:spcAft>
                <a:spcPts val="0"/>
              </a:spcAft>
              <a:buNone/>
            </a:pPr>
            <a:r>
              <a:t/>
            </a:r>
            <a:endParaRPr/>
          </a:p>
        </p:txBody>
      </p:sp>
      <p:sp>
        <p:nvSpPr>
          <p:cNvPr id="284" name="Google Shape;284;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Design and Construction Plan</a:t>
            </a:r>
            <a:endParaRPr/>
          </a:p>
        </p:txBody>
      </p:sp>
      <p:sp>
        <p:nvSpPr>
          <p:cNvPr id="285" name="Google Shape;285;p20"/>
          <p:cNvSpPr txBox="1"/>
          <p:nvPr>
            <p:ph idx="1" type="body"/>
          </p:nvPr>
        </p:nvSpPr>
        <p:spPr>
          <a:xfrm>
            <a:off x="291913" y="1189025"/>
            <a:ext cx="2476500" cy="1054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lang="en"/>
              <a:t>Understand and use SiPM detectors</a:t>
            </a:r>
            <a:endParaRPr/>
          </a:p>
          <a:p>
            <a:pPr indent="0" lvl="0" marL="457200" rtl="0" algn="ctr">
              <a:spcBef>
                <a:spcPts val="0"/>
              </a:spcBef>
              <a:spcAft>
                <a:spcPts val="0"/>
              </a:spcAft>
              <a:buNone/>
            </a:pPr>
            <a:r>
              <a:t/>
            </a:r>
            <a:endParaRPr/>
          </a:p>
        </p:txBody>
      </p:sp>
      <p:sp>
        <p:nvSpPr>
          <p:cNvPr id="286" name="Google Shape;286;p20"/>
          <p:cNvSpPr txBox="1"/>
          <p:nvPr/>
        </p:nvSpPr>
        <p:spPr>
          <a:xfrm>
            <a:off x="1877800" y="2896425"/>
            <a:ext cx="2762100" cy="1098900"/>
          </a:xfrm>
          <a:prstGeom prst="rect">
            <a:avLst/>
          </a:prstGeom>
          <a:noFill/>
          <a:ln>
            <a:noFill/>
          </a:ln>
        </p:spPr>
        <p:txBody>
          <a:bodyPr anchorCtr="0" anchor="t" bIns="91425" lIns="91425" spcFirstLastPara="1" rIns="91425" wrap="square" tIns="91425">
            <a:spAutoFit/>
          </a:bodyPr>
          <a:lstStyle/>
          <a:p>
            <a:pPr indent="0" lvl="0" marL="457200" rtl="0" algn="ctr">
              <a:lnSpc>
                <a:spcPct val="115000"/>
              </a:lnSpc>
              <a:spcBef>
                <a:spcPts val="0"/>
              </a:spcBef>
              <a:spcAft>
                <a:spcPts val="0"/>
              </a:spcAft>
              <a:buNone/>
            </a:pPr>
            <a:r>
              <a:rPr lang="en" sz="1800">
                <a:solidFill>
                  <a:schemeClr val="dk2"/>
                </a:solidFill>
                <a:latin typeface="Roboto"/>
                <a:ea typeface="Roboto"/>
                <a:cs typeface="Roboto"/>
                <a:sym typeface="Roboto"/>
              </a:rPr>
              <a:t>Test and modify electronics for</a:t>
            </a:r>
            <a:endParaRPr sz="1800">
              <a:solidFill>
                <a:schemeClr val="dk2"/>
              </a:solidFill>
              <a:latin typeface="Roboto"/>
              <a:ea typeface="Roboto"/>
              <a:cs typeface="Roboto"/>
              <a:sym typeface="Roboto"/>
            </a:endParaRPr>
          </a:p>
          <a:p>
            <a:pPr indent="0" lvl="0" marL="457200" rtl="0" algn="ctr">
              <a:lnSpc>
                <a:spcPct val="115000"/>
              </a:lnSpc>
              <a:spcBef>
                <a:spcPts val="0"/>
              </a:spcBef>
              <a:spcAft>
                <a:spcPts val="0"/>
              </a:spcAft>
              <a:buClr>
                <a:schemeClr val="dk1"/>
              </a:buClr>
              <a:buSzPts val="1100"/>
              <a:buFont typeface="Arial"/>
              <a:buNone/>
            </a:pPr>
            <a:r>
              <a:rPr lang="en" sz="1800">
                <a:solidFill>
                  <a:schemeClr val="dk2"/>
                </a:solidFill>
                <a:latin typeface="Roboto"/>
                <a:ea typeface="Roboto"/>
                <a:cs typeface="Roboto"/>
                <a:sym typeface="Roboto"/>
              </a:rPr>
              <a:t>processing signals</a:t>
            </a:r>
            <a:endParaRPr sz="1800">
              <a:solidFill>
                <a:schemeClr val="dk2"/>
              </a:solidFill>
              <a:latin typeface="Roboto"/>
              <a:ea typeface="Roboto"/>
              <a:cs typeface="Roboto"/>
              <a:sym typeface="Roboto"/>
            </a:endParaRPr>
          </a:p>
        </p:txBody>
      </p:sp>
      <p:sp>
        <p:nvSpPr>
          <p:cNvPr id="287" name="Google Shape;287;p20"/>
          <p:cNvSpPr txBox="1"/>
          <p:nvPr/>
        </p:nvSpPr>
        <p:spPr>
          <a:xfrm>
            <a:off x="6355875" y="3215025"/>
            <a:ext cx="2639700" cy="780300"/>
          </a:xfrm>
          <a:prstGeom prst="rect">
            <a:avLst/>
          </a:prstGeom>
          <a:noFill/>
          <a:ln>
            <a:noFill/>
          </a:ln>
        </p:spPr>
        <p:txBody>
          <a:bodyPr anchorCtr="0" anchor="t" bIns="91425" lIns="91425" spcFirstLastPara="1" rIns="91425" wrap="square" tIns="91425">
            <a:spAutoFit/>
          </a:bodyPr>
          <a:lstStyle/>
          <a:p>
            <a:pPr indent="0" lvl="0" marL="457200" rtl="0" algn="ctr">
              <a:lnSpc>
                <a:spcPct val="115000"/>
              </a:lnSpc>
              <a:spcBef>
                <a:spcPts val="0"/>
              </a:spcBef>
              <a:spcAft>
                <a:spcPts val="0"/>
              </a:spcAft>
              <a:buClr>
                <a:schemeClr val="dk1"/>
              </a:buClr>
              <a:buSzPts val="1100"/>
              <a:buFont typeface="Arial"/>
              <a:buNone/>
            </a:pPr>
            <a:r>
              <a:rPr lang="en" sz="1800">
                <a:solidFill>
                  <a:schemeClr val="dk2"/>
                </a:solidFill>
              </a:rPr>
              <a:t>Use Raspberry Pi Pico to send data</a:t>
            </a:r>
            <a:endParaRPr/>
          </a:p>
        </p:txBody>
      </p:sp>
      <p:pic>
        <p:nvPicPr>
          <p:cNvPr id="288" name="Google Shape;288;p20"/>
          <p:cNvPicPr preferRelativeResize="0"/>
          <p:nvPr/>
        </p:nvPicPr>
        <p:blipFill rotWithShape="1">
          <a:blip r:embed="rId3">
            <a:alphaModFix/>
          </a:blip>
          <a:srcRect b="16558" l="16208" r="14496" t="15553"/>
          <a:stretch/>
        </p:blipFill>
        <p:spPr>
          <a:xfrm>
            <a:off x="6803575" y="1496775"/>
            <a:ext cx="2115992" cy="1555974"/>
          </a:xfrm>
          <a:prstGeom prst="rect">
            <a:avLst/>
          </a:prstGeom>
          <a:noFill/>
          <a:ln>
            <a:noFill/>
          </a:ln>
        </p:spPr>
      </p:pic>
      <p:pic>
        <p:nvPicPr>
          <p:cNvPr id="289" name="Google Shape;289;p20"/>
          <p:cNvPicPr preferRelativeResize="0"/>
          <p:nvPr/>
        </p:nvPicPr>
        <p:blipFill rotWithShape="1">
          <a:blip r:embed="rId4">
            <a:alphaModFix/>
          </a:blip>
          <a:srcRect b="12803" l="4466" r="30130" t="16961"/>
          <a:stretch/>
        </p:blipFill>
        <p:spPr>
          <a:xfrm>
            <a:off x="4639900" y="2439350"/>
            <a:ext cx="1931770" cy="1555975"/>
          </a:xfrm>
          <a:prstGeom prst="rect">
            <a:avLst/>
          </a:prstGeom>
          <a:noFill/>
          <a:ln>
            <a:noFill/>
          </a:ln>
        </p:spPr>
      </p:pic>
      <p:pic>
        <p:nvPicPr>
          <p:cNvPr id="290" name="Google Shape;290;p20"/>
          <p:cNvPicPr preferRelativeResize="0"/>
          <p:nvPr/>
        </p:nvPicPr>
        <p:blipFill rotWithShape="1">
          <a:blip r:embed="rId5">
            <a:alphaModFix/>
          </a:blip>
          <a:srcRect b="17993" l="0" r="15340" t="25845"/>
          <a:stretch/>
        </p:blipFill>
        <p:spPr>
          <a:xfrm>
            <a:off x="2680565" y="1478925"/>
            <a:ext cx="1602535" cy="1417499"/>
          </a:xfrm>
          <a:prstGeom prst="rect">
            <a:avLst/>
          </a:prstGeom>
          <a:noFill/>
          <a:ln>
            <a:noFill/>
          </a:ln>
        </p:spPr>
      </p:pic>
      <p:sp>
        <p:nvSpPr>
          <p:cNvPr id="291" name="Google Shape;291;p20"/>
          <p:cNvSpPr txBox="1"/>
          <p:nvPr/>
        </p:nvSpPr>
        <p:spPr>
          <a:xfrm>
            <a:off x="7647200" y="1478925"/>
            <a:ext cx="2639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Image: Adafruit.com</a:t>
            </a:r>
            <a:endParaRPr sz="900"/>
          </a:p>
        </p:txBody>
      </p:sp>
      <p:pic>
        <p:nvPicPr>
          <p:cNvPr id="292" name="Google Shape;292;p20"/>
          <p:cNvPicPr preferRelativeResize="0"/>
          <p:nvPr/>
        </p:nvPicPr>
        <p:blipFill>
          <a:blip r:embed="rId6">
            <a:alphaModFix/>
          </a:blip>
          <a:stretch>
            <a:fillRect/>
          </a:stretch>
        </p:blipFill>
        <p:spPr>
          <a:xfrm>
            <a:off x="790088" y="2243224"/>
            <a:ext cx="1480125" cy="2066200"/>
          </a:xfrm>
          <a:prstGeom prst="rect">
            <a:avLst/>
          </a:prstGeom>
          <a:noFill/>
          <a:ln>
            <a:noFill/>
          </a:ln>
        </p:spPr>
      </p:pic>
      <p:sp>
        <p:nvSpPr>
          <p:cNvPr id="293" name="Google Shape;293;p20"/>
          <p:cNvSpPr txBox="1"/>
          <p:nvPr/>
        </p:nvSpPr>
        <p:spPr>
          <a:xfrm>
            <a:off x="790100" y="3995325"/>
            <a:ext cx="2639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Image: Hamamatsu.com</a:t>
            </a:r>
            <a:endParaRPr sz="900"/>
          </a:p>
        </p:txBody>
      </p:sp>
      <p:sp>
        <p:nvSpPr>
          <p:cNvPr id="294" name="Google Shape;294;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Electronics Flow</a:t>
            </a:r>
            <a:endParaRPr/>
          </a:p>
        </p:txBody>
      </p:sp>
      <p:sp>
        <p:nvSpPr>
          <p:cNvPr id="300" name="Google Shape;300;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01" name="Google Shape;301;p21"/>
          <p:cNvSpPr/>
          <p:nvPr/>
        </p:nvSpPr>
        <p:spPr>
          <a:xfrm rot="-5400000">
            <a:off x="1154375" y="628775"/>
            <a:ext cx="231900" cy="180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1"/>
          <p:cNvSpPr/>
          <p:nvPr/>
        </p:nvSpPr>
        <p:spPr>
          <a:xfrm rot="-5400000">
            <a:off x="1836175" y="1923000"/>
            <a:ext cx="1365900" cy="317400"/>
          </a:xfrm>
          <a:prstGeom prst="rect">
            <a:avLst/>
          </a:prstGeom>
          <a:solidFill>
            <a:schemeClr val="lt2"/>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1"/>
          <p:cNvSpPr/>
          <p:nvPr/>
        </p:nvSpPr>
        <p:spPr>
          <a:xfrm rot="-5400000">
            <a:off x="3111825" y="1181650"/>
            <a:ext cx="1340100" cy="1836900"/>
          </a:xfrm>
          <a:prstGeom prst="rect">
            <a:avLst/>
          </a:prstGeom>
          <a:solidFill>
            <a:schemeClr val="lt2"/>
          </a:solid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1"/>
          <p:cNvSpPr/>
          <p:nvPr/>
        </p:nvSpPr>
        <p:spPr>
          <a:xfrm rot="-5400000">
            <a:off x="1154375" y="997625"/>
            <a:ext cx="231900" cy="180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1"/>
          <p:cNvSpPr/>
          <p:nvPr/>
        </p:nvSpPr>
        <p:spPr>
          <a:xfrm rot="-5400000">
            <a:off x="1154375" y="1366475"/>
            <a:ext cx="231900" cy="180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1"/>
          <p:cNvSpPr/>
          <p:nvPr/>
        </p:nvSpPr>
        <p:spPr>
          <a:xfrm rot="-5400000">
            <a:off x="1154375" y="1735325"/>
            <a:ext cx="231900" cy="180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1"/>
          <p:cNvSpPr/>
          <p:nvPr/>
        </p:nvSpPr>
        <p:spPr>
          <a:xfrm rot="-5400000">
            <a:off x="5047450" y="1181650"/>
            <a:ext cx="1340100" cy="1836900"/>
          </a:xfrm>
          <a:prstGeom prst="rect">
            <a:avLst/>
          </a:prstGeom>
          <a:solidFill>
            <a:schemeClr val="lt2"/>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1"/>
          <p:cNvSpPr/>
          <p:nvPr/>
        </p:nvSpPr>
        <p:spPr>
          <a:xfrm rot="-5400000">
            <a:off x="6983075" y="1181650"/>
            <a:ext cx="1340100" cy="1836900"/>
          </a:xfrm>
          <a:prstGeom prst="rect">
            <a:avLst/>
          </a:prstGeom>
          <a:solidFill>
            <a:schemeClr val="lt2"/>
          </a:solid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9" name="Google Shape;309;p21"/>
          <p:cNvCxnSpPr/>
          <p:nvPr/>
        </p:nvCxnSpPr>
        <p:spPr>
          <a:xfrm flipH="1" rot="10800000">
            <a:off x="2677825" y="1531775"/>
            <a:ext cx="185700" cy="1500"/>
          </a:xfrm>
          <a:prstGeom prst="straightConnector1">
            <a:avLst/>
          </a:prstGeom>
          <a:noFill/>
          <a:ln cap="flat" cmpd="sng" w="9525">
            <a:solidFill>
              <a:schemeClr val="dk2"/>
            </a:solidFill>
            <a:prstDash val="solid"/>
            <a:round/>
            <a:headEnd len="med" w="med" type="none"/>
            <a:tailEnd len="med" w="med" type="none"/>
          </a:ln>
        </p:spPr>
      </p:cxnSp>
      <p:cxnSp>
        <p:nvCxnSpPr>
          <p:cNvPr id="310" name="Google Shape;310;p21"/>
          <p:cNvCxnSpPr/>
          <p:nvPr/>
        </p:nvCxnSpPr>
        <p:spPr>
          <a:xfrm flipH="1" rot="10800000">
            <a:off x="2677825" y="1901375"/>
            <a:ext cx="185700" cy="1500"/>
          </a:xfrm>
          <a:prstGeom prst="straightConnector1">
            <a:avLst/>
          </a:prstGeom>
          <a:noFill/>
          <a:ln cap="flat" cmpd="sng" w="9525">
            <a:solidFill>
              <a:schemeClr val="dk2"/>
            </a:solidFill>
            <a:prstDash val="solid"/>
            <a:round/>
            <a:headEnd len="med" w="med" type="none"/>
            <a:tailEnd len="med" w="med" type="none"/>
          </a:ln>
        </p:spPr>
      </p:cxnSp>
      <p:cxnSp>
        <p:nvCxnSpPr>
          <p:cNvPr id="311" name="Google Shape;311;p21"/>
          <p:cNvCxnSpPr/>
          <p:nvPr/>
        </p:nvCxnSpPr>
        <p:spPr>
          <a:xfrm flipH="1" rot="10800000">
            <a:off x="2677825" y="2270975"/>
            <a:ext cx="185700" cy="1500"/>
          </a:xfrm>
          <a:prstGeom prst="straightConnector1">
            <a:avLst/>
          </a:prstGeom>
          <a:noFill/>
          <a:ln cap="flat" cmpd="sng" w="9525">
            <a:solidFill>
              <a:schemeClr val="dk2"/>
            </a:solidFill>
            <a:prstDash val="solid"/>
            <a:round/>
            <a:headEnd len="med" w="med" type="none"/>
            <a:tailEnd len="med" w="med" type="none"/>
          </a:ln>
        </p:spPr>
      </p:cxnSp>
      <p:cxnSp>
        <p:nvCxnSpPr>
          <p:cNvPr id="312" name="Google Shape;312;p21"/>
          <p:cNvCxnSpPr/>
          <p:nvPr/>
        </p:nvCxnSpPr>
        <p:spPr>
          <a:xfrm flipH="1" rot="10800000">
            <a:off x="2677825" y="2640575"/>
            <a:ext cx="185700" cy="1500"/>
          </a:xfrm>
          <a:prstGeom prst="straightConnector1">
            <a:avLst/>
          </a:prstGeom>
          <a:noFill/>
          <a:ln cap="flat" cmpd="sng" w="9525">
            <a:solidFill>
              <a:schemeClr val="dk2"/>
            </a:solidFill>
            <a:prstDash val="solid"/>
            <a:round/>
            <a:headEnd len="med" w="med" type="none"/>
            <a:tailEnd len="med" w="med" type="none"/>
          </a:ln>
        </p:spPr>
      </p:cxnSp>
      <p:cxnSp>
        <p:nvCxnSpPr>
          <p:cNvPr id="313" name="Google Shape;313;p21"/>
          <p:cNvCxnSpPr/>
          <p:nvPr/>
        </p:nvCxnSpPr>
        <p:spPr>
          <a:xfrm flipH="1" rot="10800000">
            <a:off x="4700325" y="1532375"/>
            <a:ext cx="95400" cy="300"/>
          </a:xfrm>
          <a:prstGeom prst="straightConnector1">
            <a:avLst/>
          </a:prstGeom>
          <a:noFill/>
          <a:ln cap="flat" cmpd="sng" w="9525">
            <a:solidFill>
              <a:schemeClr val="dk2"/>
            </a:solidFill>
            <a:prstDash val="solid"/>
            <a:round/>
            <a:headEnd len="med" w="med" type="none"/>
            <a:tailEnd len="med" w="med" type="none"/>
          </a:ln>
        </p:spPr>
      </p:cxnSp>
      <p:cxnSp>
        <p:nvCxnSpPr>
          <p:cNvPr id="314" name="Google Shape;314;p21"/>
          <p:cNvCxnSpPr/>
          <p:nvPr/>
        </p:nvCxnSpPr>
        <p:spPr>
          <a:xfrm flipH="1" rot="10800000">
            <a:off x="4700325" y="1901975"/>
            <a:ext cx="95400" cy="300"/>
          </a:xfrm>
          <a:prstGeom prst="straightConnector1">
            <a:avLst/>
          </a:prstGeom>
          <a:noFill/>
          <a:ln cap="flat" cmpd="sng" w="9525">
            <a:solidFill>
              <a:schemeClr val="dk2"/>
            </a:solidFill>
            <a:prstDash val="solid"/>
            <a:round/>
            <a:headEnd len="med" w="med" type="none"/>
            <a:tailEnd len="med" w="med" type="none"/>
          </a:ln>
        </p:spPr>
      </p:cxnSp>
      <p:cxnSp>
        <p:nvCxnSpPr>
          <p:cNvPr id="315" name="Google Shape;315;p21"/>
          <p:cNvCxnSpPr/>
          <p:nvPr/>
        </p:nvCxnSpPr>
        <p:spPr>
          <a:xfrm flipH="1" rot="10800000">
            <a:off x="4701988" y="2272475"/>
            <a:ext cx="95400" cy="300"/>
          </a:xfrm>
          <a:prstGeom prst="straightConnector1">
            <a:avLst/>
          </a:prstGeom>
          <a:noFill/>
          <a:ln cap="flat" cmpd="sng" w="9525">
            <a:solidFill>
              <a:schemeClr val="dk2"/>
            </a:solidFill>
            <a:prstDash val="solid"/>
            <a:round/>
            <a:headEnd len="med" w="med" type="none"/>
            <a:tailEnd len="med" w="med" type="none"/>
          </a:ln>
        </p:spPr>
      </p:cxnSp>
      <p:cxnSp>
        <p:nvCxnSpPr>
          <p:cNvPr id="316" name="Google Shape;316;p21"/>
          <p:cNvCxnSpPr/>
          <p:nvPr/>
        </p:nvCxnSpPr>
        <p:spPr>
          <a:xfrm flipH="1" rot="10800000">
            <a:off x="4700325" y="2639675"/>
            <a:ext cx="95400" cy="300"/>
          </a:xfrm>
          <a:prstGeom prst="straightConnector1">
            <a:avLst/>
          </a:prstGeom>
          <a:noFill/>
          <a:ln cap="flat" cmpd="sng" w="9525">
            <a:solidFill>
              <a:schemeClr val="dk2"/>
            </a:solidFill>
            <a:prstDash val="solid"/>
            <a:round/>
            <a:headEnd len="med" w="med" type="none"/>
            <a:tailEnd len="med" w="med" type="none"/>
          </a:ln>
        </p:spPr>
      </p:cxnSp>
      <p:cxnSp>
        <p:nvCxnSpPr>
          <p:cNvPr id="317" name="Google Shape;317;p21"/>
          <p:cNvCxnSpPr/>
          <p:nvPr/>
        </p:nvCxnSpPr>
        <p:spPr>
          <a:xfrm flipH="1" rot="10800000">
            <a:off x="6635950" y="1533125"/>
            <a:ext cx="95400" cy="300"/>
          </a:xfrm>
          <a:prstGeom prst="straightConnector1">
            <a:avLst/>
          </a:prstGeom>
          <a:noFill/>
          <a:ln cap="flat" cmpd="sng" w="9525">
            <a:solidFill>
              <a:schemeClr val="dk2"/>
            </a:solidFill>
            <a:prstDash val="solid"/>
            <a:round/>
            <a:headEnd len="med" w="med" type="none"/>
            <a:tailEnd len="med" w="med" type="none"/>
          </a:ln>
        </p:spPr>
      </p:cxnSp>
      <p:cxnSp>
        <p:nvCxnSpPr>
          <p:cNvPr id="318" name="Google Shape;318;p21"/>
          <p:cNvCxnSpPr/>
          <p:nvPr/>
        </p:nvCxnSpPr>
        <p:spPr>
          <a:xfrm flipH="1" rot="10800000">
            <a:off x="6635950" y="1901975"/>
            <a:ext cx="95400" cy="300"/>
          </a:xfrm>
          <a:prstGeom prst="straightConnector1">
            <a:avLst/>
          </a:prstGeom>
          <a:noFill/>
          <a:ln cap="flat" cmpd="sng" w="9525">
            <a:solidFill>
              <a:schemeClr val="dk2"/>
            </a:solidFill>
            <a:prstDash val="solid"/>
            <a:round/>
            <a:headEnd len="med" w="med" type="none"/>
            <a:tailEnd len="med" w="med" type="none"/>
          </a:ln>
        </p:spPr>
      </p:cxnSp>
      <p:cxnSp>
        <p:nvCxnSpPr>
          <p:cNvPr id="319" name="Google Shape;319;p21"/>
          <p:cNvCxnSpPr/>
          <p:nvPr/>
        </p:nvCxnSpPr>
        <p:spPr>
          <a:xfrm flipH="1" rot="10800000">
            <a:off x="6635950" y="2272775"/>
            <a:ext cx="95400" cy="300"/>
          </a:xfrm>
          <a:prstGeom prst="straightConnector1">
            <a:avLst/>
          </a:prstGeom>
          <a:noFill/>
          <a:ln cap="flat" cmpd="sng" w="9525">
            <a:solidFill>
              <a:schemeClr val="dk2"/>
            </a:solidFill>
            <a:prstDash val="solid"/>
            <a:round/>
            <a:headEnd len="med" w="med" type="none"/>
            <a:tailEnd len="med" w="med" type="none"/>
          </a:ln>
        </p:spPr>
      </p:cxnSp>
      <p:cxnSp>
        <p:nvCxnSpPr>
          <p:cNvPr id="320" name="Google Shape;320;p21"/>
          <p:cNvCxnSpPr/>
          <p:nvPr/>
        </p:nvCxnSpPr>
        <p:spPr>
          <a:xfrm flipH="1" rot="10800000">
            <a:off x="6635950" y="2639675"/>
            <a:ext cx="95400" cy="300"/>
          </a:xfrm>
          <a:prstGeom prst="straightConnector1">
            <a:avLst/>
          </a:prstGeom>
          <a:noFill/>
          <a:ln cap="flat" cmpd="sng" w="9525">
            <a:solidFill>
              <a:schemeClr val="dk2"/>
            </a:solidFill>
            <a:prstDash val="solid"/>
            <a:round/>
            <a:headEnd len="med" w="med" type="none"/>
            <a:tailEnd len="med" w="med" type="none"/>
          </a:ln>
        </p:spPr>
      </p:cxnSp>
      <p:sp>
        <p:nvSpPr>
          <p:cNvPr id="321" name="Google Shape;321;p21"/>
          <p:cNvSpPr txBox="1"/>
          <p:nvPr/>
        </p:nvSpPr>
        <p:spPr>
          <a:xfrm>
            <a:off x="3246750" y="1733400"/>
            <a:ext cx="1062600" cy="69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oboto"/>
                <a:ea typeface="Roboto"/>
                <a:cs typeface="Roboto"/>
                <a:sym typeface="Roboto"/>
              </a:rPr>
              <a:t>Amplifier Board</a:t>
            </a:r>
            <a:endParaRPr>
              <a:solidFill>
                <a:schemeClr val="dk1"/>
              </a:solidFill>
              <a:latin typeface="Roboto"/>
              <a:ea typeface="Roboto"/>
              <a:cs typeface="Roboto"/>
              <a:sym typeface="Roboto"/>
            </a:endParaRPr>
          </a:p>
          <a:p>
            <a:pPr indent="0" lvl="0" marL="0" rtl="0" algn="ctr">
              <a:spcBef>
                <a:spcPts val="0"/>
              </a:spcBef>
              <a:spcAft>
                <a:spcPts val="0"/>
              </a:spcAft>
              <a:buNone/>
            </a:pPr>
            <a:r>
              <a:t/>
            </a:r>
            <a:endParaRPr>
              <a:latin typeface="Roboto"/>
              <a:ea typeface="Roboto"/>
              <a:cs typeface="Roboto"/>
              <a:sym typeface="Roboto"/>
            </a:endParaRPr>
          </a:p>
        </p:txBody>
      </p:sp>
      <p:sp>
        <p:nvSpPr>
          <p:cNvPr id="322" name="Google Shape;322;p21"/>
          <p:cNvSpPr txBox="1"/>
          <p:nvPr/>
        </p:nvSpPr>
        <p:spPr>
          <a:xfrm>
            <a:off x="5185375" y="1724525"/>
            <a:ext cx="1062600" cy="69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oboto"/>
                <a:ea typeface="Roboto"/>
                <a:cs typeface="Roboto"/>
                <a:sym typeface="Roboto"/>
              </a:rPr>
              <a:t>Digitizer Board</a:t>
            </a:r>
            <a:endParaRPr>
              <a:solidFill>
                <a:schemeClr val="dk1"/>
              </a:solidFill>
              <a:latin typeface="Roboto"/>
              <a:ea typeface="Roboto"/>
              <a:cs typeface="Roboto"/>
              <a:sym typeface="Roboto"/>
            </a:endParaRPr>
          </a:p>
          <a:p>
            <a:pPr indent="0" lvl="0" marL="0" rtl="0" algn="ctr">
              <a:spcBef>
                <a:spcPts val="0"/>
              </a:spcBef>
              <a:spcAft>
                <a:spcPts val="0"/>
              </a:spcAft>
              <a:buNone/>
            </a:pPr>
            <a:r>
              <a:t/>
            </a:r>
            <a:endParaRPr>
              <a:latin typeface="Roboto"/>
              <a:ea typeface="Roboto"/>
              <a:cs typeface="Roboto"/>
              <a:sym typeface="Roboto"/>
            </a:endParaRPr>
          </a:p>
        </p:txBody>
      </p:sp>
      <p:sp>
        <p:nvSpPr>
          <p:cNvPr id="323" name="Google Shape;323;p21"/>
          <p:cNvSpPr txBox="1"/>
          <p:nvPr/>
        </p:nvSpPr>
        <p:spPr>
          <a:xfrm>
            <a:off x="7119325" y="1724525"/>
            <a:ext cx="1062600" cy="69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oboto"/>
                <a:ea typeface="Roboto"/>
                <a:cs typeface="Roboto"/>
                <a:sym typeface="Roboto"/>
              </a:rPr>
              <a:t>Raspberry Pi Pico</a:t>
            </a:r>
            <a:endParaRPr>
              <a:solidFill>
                <a:schemeClr val="dk1"/>
              </a:solidFill>
              <a:latin typeface="Roboto"/>
              <a:ea typeface="Roboto"/>
              <a:cs typeface="Roboto"/>
              <a:sym typeface="Roboto"/>
            </a:endParaRPr>
          </a:p>
          <a:p>
            <a:pPr indent="0" lvl="0" marL="0" rtl="0" algn="ctr">
              <a:spcBef>
                <a:spcPts val="0"/>
              </a:spcBef>
              <a:spcAft>
                <a:spcPts val="0"/>
              </a:spcAft>
              <a:buNone/>
            </a:pPr>
            <a:r>
              <a:t/>
            </a:r>
            <a:endParaRPr>
              <a:latin typeface="Roboto"/>
              <a:ea typeface="Roboto"/>
              <a:cs typeface="Roboto"/>
              <a:sym typeface="Roboto"/>
            </a:endParaRPr>
          </a:p>
        </p:txBody>
      </p:sp>
      <p:sp>
        <p:nvSpPr>
          <p:cNvPr id="324" name="Google Shape;324;p21"/>
          <p:cNvSpPr/>
          <p:nvPr/>
        </p:nvSpPr>
        <p:spPr>
          <a:xfrm>
            <a:off x="2441275" y="1456900"/>
            <a:ext cx="155700" cy="1557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1"/>
          <p:cNvSpPr/>
          <p:nvPr/>
        </p:nvSpPr>
        <p:spPr>
          <a:xfrm>
            <a:off x="2441275" y="1812538"/>
            <a:ext cx="155700" cy="1557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1"/>
          <p:cNvSpPr/>
          <p:nvPr/>
        </p:nvSpPr>
        <p:spPr>
          <a:xfrm>
            <a:off x="2441275" y="2168200"/>
            <a:ext cx="155700" cy="1557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1"/>
          <p:cNvSpPr/>
          <p:nvPr/>
        </p:nvSpPr>
        <p:spPr>
          <a:xfrm>
            <a:off x="2441325" y="2523875"/>
            <a:ext cx="155700" cy="1557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8" name="Google Shape;328;p21"/>
          <p:cNvCxnSpPr/>
          <p:nvPr/>
        </p:nvCxnSpPr>
        <p:spPr>
          <a:xfrm rot="10800000">
            <a:off x="799649" y="3187129"/>
            <a:ext cx="2400" cy="902700"/>
          </a:xfrm>
          <a:prstGeom prst="straightConnector1">
            <a:avLst/>
          </a:prstGeom>
          <a:noFill/>
          <a:ln cap="flat" cmpd="sng" w="9525">
            <a:solidFill>
              <a:schemeClr val="dk2"/>
            </a:solidFill>
            <a:prstDash val="solid"/>
            <a:round/>
            <a:headEnd len="med" w="med" type="none"/>
            <a:tailEnd len="med" w="med" type="triangle"/>
          </a:ln>
        </p:spPr>
      </p:cxnSp>
      <p:cxnSp>
        <p:nvCxnSpPr>
          <p:cNvPr id="329" name="Google Shape;329;p21"/>
          <p:cNvCxnSpPr/>
          <p:nvPr/>
        </p:nvCxnSpPr>
        <p:spPr>
          <a:xfrm>
            <a:off x="806323" y="4089829"/>
            <a:ext cx="1651500" cy="0"/>
          </a:xfrm>
          <a:prstGeom prst="straightConnector1">
            <a:avLst/>
          </a:prstGeom>
          <a:noFill/>
          <a:ln cap="flat" cmpd="sng" w="9525">
            <a:solidFill>
              <a:schemeClr val="dk2"/>
            </a:solidFill>
            <a:prstDash val="solid"/>
            <a:round/>
            <a:headEnd len="med" w="med" type="none"/>
            <a:tailEnd len="med" w="med" type="triangle"/>
          </a:ln>
        </p:spPr>
      </p:cxnSp>
      <p:sp>
        <p:nvSpPr>
          <p:cNvPr id="330" name="Google Shape;330;p21"/>
          <p:cNvSpPr txBox="1"/>
          <p:nvPr/>
        </p:nvSpPr>
        <p:spPr>
          <a:xfrm>
            <a:off x="551625" y="3145675"/>
            <a:ext cx="254700" cy="17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Serif"/>
                <a:ea typeface="Roboto Serif"/>
                <a:cs typeface="Roboto Serif"/>
                <a:sym typeface="Roboto Serif"/>
              </a:rPr>
              <a:t>I</a:t>
            </a:r>
            <a:endParaRPr>
              <a:latin typeface="Roboto Serif"/>
              <a:ea typeface="Roboto Serif"/>
              <a:cs typeface="Roboto Serif"/>
              <a:sym typeface="Roboto Serif"/>
            </a:endParaRPr>
          </a:p>
        </p:txBody>
      </p:sp>
      <p:sp>
        <p:nvSpPr>
          <p:cNvPr id="331" name="Google Shape;331;p21"/>
          <p:cNvSpPr txBox="1"/>
          <p:nvPr/>
        </p:nvSpPr>
        <p:spPr>
          <a:xfrm>
            <a:off x="2342169" y="4000960"/>
            <a:ext cx="254700" cy="17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Serif"/>
                <a:ea typeface="Roboto Serif"/>
                <a:cs typeface="Roboto Serif"/>
                <a:sym typeface="Roboto Serif"/>
              </a:rPr>
              <a:t>t</a:t>
            </a:r>
            <a:endParaRPr>
              <a:latin typeface="Roboto Serif"/>
              <a:ea typeface="Roboto Serif"/>
              <a:cs typeface="Roboto Serif"/>
              <a:sym typeface="Roboto Serif"/>
            </a:endParaRPr>
          </a:p>
        </p:txBody>
      </p:sp>
      <p:sp>
        <p:nvSpPr>
          <p:cNvPr id="332" name="Google Shape;332;p21"/>
          <p:cNvSpPr/>
          <p:nvPr/>
        </p:nvSpPr>
        <p:spPr>
          <a:xfrm>
            <a:off x="903399" y="3841351"/>
            <a:ext cx="1438741" cy="248557"/>
          </a:xfrm>
          <a:custGeom>
            <a:rect b="b" l="l" r="r" t="t"/>
            <a:pathLst>
              <a:path extrusionOk="0" h="46093" w="159727">
                <a:moveTo>
                  <a:pt x="0" y="44628"/>
                </a:moveTo>
                <a:cubicBezTo>
                  <a:pt x="3582" y="39255"/>
                  <a:pt x="14572" y="19716"/>
                  <a:pt x="21492" y="12389"/>
                </a:cubicBezTo>
                <a:cubicBezTo>
                  <a:pt x="28412" y="5062"/>
                  <a:pt x="33134" y="1969"/>
                  <a:pt x="41519" y="666"/>
                </a:cubicBezTo>
                <a:cubicBezTo>
                  <a:pt x="49904" y="-636"/>
                  <a:pt x="58289" y="-148"/>
                  <a:pt x="71803" y="4574"/>
                </a:cubicBezTo>
                <a:cubicBezTo>
                  <a:pt x="85317" y="9296"/>
                  <a:pt x="107949" y="22077"/>
                  <a:pt x="122603" y="28997"/>
                </a:cubicBezTo>
                <a:cubicBezTo>
                  <a:pt x="137257" y="35917"/>
                  <a:pt x="153540" y="43244"/>
                  <a:pt x="159727" y="46093"/>
                </a:cubicBezTo>
              </a:path>
            </a:pathLst>
          </a:custGeom>
          <a:noFill/>
          <a:ln cap="flat" cmpd="sng" w="19050">
            <a:solidFill>
              <a:srgbClr val="FF0000"/>
            </a:solidFill>
            <a:prstDash val="solid"/>
            <a:round/>
            <a:headEnd len="med" w="med" type="none"/>
            <a:tailEnd len="med" w="med" type="none"/>
          </a:ln>
        </p:spPr>
      </p:sp>
      <p:cxnSp>
        <p:nvCxnSpPr>
          <p:cNvPr id="333" name="Google Shape;333;p21"/>
          <p:cNvCxnSpPr/>
          <p:nvPr/>
        </p:nvCxnSpPr>
        <p:spPr>
          <a:xfrm rot="10800000">
            <a:off x="2844899" y="3163492"/>
            <a:ext cx="2400" cy="902700"/>
          </a:xfrm>
          <a:prstGeom prst="straightConnector1">
            <a:avLst/>
          </a:prstGeom>
          <a:noFill/>
          <a:ln cap="flat" cmpd="sng" w="9525">
            <a:solidFill>
              <a:schemeClr val="dk2"/>
            </a:solidFill>
            <a:prstDash val="solid"/>
            <a:round/>
            <a:headEnd len="med" w="med" type="none"/>
            <a:tailEnd len="med" w="med" type="triangle"/>
          </a:ln>
        </p:spPr>
      </p:cxnSp>
      <p:cxnSp>
        <p:nvCxnSpPr>
          <p:cNvPr id="334" name="Google Shape;334;p21"/>
          <p:cNvCxnSpPr/>
          <p:nvPr/>
        </p:nvCxnSpPr>
        <p:spPr>
          <a:xfrm>
            <a:off x="2851573" y="4066192"/>
            <a:ext cx="1651500" cy="0"/>
          </a:xfrm>
          <a:prstGeom prst="straightConnector1">
            <a:avLst/>
          </a:prstGeom>
          <a:noFill/>
          <a:ln cap="flat" cmpd="sng" w="9525">
            <a:solidFill>
              <a:schemeClr val="dk2"/>
            </a:solidFill>
            <a:prstDash val="solid"/>
            <a:round/>
            <a:headEnd len="med" w="med" type="none"/>
            <a:tailEnd len="med" w="med" type="triangle"/>
          </a:ln>
        </p:spPr>
      </p:cxnSp>
      <p:sp>
        <p:nvSpPr>
          <p:cNvPr id="335" name="Google Shape;335;p21"/>
          <p:cNvSpPr txBox="1"/>
          <p:nvPr/>
        </p:nvSpPr>
        <p:spPr>
          <a:xfrm>
            <a:off x="2523600" y="3073613"/>
            <a:ext cx="254700" cy="17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Serif"/>
                <a:ea typeface="Roboto Serif"/>
                <a:cs typeface="Roboto Serif"/>
                <a:sym typeface="Roboto Serif"/>
              </a:rPr>
              <a:t>V</a:t>
            </a:r>
            <a:endParaRPr>
              <a:latin typeface="Roboto Serif"/>
              <a:ea typeface="Roboto Serif"/>
              <a:cs typeface="Roboto Serif"/>
              <a:sym typeface="Roboto Serif"/>
            </a:endParaRPr>
          </a:p>
        </p:txBody>
      </p:sp>
      <p:sp>
        <p:nvSpPr>
          <p:cNvPr id="336" name="Google Shape;336;p21"/>
          <p:cNvSpPr txBox="1"/>
          <p:nvPr/>
        </p:nvSpPr>
        <p:spPr>
          <a:xfrm>
            <a:off x="4507344" y="3923598"/>
            <a:ext cx="254700" cy="17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Serif"/>
                <a:ea typeface="Roboto Serif"/>
                <a:cs typeface="Roboto Serif"/>
                <a:sym typeface="Roboto Serif"/>
              </a:rPr>
              <a:t>t</a:t>
            </a:r>
            <a:endParaRPr>
              <a:latin typeface="Roboto Serif"/>
              <a:ea typeface="Roboto Serif"/>
              <a:cs typeface="Roboto Serif"/>
              <a:sym typeface="Roboto Serif"/>
            </a:endParaRPr>
          </a:p>
        </p:txBody>
      </p:sp>
      <p:sp>
        <p:nvSpPr>
          <p:cNvPr id="337" name="Google Shape;337;p21"/>
          <p:cNvSpPr/>
          <p:nvPr/>
        </p:nvSpPr>
        <p:spPr>
          <a:xfrm>
            <a:off x="2948650" y="3369685"/>
            <a:ext cx="1438741" cy="696580"/>
          </a:xfrm>
          <a:custGeom>
            <a:rect b="b" l="l" r="r" t="t"/>
            <a:pathLst>
              <a:path extrusionOk="0" h="46093" w="159727">
                <a:moveTo>
                  <a:pt x="0" y="44628"/>
                </a:moveTo>
                <a:cubicBezTo>
                  <a:pt x="3582" y="39255"/>
                  <a:pt x="14572" y="19716"/>
                  <a:pt x="21492" y="12389"/>
                </a:cubicBezTo>
                <a:cubicBezTo>
                  <a:pt x="28412" y="5062"/>
                  <a:pt x="33134" y="1969"/>
                  <a:pt x="41519" y="666"/>
                </a:cubicBezTo>
                <a:cubicBezTo>
                  <a:pt x="49904" y="-636"/>
                  <a:pt x="58289" y="-148"/>
                  <a:pt x="71803" y="4574"/>
                </a:cubicBezTo>
                <a:cubicBezTo>
                  <a:pt x="85317" y="9296"/>
                  <a:pt x="107949" y="22077"/>
                  <a:pt x="122603" y="28997"/>
                </a:cubicBezTo>
                <a:cubicBezTo>
                  <a:pt x="137257" y="35917"/>
                  <a:pt x="153540" y="43244"/>
                  <a:pt x="159727" y="46093"/>
                </a:cubicBezTo>
              </a:path>
            </a:pathLst>
          </a:custGeom>
          <a:noFill/>
          <a:ln cap="flat" cmpd="sng" w="19050">
            <a:solidFill>
              <a:srgbClr val="FF9900"/>
            </a:solidFill>
            <a:prstDash val="solid"/>
            <a:round/>
            <a:headEnd len="med" w="med" type="none"/>
            <a:tailEnd len="med" w="med" type="none"/>
          </a:ln>
        </p:spPr>
      </p:sp>
      <p:cxnSp>
        <p:nvCxnSpPr>
          <p:cNvPr id="338" name="Google Shape;338;p21"/>
          <p:cNvCxnSpPr/>
          <p:nvPr/>
        </p:nvCxnSpPr>
        <p:spPr>
          <a:xfrm rot="10800000">
            <a:off x="4948574" y="3164067"/>
            <a:ext cx="2400" cy="902700"/>
          </a:xfrm>
          <a:prstGeom prst="straightConnector1">
            <a:avLst/>
          </a:prstGeom>
          <a:noFill/>
          <a:ln cap="flat" cmpd="sng" w="9525">
            <a:solidFill>
              <a:schemeClr val="dk2"/>
            </a:solidFill>
            <a:prstDash val="solid"/>
            <a:round/>
            <a:headEnd len="med" w="med" type="none"/>
            <a:tailEnd len="med" w="med" type="triangle"/>
          </a:ln>
        </p:spPr>
      </p:cxnSp>
      <p:cxnSp>
        <p:nvCxnSpPr>
          <p:cNvPr id="339" name="Google Shape;339;p21"/>
          <p:cNvCxnSpPr/>
          <p:nvPr/>
        </p:nvCxnSpPr>
        <p:spPr>
          <a:xfrm>
            <a:off x="4955248" y="4066767"/>
            <a:ext cx="1651500" cy="0"/>
          </a:xfrm>
          <a:prstGeom prst="straightConnector1">
            <a:avLst/>
          </a:prstGeom>
          <a:noFill/>
          <a:ln cap="flat" cmpd="sng" w="9525">
            <a:solidFill>
              <a:schemeClr val="dk2"/>
            </a:solidFill>
            <a:prstDash val="solid"/>
            <a:round/>
            <a:headEnd len="med" w="med" type="none"/>
            <a:tailEnd len="med" w="med" type="triangle"/>
          </a:ln>
        </p:spPr>
      </p:cxnSp>
      <p:sp>
        <p:nvSpPr>
          <p:cNvPr id="340" name="Google Shape;340;p21"/>
          <p:cNvSpPr txBox="1"/>
          <p:nvPr/>
        </p:nvSpPr>
        <p:spPr>
          <a:xfrm>
            <a:off x="4627275" y="3074188"/>
            <a:ext cx="254700" cy="17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Serif"/>
                <a:ea typeface="Roboto Serif"/>
                <a:cs typeface="Roboto Serif"/>
                <a:sym typeface="Roboto Serif"/>
              </a:rPr>
              <a:t>V</a:t>
            </a:r>
            <a:endParaRPr>
              <a:latin typeface="Roboto Serif"/>
              <a:ea typeface="Roboto Serif"/>
              <a:cs typeface="Roboto Serif"/>
              <a:sym typeface="Roboto Serif"/>
            </a:endParaRPr>
          </a:p>
        </p:txBody>
      </p:sp>
      <p:sp>
        <p:nvSpPr>
          <p:cNvPr id="341" name="Google Shape;341;p21"/>
          <p:cNvSpPr txBox="1"/>
          <p:nvPr/>
        </p:nvSpPr>
        <p:spPr>
          <a:xfrm>
            <a:off x="6491094" y="3977898"/>
            <a:ext cx="254700" cy="17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Serif"/>
                <a:ea typeface="Roboto Serif"/>
                <a:cs typeface="Roboto Serif"/>
                <a:sym typeface="Roboto Serif"/>
              </a:rPr>
              <a:t>t</a:t>
            </a:r>
            <a:endParaRPr>
              <a:latin typeface="Roboto Serif"/>
              <a:ea typeface="Roboto Serif"/>
              <a:cs typeface="Roboto Serif"/>
              <a:sym typeface="Roboto Serif"/>
            </a:endParaRPr>
          </a:p>
        </p:txBody>
      </p:sp>
      <p:sp>
        <p:nvSpPr>
          <p:cNvPr id="342" name="Google Shape;342;p21"/>
          <p:cNvSpPr/>
          <p:nvPr/>
        </p:nvSpPr>
        <p:spPr>
          <a:xfrm>
            <a:off x="5052325" y="3370260"/>
            <a:ext cx="1438741" cy="696580"/>
          </a:xfrm>
          <a:custGeom>
            <a:rect b="b" l="l" r="r" t="t"/>
            <a:pathLst>
              <a:path extrusionOk="0" h="46093" w="159727">
                <a:moveTo>
                  <a:pt x="0" y="44628"/>
                </a:moveTo>
                <a:cubicBezTo>
                  <a:pt x="3582" y="39255"/>
                  <a:pt x="14572" y="19716"/>
                  <a:pt x="21492" y="12389"/>
                </a:cubicBezTo>
                <a:cubicBezTo>
                  <a:pt x="28412" y="5062"/>
                  <a:pt x="33134" y="1969"/>
                  <a:pt x="41519" y="666"/>
                </a:cubicBezTo>
                <a:cubicBezTo>
                  <a:pt x="49904" y="-636"/>
                  <a:pt x="58289" y="-148"/>
                  <a:pt x="71803" y="4574"/>
                </a:cubicBezTo>
                <a:cubicBezTo>
                  <a:pt x="85317" y="9296"/>
                  <a:pt x="107949" y="22077"/>
                  <a:pt x="122603" y="28997"/>
                </a:cubicBezTo>
                <a:cubicBezTo>
                  <a:pt x="137257" y="35917"/>
                  <a:pt x="153540" y="43244"/>
                  <a:pt x="159727" y="46093"/>
                </a:cubicBezTo>
              </a:path>
            </a:pathLst>
          </a:custGeom>
          <a:noFill/>
          <a:ln cap="flat" cmpd="sng" w="19050">
            <a:solidFill>
              <a:srgbClr val="FF9900"/>
            </a:solidFill>
            <a:prstDash val="dash"/>
            <a:round/>
            <a:headEnd len="med" w="med" type="none"/>
            <a:tailEnd len="med" w="med" type="none"/>
          </a:ln>
        </p:spPr>
      </p:sp>
      <p:cxnSp>
        <p:nvCxnSpPr>
          <p:cNvPr id="343" name="Google Shape;343;p21"/>
          <p:cNvCxnSpPr/>
          <p:nvPr/>
        </p:nvCxnSpPr>
        <p:spPr>
          <a:xfrm flipH="1" rot="10800000">
            <a:off x="4966825" y="3616825"/>
            <a:ext cx="1746300" cy="12300"/>
          </a:xfrm>
          <a:prstGeom prst="straightConnector1">
            <a:avLst/>
          </a:prstGeom>
          <a:noFill/>
          <a:ln cap="flat" cmpd="sng" w="9525">
            <a:solidFill>
              <a:schemeClr val="dk2"/>
            </a:solidFill>
            <a:prstDash val="dot"/>
            <a:round/>
            <a:headEnd len="med" w="med" type="none"/>
            <a:tailEnd len="med" w="med" type="none"/>
          </a:ln>
        </p:spPr>
      </p:cxnSp>
      <p:sp>
        <p:nvSpPr>
          <p:cNvPr id="344" name="Google Shape;344;p21"/>
          <p:cNvSpPr/>
          <p:nvPr/>
        </p:nvSpPr>
        <p:spPr>
          <a:xfrm>
            <a:off x="4957900" y="3226675"/>
            <a:ext cx="1532550" cy="842600"/>
          </a:xfrm>
          <a:custGeom>
            <a:rect b="b" l="l" r="r" t="t"/>
            <a:pathLst>
              <a:path extrusionOk="0" h="33704" w="61302">
                <a:moveTo>
                  <a:pt x="0" y="33460"/>
                </a:moveTo>
                <a:lnTo>
                  <a:pt x="10747" y="33704"/>
                </a:lnTo>
                <a:lnTo>
                  <a:pt x="10747" y="0"/>
                </a:lnTo>
                <a:lnTo>
                  <a:pt x="39322" y="0"/>
                </a:lnTo>
                <a:lnTo>
                  <a:pt x="39566" y="33704"/>
                </a:lnTo>
                <a:lnTo>
                  <a:pt x="61302" y="33704"/>
                </a:lnTo>
              </a:path>
            </a:pathLst>
          </a:custGeom>
          <a:noFill/>
          <a:ln cap="flat" cmpd="sng" w="19050">
            <a:solidFill>
              <a:schemeClr val="accent5"/>
            </a:solidFill>
            <a:prstDash val="solid"/>
            <a:round/>
            <a:headEnd len="med" w="med" type="none"/>
            <a:tailEnd len="med" w="med" type="none"/>
          </a:ln>
        </p:spPr>
      </p:sp>
      <p:sp>
        <p:nvSpPr>
          <p:cNvPr id="345" name="Google Shape;345;p21"/>
          <p:cNvSpPr/>
          <p:nvPr/>
        </p:nvSpPr>
        <p:spPr>
          <a:xfrm>
            <a:off x="8084850" y="2122175"/>
            <a:ext cx="936300" cy="1428900"/>
          </a:xfrm>
          <a:prstGeom prst="arc">
            <a:avLst>
              <a:gd fmla="val 16294362" name="adj1"/>
              <a:gd fmla="val 5470105" name="adj2"/>
            </a:avLst>
          </a:prstGeom>
          <a:noFill/>
          <a:ln cap="flat" cmpd="sng" w="9525">
            <a:solidFill>
              <a:schemeClr val="dk2"/>
            </a:solidFill>
            <a:prstDash val="solid"/>
            <a:round/>
            <a:headEnd len="sm" w="sm" type="none"/>
            <a:tailEnd len="sm" w="sm"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1"/>
          <p:cNvSpPr txBox="1"/>
          <p:nvPr/>
        </p:nvSpPr>
        <p:spPr>
          <a:xfrm>
            <a:off x="7184975" y="3266625"/>
            <a:ext cx="936300" cy="90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Internet Database</a:t>
            </a:r>
            <a:endParaRPr>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